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73" r:id="rId4"/>
    <p:sldId id="258" r:id="rId5"/>
    <p:sldId id="265" r:id="rId6"/>
    <p:sldId id="259" r:id="rId7"/>
    <p:sldId id="260" r:id="rId8"/>
    <p:sldId id="261" r:id="rId9"/>
    <p:sldId id="272" r:id="rId10"/>
    <p:sldId id="266" r:id="rId11"/>
    <p:sldId id="270" r:id="rId12"/>
    <p:sldId id="268" r:id="rId13"/>
    <p:sldId id="269" r:id="rId14"/>
    <p:sldId id="267" r:id="rId15"/>
    <p:sldId id="271" r:id="rId16"/>
    <p:sldId id="27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73" d="100"/>
          <a:sy n="73" d="100"/>
        </p:scale>
        <p:origin x="40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l-NL"/>
              <a:t>Klik om stijl te bewerken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3494805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3921241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7209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11335902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7372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3992836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2598293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l-NL"/>
              <a:t>Klik om stijl te bewerken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855699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3052375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l-NL"/>
              <a:t>Klik om stijl te bewerken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2A4866BC-D7A4-4BCF-818E-D282AC608FE7}" type="datetimeFigureOut">
              <a:rPr lang="nl-BE" smtClean="0"/>
              <a:t>17/01/2025</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2846359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2A4866BC-D7A4-4BCF-818E-D282AC608FE7}" type="datetimeFigureOut">
              <a:rPr lang="nl-BE" smtClean="0"/>
              <a:t>17/01/2025</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3330750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2A4866BC-D7A4-4BCF-818E-D282AC608FE7}" type="datetimeFigureOut">
              <a:rPr lang="nl-BE" smtClean="0"/>
              <a:t>17/01/2025</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4263531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2A4866BC-D7A4-4BCF-818E-D282AC608FE7}" type="datetimeFigureOut">
              <a:rPr lang="nl-BE" smtClean="0"/>
              <a:t>17/01/2025</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2038374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4866BC-D7A4-4BCF-818E-D282AC608FE7}" type="datetimeFigureOut">
              <a:rPr lang="nl-BE" smtClean="0"/>
              <a:t>17/01/2025</a:t>
            </a:fld>
            <a:endParaRPr lang="nl-BE"/>
          </a:p>
        </p:txBody>
      </p:sp>
      <p:sp>
        <p:nvSpPr>
          <p:cNvPr id="3" name="Footer Placeholder 2"/>
          <p:cNvSpPr>
            <a:spLocks noGrp="1"/>
          </p:cNvSpPr>
          <p:nvPr>
            <p:ph type="ftr" sz="quarter" idx="11"/>
          </p:nvPr>
        </p:nvSpPr>
        <p:spPr/>
        <p:txBody>
          <a:bodyPr/>
          <a:lstStyle/>
          <a:p>
            <a:endParaRPr lang="nl-BE"/>
          </a:p>
        </p:txBody>
      </p:sp>
      <p:sp>
        <p:nvSpPr>
          <p:cNvPr id="4" name="Slide Number Placeholder 3"/>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1448401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l-NL"/>
              <a:t>Klik om stijl te bewerken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2A4866BC-D7A4-4BCF-818E-D282AC608FE7}" type="datetimeFigureOut">
              <a:rPr lang="nl-BE" smtClean="0"/>
              <a:t>17/01/2025</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2979799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2A4866BC-D7A4-4BCF-818E-D282AC608FE7}" type="datetimeFigureOut">
              <a:rPr lang="nl-BE" smtClean="0"/>
              <a:t>17/01/2025</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DD7252B7-63B1-4406-A208-85A987E39FDA}" type="slidenum">
              <a:rPr lang="nl-BE" smtClean="0"/>
              <a:t>‹nr.›</a:t>
            </a:fld>
            <a:endParaRPr lang="nl-BE"/>
          </a:p>
        </p:txBody>
      </p:sp>
    </p:spTree>
    <p:extLst>
      <p:ext uri="{BB962C8B-B14F-4D97-AF65-F5344CB8AC3E}">
        <p14:creationId xmlns:p14="http://schemas.microsoft.com/office/powerpoint/2010/main" val="2210754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A4866BC-D7A4-4BCF-818E-D282AC608FE7}" type="datetimeFigureOut">
              <a:rPr lang="nl-BE" smtClean="0"/>
              <a:t>17/01/2025</a:t>
            </a:fld>
            <a:endParaRPr lang="nl-BE"/>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D7252B7-63B1-4406-A208-85A987E39FDA}" type="slidenum">
              <a:rPr lang="nl-BE" smtClean="0"/>
              <a:t>‹nr.›</a:t>
            </a:fld>
            <a:endParaRPr lang="nl-BE"/>
          </a:p>
        </p:txBody>
      </p:sp>
    </p:spTree>
    <p:extLst>
      <p:ext uri="{BB962C8B-B14F-4D97-AF65-F5344CB8AC3E}">
        <p14:creationId xmlns:p14="http://schemas.microsoft.com/office/powerpoint/2010/main" val="34547491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youtube.com/watch?v=H7hGiZ579c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music.youtube.com/watch?v=mFWQgxXM_b8"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youtube.com/watch?v=X_Lb9o6LFII"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B94727-AD04-552A-E3D6-6BBD132BB541}"/>
              </a:ext>
            </a:extLst>
          </p:cNvPr>
          <p:cNvSpPr>
            <a:spLocks noGrp="1"/>
          </p:cNvSpPr>
          <p:nvPr>
            <p:ph type="ctrTitle"/>
          </p:nvPr>
        </p:nvSpPr>
        <p:spPr>
          <a:xfrm>
            <a:off x="840658" y="1976284"/>
            <a:ext cx="8433345" cy="2074552"/>
          </a:xfrm>
        </p:spPr>
        <p:txBody>
          <a:bodyPr/>
          <a:lstStyle/>
          <a:p>
            <a:pPr algn="ctr"/>
            <a:r>
              <a:rPr lang="nl-BE" sz="9600" dirty="0" err="1"/>
              <a:t>Vivaldi</a:t>
            </a:r>
            <a:endParaRPr lang="nl-BE" sz="9600" dirty="0"/>
          </a:p>
        </p:txBody>
      </p:sp>
      <p:sp>
        <p:nvSpPr>
          <p:cNvPr id="3" name="Ondertitel 2">
            <a:extLst>
              <a:ext uri="{FF2B5EF4-FFF2-40B4-BE49-F238E27FC236}">
                <a16:creationId xmlns:a16="http://schemas.microsoft.com/office/drawing/2014/main" id="{FE2B0691-D00B-8C0F-9AC8-A24D9A9FC55D}"/>
              </a:ext>
            </a:extLst>
          </p:cNvPr>
          <p:cNvSpPr>
            <a:spLocks noGrp="1"/>
          </p:cNvSpPr>
          <p:nvPr>
            <p:ph type="subTitle" idx="1"/>
          </p:nvPr>
        </p:nvSpPr>
        <p:spPr>
          <a:xfrm flipV="1">
            <a:off x="13419772" y="4822724"/>
            <a:ext cx="45719" cy="58064"/>
          </a:xfrm>
        </p:spPr>
        <p:txBody>
          <a:bodyPr>
            <a:normAutofit fontScale="25000" lnSpcReduction="20000"/>
          </a:bodyPr>
          <a:lstStyle/>
          <a:p>
            <a:endParaRPr lang="nl-BE" dirty="0"/>
          </a:p>
        </p:txBody>
      </p:sp>
    </p:spTree>
    <p:extLst>
      <p:ext uri="{BB962C8B-B14F-4D97-AF65-F5344CB8AC3E}">
        <p14:creationId xmlns:p14="http://schemas.microsoft.com/office/powerpoint/2010/main" val="2784125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B6AEFC-594C-BF59-B819-A98C95427664}"/>
              </a:ext>
            </a:extLst>
          </p:cNvPr>
          <p:cNvSpPr>
            <a:spLocks noGrp="1"/>
          </p:cNvSpPr>
          <p:nvPr>
            <p:ph type="title"/>
          </p:nvPr>
        </p:nvSpPr>
        <p:spPr/>
        <p:txBody>
          <a:bodyPr/>
          <a:lstStyle/>
          <a:p>
            <a:r>
              <a:rPr lang="nl-BE" dirty="0" smtClean="0"/>
              <a:t>Weeshuis</a:t>
            </a:r>
            <a:endParaRPr lang="nl-BE" dirty="0"/>
          </a:p>
        </p:txBody>
      </p:sp>
      <p:sp>
        <p:nvSpPr>
          <p:cNvPr id="3" name="Tijdelijke aanduiding voor inhoud 2">
            <a:extLst>
              <a:ext uri="{FF2B5EF4-FFF2-40B4-BE49-F238E27FC236}">
                <a16:creationId xmlns:a16="http://schemas.microsoft.com/office/drawing/2014/main" id="{2D711EBD-42B6-56F8-B924-1C49A86BC226}"/>
              </a:ext>
            </a:extLst>
          </p:cNvPr>
          <p:cNvSpPr>
            <a:spLocks noGrp="1"/>
          </p:cNvSpPr>
          <p:nvPr>
            <p:ph idx="1"/>
          </p:nvPr>
        </p:nvSpPr>
        <p:spPr>
          <a:xfrm>
            <a:off x="416076" y="1664200"/>
            <a:ext cx="9825203" cy="3880773"/>
          </a:xfrm>
        </p:spPr>
        <p:txBody>
          <a:bodyPr>
            <a:noAutofit/>
          </a:bodyPr>
          <a:lstStyle/>
          <a:p>
            <a:pPr algn="l"/>
            <a:r>
              <a:rPr lang="nl-NL" sz="2400" b="1" i="0" dirty="0" err="1" smtClean="0">
                <a:solidFill>
                  <a:srgbClr val="202122"/>
                </a:solidFill>
                <a:effectLst/>
                <a:latin typeface="Arial" panose="020B0604020202020204" pitchFamily="34" charset="0"/>
              </a:rPr>
              <a:t>Vivaldi</a:t>
            </a:r>
            <a:r>
              <a:rPr lang="nl-NL" sz="2400" b="1" i="0" dirty="0" smtClean="0">
                <a:solidFill>
                  <a:srgbClr val="202122"/>
                </a:solidFill>
                <a:effectLst/>
                <a:latin typeface="Arial" panose="020B0604020202020204" pitchFamily="34" charset="0"/>
              </a:rPr>
              <a:t> werd violist in een meisjesweeshuis in Venetië.</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De musicerende wezen stegen snel in aanzien, ook in het buitenland. Maar omdat meisjes eigenlijk geen muziek mochten spelen, gaven zij concerten van achter een doek.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Voor hen schreef </a:t>
            </a:r>
            <a:r>
              <a:rPr lang="nl-NL" sz="2400" b="1" i="0" dirty="0" err="1" smtClean="0">
                <a:solidFill>
                  <a:srgbClr val="202122"/>
                </a:solidFill>
                <a:effectLst/>
                <a:latin typeface="Arial" panose="020B0604020202020204" pitchFamily="34" charset="0"/>
              </a:rPr>
              <a:t>Vivaldi</a:t>
            </a:r>
            <a:r>
              <a:rPr lang="nl-NL" sz="2400" b="1" i="0" dirty="0" smtClean="0">
                <a:solidFill>
                  <a:srgbClr val="202122"/>
                </a:solidFill>
                <a:effectLst/>
                <a:latin typeface="Arial" panose="020B0604020202020204" pitchFamily="34" charset="0"/>
              </a:rPr>
              <a:t> de meeste van zijn muziekstukken. </a:t>
            </a:r>
          </a:p>
          <a:p>
            <a:pPr algn="l"/>
            <a:r>
              <a:rPr lang="nl-NL" sz="2400" b="1" i="0" dirty="0" smtClean="0">
                <a:solidFill>
                  <a:srgbClr val="202122"/>
                </a:solidFill>
                <a:effectLst/>
                <a:latin typeface="Arial" panose="020B0604020202020204" pitchFamily="34" charset="0"/>
              </a:rPr>
              <a:t>Als hij niet op een van zijn vele reizen was, vervulde </a:t>
            </a:r>
            <a:r>
              <a:rPr lang="nl-NL" sz="2400" b="1" i="0" dirty="0" err="1" smtClean="0">
                <a:solidFill>
                  <a:srgbClr val="202122"/>
                </a:solidFill>
                <a:effectLst/>
                <a:latin typeface="Arial" panose="020B0604020202020204" pitchFamily="34" charset="0"/>
              </a:rPr>
              <a:t>Vivaldi</a:t>
            </a:r>
            <a:r>
              <a:rPr lang="nl-NL" sz="2400" b="1" i="0" dirty="0" smtClean="0">
                <a:solidFill>
                  <a:srgbClr val="202122"/>
                </a:solidFill>
                <a:effectLst/>
                <a:latin typeface="Arial" panose="020B0604020202020204" pitchFamily="34" charset="0"/>
              </a:rPr>
              <a:t> verschillende taken in het weeshuis. In 1713 kreeg hij de verantwoordelijkheid voor alle muzikale activiteiten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in het instituut.</a:t>
            </a:r>
          </a:p>
          <a:p>
            <a:endParaRPr lang="nl-BE" sz="2400" b="1" dirty="0"/>
          </a:p>
        </p:txBody>
      </p:sp>
    </p:spTree>
    <p:extLst>
      <p:ext uri="{BB962C8B-B14F-4D97-AF65-F5344CB8AC3E}">
        <p14:creationId xmlns:p14="http://schemas.microsoft.com/office/powerpoint/2010/main" val="2908092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E7F5F6-D6DC-C8FD-E918-683F55AC5F13}"/>
              </a:ext>
            </a:extLst>
          </p:cNvPr>
          <p:cNvSpPr>
            <a:spLocks noGrp="1"/>
          </p:cNvSpPr>
          <p:nvPr>
            <p:ph type="title"/>
          </p:nvPr>
        </p:nvSpPr>
        <p:spPr/>
        <p:txBody>
          <a:bodyPr/>
          <a:lstStyle/>
          <a:p>
            <a:r>
              <a:rPr lang="nl-BE" dirty="0" smtClean="0"/>
              <a:t>REIZEN</a:t>
            </a:r>
            <a:endParaRPr lang="nl-BE" dirty="0"/>
          </a:p>
        </p:txBody>
      </p:sp>
      <p:sp>
        <p:nvSpPr>
          <p:cNvPr id="3" name="Tijdelijke aanduiding voor inhoud 2">
            <a:extLst>
              <a:ext uri="{FF2B5EF4-FFF2-40B4-BE49-F238E27FC236}">
                <a16:creationId xmlns:a16="http://schemas.microsoft.com/office/drawing/2014/main" id="{2432BC1C-F643-B7F4-6DBD-1953F1461A62}"/>
              </a:ext>
            </a:extLst>
          </p:cNvPr>
          <p:cNvSpPr>
            <a:spLocks noGrp="1"/>
          </p:cNvSpPr>
          <p:nvPr>
            <p:ph idx="1"/>
          </p:nvPr>
        </p:nvSpPr>
        <p:spPr>
          <a:xfrm>
            <a:off x="677333" y="1306286"/>
            <a:ext cx="9302689" cy="5277393"/>
          </a:xfrm>
        </p:spPr>
        <p:txBody>
          <a:bodyPr>
            <a:noAutofit/>
          </a:bodyPr>
          <a:lstStyle/>
          <a:p>
            <a:pPr marL="0" indent="0">
              <a:buNone/>
            </a:pPr>
            <a:r>
              <a:rPr lang="nl-NL" sz="2400" b="1" i="0" dirty="0" err="1" smtClean="0">
                <a:solidFill>
                  <a:srgbClr val="202122"/>
                </a:solidFill>
                <a:effectLst/>
                <a:latin typeface="Arial" panose="020B0604020202020204" pitchFamily="34" charset="0"/>
              </a:rPr>
              <a:t>Vivaldi</a:t>
            </a:r>
            <a:r>
              <a:rPr lang="nl-NL" sz="2400" b="1" i="0" dirty="0" smtClean="0">
                <a:solidFill>
                  <a:srgbClr val="202122"/>
                </a:solidFill>
                <a:effectLst/>
                <a:latin typeface="Arial" panose="020B0604020202020204" pitchFamily="34" charset="0"/>
              </a:rPr>
              <a:t> reisde veelvuldig</a:t>
            </a:r>
            <a:r>
              <a:rPr lang="nl-NL" sz="2400" b="1" dirty="0" smtClean="0">
                <a:solidFill>
                  <a:srgbClr val="202122"/>
                </a:solidFill>
                <a:latin typeface="Arial" panose="020B0604020202020204" pitchFamily="34" charset="0"/>
              </a:rPr>
              <a:t>. Hij was</a:t>
            </a:r>
            <a:r>
              <a:rPr lang="nl-NL" sz="2400" b="1" i="0" dirty="0" smtClean="0">
                <a:solidFill>
                  <a:srgbClr val="202122"/>
                </a:solidFill>
                <a:effectLst/>
                <a:latin typeface="Arial" panose="020B0604020202020204" pitchFamily="34" charset="0"/>
              </a:rPr>
              <a:t> kapelmeester </a:t>
            </a:r>
            <a:r>
              <a:rPr lang="nl-NL" sz="2400" b="1" i="0" dirty="0">
                <a:solidFill>
                  <a:srgbClr val="202122"/>
                </a:solidFill>
                <a:effectLst/>
                <a:latin typeface="Arial" panose="020B0604020202020204" pitchFamily="34" charset="0"/>
              </a:rPr>
              <a:t>aan het hof </a:t>
            </a:r>
            <a:r>
              <a:rPr lang="nl-NL" sz="2400" b="1" i="0" dirty="0" smtClean="0">
                <a:solidFill>
                  <a:srgbClr val="202122"/>
                </a:solidFill>
                <a:effectLst/>
                <a:latin typeface="Arial" panose="020B0604020202020204" pitchFamily="34" charset="0"/>
              </a:rPr>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van </a:t>
            </a:r>
            <a:r>
              <a:rPr lang="nl-NL" sz="2400" b="1" i="0" dirty="0">
                <a:solidFill>
                  <a:srgbClr val="202122"/>
                </a:solidFill>
                <a:effectLst/>
                <a:latin typeface="Arial" panose="020B0604020202020204" pitchFamily="34" charset="0"/>
              </a:rPr>
              <a:t>de gouverneur </a:t>
            </a:r>
            <a:r>
              <a:rPr lang="nl-NL" sz="2400" b="1" i="0" dirty="0" smtClean="0">
                <a:solidFill>
                  <a:srgbClr val="202122"/>
                </a:solidFill>
                <a:effectLst/>
                <a:latin typeface="Arial" panose="020B0604020202020204" pitchFamily="34" charset="0"/>
              </a:rPr>
              <a:t>van Mantua (Italië).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In </a:t>
            </a:r>
            <a:r>
              <a:rPr lang="nl-NL" sz="2400" b="1" i="0" dirty="0">
                <a:solidFill>
                  <a:srgbClr val="202122"/>
                </a:solidFill>
                <a:effectLst/>
                <a:latin typeface="Arial" panose="020B0604020202020204" pitchFamily="34" charset="0"/>
              </a:rPr>
              <a:t>de periode 1715-1720 verbleef hij tijdens het </a:t>
            </a:r>
            <a:r>
              <a:rPr lang="nl-NL" sz="2400" b="1" i="0" dirty="0" err="1">
                <a:solidFill>
                  <a:srgbClr val="202122"/>
                </a:solidFill>
                <a:effectLst/>
                <a:latin typeface="Arial" panose="020B0604020202020204" pitchFamily="34" charset="0"/>
              </a:rPr>
              <a:t>carnavalseizoen</a:t>
            </a:r>
            <a:r>
              <a:rPr lang="nl-NL" sz="2400" b="1" i="0" dirty="0">
                <a:solidFill>
                  <a:srgbClr val="202122"/>
                </a:solidFill>
                <a:effectLst/>
                <a:latin typeface="Arial" panose="020B0604020202020204" pitchFamily="34" charset="0"/>
              </a:rPr>
              <a:t> (traditioneel het operaseizoen) in diverse Italiaanse steden, waaronder minstens twee keer </a:t>
            </a:r>
            <a:r>
              <a:rPr lang="nl-NL" sz="2400" b="1" i="0" dirty="0" smtClean="0">
                <a:solidFill>
                  <a:srgbClr val="202122"/>
                </a:solidFill>
                <a:effectLst/>
                <a:latin typeface="Arial" panose="020B0604020202020204" pitchFamily="34" charset="0"/>
              </a:rPr>
              <a:t>in Rome. </a:t>
            </a:r>
            <a:r>
              <a:rPr lang="nl-NL" sz="2400" b="1" i="0" dirty="0">
                <a:solidFill>
                  <a:srgbClr val="202122"/>
                </a:solidFill>
                <a:effectLst/>
                <a:latin typeface="Arial" panose="020B0604020202020204" pitchFamily="34" charset="0"/>
              </a:rPr>
              <a:t>Op het einde van </a:t>
            </a:r>
            <a:r>
              <a:rPr lang="nl-NL" sz="2400" b="1" i="0" dirty="0" smtClean="0">
                <a:solidFill>
                  <a:srgbClr val="202122"/>
                </a:solidFill>
                <a:effectLst/>
                <a:latin typeface="Arial" panose="020B0604020202020204" pitchFamily="34" charset="0"/>
              </a:rPr>
              <a:t>het jaar 1720 </a:t>
            </a:r>
            <a:r>
              <a:rPr lang="nl-NL" sz="2400" b="1" i="0" dirty="0">
                <a:solidFill>
                  <a:srgbClr val="202122"/>
                </a:solidFill>
                <a:effectLst/>
                <a:latin typeface="Arial" panose="020B0604020202020204" pitchFamily="34" charset="0"/>
              </a:rPr>
              <a:t>kwam hij in contact met de </a:t>
            </a:r>
            <a:r>
              <a:rPr lang="nl-NL" sz="2400" b="1" i="0" dirty="0" smtClean="0">
                <a:solidFill>
                  <a:srgbClr val="202122"/>
                </a:solidFill>
                <a:effectLst/>
                <a:latin typeface="Arial" panose="020B0604020202020204" pitchFamily="34" charset="0"/>
              </a:rPr>
              <a:t>Oostenrijkse keizer Karel VI in Wenen.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In </a:t>
            </a:r>
            <a:r>
              <a:rPr lang="nl-NL" sz="2400" b="1" i="0" dirty="0">
                <a:solidFill>
                  <a:srgbClr val="202122"/>
                </a:solidFill>
                <a:effectLst/>
                <a:latin typeface="Arial" panose="020B0604020202020204" pitchFamily="34" charset="0"/>
              </a:rPr>
              <a:t>1730 reisde hij </a:t>
            </a:r>
            <a:r>
              <a:rPr lang="nl-NL" sz="2400" b="1" i="0" dirty="0" smtClean="0">
                <a:solidFill>
                  <a:srgbClr val="202122"/>
                </a:solidFill>
                <a:effectLst/>
                <a:latin typeface="Arial" panose="020B0604020202020204" pitchFamily="34" charset="0"/>
              </a:rPr>
              <a:t>naar Praag, </a:t>
            </a:r>
            <a:r>
              <a:rPr lang="nl-NL" sz="2400" b="1" i="0" dirty="0">
                <a:solidFill>
                  <a:srgbClr val="202122"/>
                </a:solidFill>
                <a:effectLst/>
                <a:latin typeface="Arial" panose="020B0604020202020204" pitchFamily="34" charset="0"/>
              </a:rPr>
              <a:t>maar het is onzeker of hij daar lang gebleven is. Tussen 1737 en 1739 probeerde hij tevergeefs een opera te laten uitvoeren </a:t>
            </a:r>
            <a:r>
              <a:rPr lang="nl-NL" sz="2400" b="1" i="0" dirty="0" smtClean="0">
                <a:solidFill>
                  <a:srgbClr val="202122"/>
                </a:solidFill>
                <a:effectLst/>
                <a:latin typeface="Arial" panose="020B0604020202020204" pitchFamily="34" charset="0"/>
              </a:rPr>
              <a:t>in Ferrara </a:t>
            </a:r>
            <a:r>
              <a:rPr lang="nl-NL" sz="2400" b="1" i="0" u="none" strike="noStrike" dirty="0" smtClean="0">
                <a:effectLst/>
                <a:latin typeface="Arial" panose="020B0604020202020204" pitchFamily="34" charset="0"/>
              </a:rPr>
              <a:t>(Italië)</a:t>
            </a:r>
            <a:r>
              <a:rPr lang="nl-NL" sz="2400" b="1" i="0" dirty="0" smtClean="0">
                <a:solidFill>
                  <a:srgbClr val="202122"/>
                </a:solidFill>
                <a:effectLst/>
                <a:latin typeface="Arial" panose="020B0604020202020204" pitchFamily="34" charset="0"/>
              </a:rPr>
              <a:t>.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In </a:t>
            </a:r>
            <a:r>
              <a:rPr lang="nl-NL" sz="2400" b="1" i="0" dirty="0">
                <a:solidFill>
                  <a:srgbClr val="202122"/>
                </a:solidFill>
                <a:effectLst/>
                <a:latin typeface="Arial" panose="020B0604020202020204" pitchFamily="34" charset="0"/>
              </a:rPr>
              <a:t>1740 </a:t>
            </a:r>
            <a:r>
              <a:rPr lang="nl-NL" sz="2400" b="1" i="0" dirty="0" smtClean="0">
                <a:solidFill>
                  <a:srgbClr val="202122"/>
                </a:solidFill>
                <a:effectLst/>
                <a:latin typeface="Arial" panose="020B0604020202020204" pitchFamily="34" charset="0"/>
              </a:rPr>
              <a:t>ging </a:t>
            </a:r>
            <a:r>
              <a:rPr lang="nl-NL" sz="2400" b="1" i="0" dirty="0">
                <a:solidFill>
                  <a:srgbClr val="202122"/>
                </a:solidFill>
                <a:effectLst/>
                <a:latin typeface="Arial" panose="020B0604020202020204" pitchFamily="34" charset="0"/>
              </a:rPr>
              <a:t>de 62-jarige </a:t>
            </a:r>
            <a:r>
              <a:rPr lang="nl-NL" sz="2400" b="1" i="0" dirty="0" err="1">
                <a:solidFill>
                  <a:srgbClr val="202122"/>
                </a:solidFill>
                <a:effectLst/>
                <a:latin typeface="Arial" panose="020B0604020202020204" pitchFamily="34" charset="0"/>
              </a:rPr>
              <a:t>Vivaldi</a:t>
            </a:r>
            <a:r>
              <a:rPr lang="nl-NL" sz="2400" b="1" i="0" dirty="0">
                <a:solidFill>
                  <a:srgbClr val="202122"/>
                </a:solidFill>
                <a:effectLst/>
                <a:latin typeface="Arial" panose="020B0604020202020204" pitchFamily="34" charset="0"/>
              </a:rPr>
              <a:t> </a:t>
            </a:r>
            <a:r>
              <a:rPr lang="nl-NL" sz="2400" b="1" i="0" dirty="0" smtClean="0">
                <a:solidFill>
                  <a:srgbClr val="202122"/>
                </a:solidFill>
                <a:effectLst/>
                <a:latin typeface="Arial" panose="020B0604020202020204" pitchFamily="34" charset="0"/>
              </a:rPr>
              <a:t>naar </a:t>
            </a:r>
            <a:r>
              <a:rPr lang="nl-NL" sz="2400" b="1" i="0" dirty="0">
                <a:solidFill>
                  <a:srgbClr val="202122"/>
                </a:solidFill>
                <a:effectLst/>
                <a:latin typeface="Arial" panose="020B0604020202020204" pitchFamily="34" charset="0"/>
              </a:rPr>
              <a:t>Wenen, </a:t>
            </a:r>
            <a:r>
              <a:rPr lang="nl-NL" sz="2400" b="1" i="0" dirty="0" smtClean="0">
                <a:solidFill>
                  <a:srgbClr val="202122"/>
                </a:solidFill>
                <a:effectLst/>
                <a:latin typeface="Arial" panose="020B0604020202020204" pitchFamily="34" charset="0"/>
              </a:rPr>
              <a:t>waar hij in 1741 overleed aan </a:t>
            </a:r>
            <a:r>
              <a:rPr lang="nl-NL" sz="2400" b="1" i="0" dirty="0">
                <a:solidFill>
                  <a:srgbClr val="202122"/>
                </a:solidFill>
                <a:effectLst/>
                <a:latin typeface="Arial" panose="020B0604020202020204" pitchFamily="34" charset="0"/>
              </a:rPr>
              <a:t>een inwendige ontsteking. </a:t>
            </a:r>
            <a:r>
              <a:rPr lang="nl-NL" sz="2400" b="1" i="0" dirty="0" smtClean="0">
                <a:solidFill>
                  <a:srgbClr val="202122"/>
                </a:solidFill>
                <a:effectLst/>
                <a:latin typeface="Arial" panose="020B0604020202020204" pitchFamily="34" charset="0"/>
              </a:rPr>
              <a:t/>
            </a:r>
            <a:br>
              <a:rPr lang="nl-NL" sz="2400" b="1" i="0" dirty="0" smtClean="0">
                <a:solidFill>
                  <a:srgbClr val="202122"/>
                </a:solidFill>
                <a:effectLst/>
                <a:latin typeface="Arial" panose="020B0604020202020204" pitchFamily="34" charset="0"/>
              </a:rPr>
            </a:br>
            <a:r>
              <a:rPr lang="nl-NL" sz="2400" b="1" i="0" dirty="0" err="1" smtClean="0">
                <a:solidFill>
                  <a:srgbClr val="202122"/>
                </a:solidFill>
                <a:effectLst/>
                <a:latin typeface="Arial" panose="020B0604020202020204" pitchFamily="34" charset="0"/>
              </a:rPr>
              <a:t>Vivaldi</a:t>
            </a:r>
            <a:r>
              <a:rPr lang="nl-NL" sz="2400" b="1" i="0" dirty="0" smtClean="0">
                <a:solidFill>
                  <a:srgbClr val="202122"/>
                </a:solidFill>
                <a:effectLst/>
                <a:latin typeface="Arial" panose="020B0604020202020204" pitchFamily="34" charset="0"/>
              </a:rPr>
              <a:t> </a:t>
            </a:r>
            <a:r>
              <a:rPr lang="nl-NL" sz="2400" b="1" i="0" dirty="0">
                <a:solidFill>
                  <a:srgbClr val="202122"/>
                </a:solidFill>
                <a:effectLst/>
                <a:latin typeface="Arial" panose="020B0604020202020204" pitchFamily="34" charset="0"/>
              </a:rPr>
              <a:t>was op dat moment niet rijk en kreeg een uiterst bescheiden begrafenis</a:t>
            </a:r>
            <a:r>
              <a:rPr lang="nl-NL" sz="2400" b="1" i="0" dirty="0" smtClean="0">
                <a:solidFill>
                  <a:srgbClr val="202122"/>
                </a:solidFill>
                <a:effectLst/>
                <a:latin typeface="Arial" panose="020B0604020202020204" pitchFamily="34" charset="0"/>
              </a:rPr>
              <a:t>.</a:t>
            </a:r>
            <a:endParaRPr lang="nl-BE" sz="2400" b="1" dirty="0"/>
          </a:p>
        </p:txBody>
      </p:sp>
    </p:spTree>
    <p:extLst>
      <p:ext uri="{BB962C8B-B14F-4D97-AF65-F5344CB8AC3E}">
        <p14:creationId xmlns:p14="http://schemas.microsoft.com/office/powerpoint/2010/main" val="1523511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15EF33-E307-7512-F52B-61914D47572B}"/>
              </a:ext>
            </a:extLst>
          </p:cNvPr>
          <p:cNvSpPr>
            <a:spLocks noGrp="1"/>
          </p:cNvSpPr>
          <p:nvPr>
            <p:ph type="title"/>
          </p:nvPr>
        </p:nvSpPr>
        <p:spPr/>
        <p:txBody>
          <a:bodyPr/>
          <a:lstStyle/>
          <a:p>
            <a:pPr algn="ctr"/>
            <a:r>
              <a:rPr lang="nl-BE" dirty="0"/>
              <a:t>Muziekstuk ‘de </a:t>
            </a:r>
            <a:r>
              <a:rPr lang="nl-BE" dirty="0" smtClean="0"/>
              <a:t>herfst’</a:t>
            </a:r>
            <a:endParaRPr lang="nl-BE" dirty="0"/>
          </a:p>
        </p:txBody>
      </p:sp>
      <p:sp>
        <p:nvSpPr>
          <p:cNvPr id="3" name="Tijdelijke aanduiding voor inhoud 2">
            <a:extLst>
              <a:ext uri="{FF2B5EF4-FFF2-40B4-BE49-F238E27FC236}">
                <a16:creationId xmlns:a16="http://schemas.microsoft.com/office/drawing/2014/main" id="{0A905361-3017-B2D5-9E12-42B7B4ABB3B9}"/>
              </a:ext>
            </a:extLst>
          </p:cNvPr>
          <p:cNvSpPr>
            <a:spLocks noGrp="1"/>
          </p:cNvSpPr>
          <p:nvPr>
            <p:ph idx="1"/>
          </p:nvPr>
        </p:nvSpPr>
        <p:spPr>
          <a:xfrm>
            <a:off x="677334" y="2120630"/>
            <a:ext cx="8596668" cy="517297"/>
          </a:xfrm>
        </p:spPr>
        <p:txBody>
          <a:bodyPr/>
          <a:lstStyle/>
          <a:p>
            <a:r>
              <a:rPr lang="nl-BE" dirty="0">
                <a:hlinkClick r:id="rId2"/>
              </a:rPr>
              <a:t>https://</a:t>
            </a:r>
            <a:r>
              <a:rPr lang="nl-BE" dirty="0" smtClean="0">
                <a:hlinkClick r:id="rId2"/>
              </a:rPr>
              <a:t>www.youtube.com/watch?v=H7hGiZ579cs</a:t>
            </a:r>
            <a:endParaRPr lang="nl-BE" dirty="0" smtClean="0"/>
          </a:p>
          <a:p>
            <a:endParaRPr lang="nl-BE" dirty="0" smtClean="0"/>
          </a:p>
          <a:p>
            <a:endParaRPr lang="nl-BE" dirty="0" smtClean="0"/>
          </a:p>
          <a:p>
            <a:endParaRPr lang="nl-BE" dirty="0"/>
          </a:p>
        </p:txBody>
      </p:sp>
      <p:sp>
        <p:nvSpPr>
          <p:cNvPr id="4" name="AutoShape 2" descr="Herfst magie op wandelroutes door Nederland | Eigenwijze Reizen - B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erfst! Daar word je toch gelukkig van? - MegaBlo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8" descr="Herfst! Daar word je toch gelukkig van? - MegaBlog"/>
          <p:cNvSpPr>
            <a:spLocks noChangeAspect="1" noChangeArrowheads="1"/>
          </p:cNvSpPr>
          <p:nvPr/>
        </p:nvSpPr>
        <p:spPr bwMode="auto">
          <a:xfrm>
            <a:off x="460375" y="160337"/>
            <a:ext cx="304800"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2" descr="14 Unieke Tips &amp; Ideeën Voor Mooie Herfst Foto's"/>
          <p:cNvSpPr>
            <a:spLocks noChangeAspect="1" noChangeArrowheads="1"/>
          </p:cNvSpPr>
          <p:nvPr/>
        </p:nvSpPr>
        <p:spPr bwMode="auto">
          <a:xfrm>
            <a:off x="460375" y="12037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 name="Afbeelding 15"/>
          <p:cNvPicPr>
            <a:picLocks noChangeAspect="1"/>
          </p:cNvPicPr>
          <p:nvPr/>
        </p:nvPicPr>
        <p:blipFill>
          <a:blip r:embed="rId3"/>
          <a:stretch>
            <a:fillRect/>
          </a:stretch>
        </p:blipFill>
        <p:spPr>
          <a:xfrm>
            <a:off x="2442755" y="2828157"/>
            <a:ext cx="5473337" cy="3642257"/>
          </a:xfrm>
          <a:prstGeom prst="rect">
            <a:avLst/>
          </a:prstGeom>
        </p:spPr>
      </p:pic>
    </p:spTree>
    <p:extLst>
      <p:ext uri="{BB962C8B-B14F-4D97-AF65-F5344CB8AC3E}">
        <p14:creationId xmlns:p14="http://schemas.microsoft.com/office/powerpoint/2010/main" val="99601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260052-6308-D632-6FB1-70589F0FA4D8}"/>
              </a:ext>
            </a:extLst>
          </p:cNvPr>
          <p:cNvSpPr>
            <a:spLocks noGrp="1"/>
          </p:cNvSpPr>
          <p:nvPr>
            <p:ph type="title"/>
          </p:nvPr>
        </p:nvSpPr>
        <p:spPr/>
        <p:txBody>
          <a:bodyPr/>
          <a:lstStyle/>
          <a:p>
            <a:pPr algn="ctr"/>
            <a:r>
              <a:rPr lang="nl-BE" dirty="0" smtClean="0"/>
              <a:t>ZIJN WERKEN</a:t>
            </a:r>
            <a:endParaRPr lang="nl-BE" dirty="0"/>
          </a:p>
        </p:txBody>
      </p:sp>
      <p:sp>
        <p:nvSpPr>
          <p:cNvPr id="3" name="Tijdelijke aanduiding voor inhoud 2">
            <a:extLst>
              <a:ext uri="{FF2B5EF4-FFF2-40B4-BE49-F238E27FC236}">
                <a16:creationId xmlns:a16="http://schemas.microsoft.com/office/drawing/2014/main" id="{C5DA0409-EF4E-F74C-CDCC-AD06411B1DDC}"/>
              </a:ext>
            </a:extLst>
          </p:cNvPr>
          <p:cNvSpPr>
            <a:spLocks noGrp="1"/>
          </p:cNvSpPr>
          <p:nvPr>
            <p:ph idx="1"/>
          </p:nvPr>
        </p:nvSpPr>
        <p:spPr>
          <a:xfrm>
            <a:off x="677334" y="1280161"/>
            <a:ext cx="8596668" cy="4761202"/>
          </a:xfrm>
        </p:spPr>
        <p:txBody>
          <a:bodyPr>
            <a:normAutofit/>
          </a:bodyPr>
          <a:lstStyle/>
          <a:p>
            <a:pPr algn="l"/>
            <a:r>
              <a:rPr lang="nl-BE" sz="2200" b="1" i="0" dirty="0" err="1">
                <a:solidFill>
                  <a:srgbClr val="202122"/>
                </a:solidFill>
                <a:effectLst/>
                <a:latin typeface="Arial" panose="020B0604020202020204" pitchFamily="34" charset="0"/>
              </a:rPr>
              <a:t>Vivaldi</a:t>
            </a:r>
            <a:r>
              <a:rPr lang="nl-BE" sz="2200" b="1" i="0" dirty="0">
                <a:solidFill>
                  <a:srgbClr val="202122"/>
                </a:solidFill>
                <a:effectLst/>
                <a:latin typeface="Arial" panose="020B0604020202020204" pitchFamily="34" charset="0"/>
              </a:rPr>
              <a:t> was een zeer productieve </a:t>
            </a:r>
            <a:r>
              <a:rPr lang="nl-BE" sz="2200" b="1" i="0" dirty="0" smtClean="0">
                <a:solidFill>
                  <a:srgbClr val="202122"/>
                </a:solidFill>
                <a:effectLst/>
                <a:latin typeface="Arial" panose="020B0604020202020204" pitchFamily="34" charset="0"/>
              </a:rPr>
              <a:t>componist</a:t>
            </a:r>
            <a:r>
              <a:rPr lang="nl-BE" sz="2200" b="1" dirty="0">
                <a:solidFill>
                  <a:srgbClr val="202122"/>
                </a:solidFill>
                <a:latin typeface="Arial" panose="020B0604020202020204" pitchFamily="34" charset="0"/>
              </a:rPr>
              <a:t>:</a:t>
            </a:r>
            <a:endParaRPr lang="nl-BE" sz="2200" b="1" i="0" dirty="0">
              <a:solidFill>
                <a:srgbClr val="202122"/>
              </a:solidFill>
              <a:effectLst/>
              <a:latin typeface="Arial" panose="020B0604020202020204" pitchFamily="34" charset="0"/>
            </a:endParaRPr>
          </a:p>
          <a:p>
            <a:pPr algn="l">
              <a:buFont typeface="Arial" panose="020B0604020202020204" pitchFamily="34" charset="0"/>
              <a:buChar char="•"/>
            </a:pPr>
            <a:r>
              <a:rPr lang="nl-BE" sz="2200" b="1" i="0" dirty="0" smtClean="0">
                <a:solidFill>
                  <a:srgbClr val="202122"/>
                </a:solidFill>
                <a:effectLst/>
                <a:latin typeface="Arial" panose="020B0604020202020204" pitchFamily="34" charset="0"/>
              </a:rPr>
              <a:t>Meer </a:t>
            </a:r>
            <a:r>
              <a:rPr lang="nl-BE" sz="2200" b="1" i="0" dirty="0">
                <a:solidFill>
                  <a:srgbClr val="202122"/>
                </a:solidFill>
                <a:effectLst/>
                <a:latin typeface="Arial" panose="020B0604020202020204" pitchFamily="34" charset="0"/>
              </a:rPr>
              <a:t>dan </a:t>
            </a:r>
            <a:r>
              <a:rPr lang="nl-BE" sz="2200" b="1" i="0" dirty="0" smtClean="0">
                <a:solidFill>
                  <a:srgbClr val="202122"/>
                </a:solidFill>
                <a:effectLst/>
                <a:latin typeface="Arial" panose="020B0604020202020204" pitchFamily="34" charset="0"/>
              </a:rPr>
              <a:t>500 concerten</a:t>
            </a:r>
            <a:r>
              <a:rPr lang="nl-BE" sz="2200" b="1" i="0" dirty="0">
                <a:solidFill>
                  <a:srgbClr val="202122"/>
                </a:solidFill>
                <a:effectLst/>
                <a:latin typeface="Arial" panose="020B0604020202020204" pitchFamily="34" charset="0"/>
              </a:rPr>
              <a:t> </a:t>
            </a:r>
            <a:r>
              <a:rPr lang="nl-BE" sz="2200" b="1" i="0" dirty="0" smtClean="0">
                <a:solidFill>
                  <a:srgbClr val="202122"/>
                </a:solidFill>
                <a:effectLst/>
                <a:latin typeface="Arial" panose="020B0604020202020204" pitchFamily="34" charset="0"/>
              </a:rPr>
              <a:t/>
            </a:r>
            <a:br>
              <a:rPr lang="nl-BE" sz="2200" b="1" i="0" dirty="0" smtClean="0">
                <a:solidFill>
                  <a:srgbClr val="202122"/>
                </a:solidFill>
                <a:effectLst/>
                <a:latin typeface="Arial" panose="020B0604020202020204" pitchFamily="34" charset="0"/>
              </a:rPr>
            </a:br>
            <a:r>
              <a:rPr lang="nl-BE" sz="2200" b="1" i="0" dirty="0" smtClean="0">
                <a:solidFill>
                  <a:srgbClr val="202122"/>
                </a:solidFill>
                <a:effectLst/>
                <a:latin typeface="Arial" panose="020B0604020202020204" pitchFamily="34" charset="0"/>
              </a:rPr>
              <a:t>(</a:t>
            </a:r>
            <a:r>
              <a:rPr lang="nl-BE" sz="2200" b="1" i="0" dirty="0">
                <a:solidFill>
                  <a:srgbClr val="202122"/>
                </a:solidFill>
                <a:effectLst/>
                <a:latin typeface="Arial" panose="020B0604020202020204" pitchFamily="34" charset="0"/>
              </a:rPr>
              <a:t>waarvan 223 </a:t>
            </a:r>
            <a:r>
              <a:rPr lang="nl-BE" sz="2200" b="1" i="0" dirty="0" smtClean="0">
                <a:solidFill>
                  <a:srgbClr val="202122"/>
                </a:solidFill>
                <a:effectLst/>
                <a:latin typeface="Arial" panose="020B0604020202020204" pitchFamily="34" charset="0"/>
              </a:rPr>
              <a:t>voor viool - </a:t>
            </a:r>
            <a:r>
              <a:rPr lang="nl-BE" sz="2200" b="1" i="0" dirty="0">
                <a:solidFill>
                  <a:srgbClr val="202122"/>
                </a:solidFill>
                <a:effectLst/>
                <a:latin typeface="Arial" panose="020B0604020202020204" pitchFamily="34" charset="0"/>
              </a:rPr>
              <a:t>27 </a:t>
            </a:r>
            <a:r>
              <a:rPr lang="nl-BE" sz="2200" b="1" i="0" dirty="0" smtClean="0">
                <a:solidFill>
                  <a:srgbClr val="202122"/>
                </a:solidFill>
                <a:effectLst/>
                <a:latin typeface="Arial" panose="020B0604020202020204" pitchFamily="34" charset="0"/>
              </a:rPr>
              <a:t>voor cello</a:t>
            </a:r>
            <a:r>
              <a:rPr lang="nl-BE" sz="2200" b="1" i="0" dirty="0">
                <a:solidFill>
                  <a:srgbClr val="202122"/>
                </a:solidFill>
                <a:effectLst/>
                <a:latin typeface="Arial" panose="020B0604020202020204" pitchFamily="34" charset="0"/>
              </a:rPr>
              <a:t> </a:t>
            </a:r>
            <a:r>
              <a:rPr lang="nl-BE" sz="2200" b="1" i="0" dirty="0" smtClean="0">
                <a:solidFill>
                  <a:srgbClr val="202122"/>
                </a:solidFill>
                <a:effectLst/>
                <a:latin typeface="Arial" panose="020B0604020202020204" pitchFamily="34" charset="0"/>
              </a:rPr>
              <a:t>- </a:t>
            </a:r>
            <a:r>
              <a:rPr lang="nl-BE" sz="2200" b="1" i="0" dirty="0">
                <a:solidFill>
                  <a:srgbClr val="202122"/>
                </a:solidFill>
                <a:effectLst/>
                <a:latin typeface="Arial" panose="020B0604020202020204" pitchFamily="34" charset="0"/>
              </a:rPr>
              <a:t>39 voor fagot</a:t>
            </a:r>
            <a:r>
              <a:rPr lang="nl-BE" sz="2200" b="1" i="0" dirty="0" smtClean="0">
                <a:solidFill>
                  <a:srgbClr val="202122"/>
                </a:solidFill>
                <a:effectLst/>
                <a:latin typeface="Arial" panose="020B0604020202020204" pitchFamily="34" charset="0"/>
              </a:rPr>
              <a:t>)</a:t>
            </a:r>
            <a:endParaRPr lang="nl-BE" sz="2200" b="1" i="0" dirty="0">
              <a:solidFill>
                <a:srgbClr val="202122"/>
              </a:solidFill>
              <a:effectLst/>
              <a:latin typeface="Arial" panose="020B0604020202020204" pitchFamily="34" charset="0"/>
            </a:endParaRPr>
          </a:p>
          <a:p>
            <a:pPr algn="l">
              <a:buFont typeface="Arial" panose="020B0604020202020204" pitchFamily="34" charset="0"/>
              <a:buChar char="•"/>
            </a:pPr>
            <a:r>
              <a:rPr lang="nl-BE" sz="2200" b="1" i="0" dirty="0" smtClean="0">
                <a:solidFill>
                  <a:srgbClr val="202122"/>
                </a:solidFill>
                <a:effectLst/>
                <a:latin typeface="Arial" panose="020B0604020202020204" pitchFamily="34" charset="0"/>
              </a:rPr>
              <a:t>46 opera’s</a:t>
            </a:r>
            <a:endParaRPr lang="nl-BE" sz="2200" b="1" i="0" dirty="0">
              <a:solidFill>
                <a:srgbClr val="202122"/>
              </a:solidFill>
              <a:effectLst/>
              <a:latin typeface="Arial" panose="020B0604020202020204" pitchFamily="34" charset="0"/>
            </a:endParaRPr>
          </a:p>
          <a:p>
            <a:pPr algn="l">
              <a:buFont typeface="Arial" panose="020B0604020202020204" pitchFamily="34" charset="0"/>
              <a:buChar char="•"/>
            </a:pPr>
            <a:r>
              <a:rPr lang="nl-BE" sz="2200" b="1" i="0" dirty="0" smtClean="0">
                <a:solidFill>
                  <a:srgbClr val="202122"/>
                </a:solidFill>
                <a:effectLst/>
                <a:latin typeface="Arial" panose="020B0604020202020204" pitchFamily="34" charset="0"/>
              </a:rPr>
              <a:t>14 </a:t>
            </a:r>
            <a:r>
              <a:rPr lang="nl-BE" sz="2200" b="1" i="0" dirty="0" err="1" smtClean="0">
                <a:solidFill>
                  <a:srgbClr val="202122"/>
                </a:solidFill>
                <a:effectLst/>
                <a:latin typeface="Arial" panose="020B0604020202020204" pitchFamily="34" charset="0"/>
              </a:rPr>
              <a:t>sinfonia’s</a:t>
            </a:r>
            <a:r>
              <a:rPr lang="nl-BE" sz="2200" b="1" i="0" dirty="0" smtClean="0">
                <a:solidFill>
                  <a:srgbClr val="202122"/>
                </a:solidFill>
                <a:effectLst/>
                <a:latin typeface="Arial" panose="020B0604020202020204" pitchFamily="34" charset="0"/>
              </a:rPr>
              <a:t> (= instrumentaal muziekstuk) voor strijkers</a:t>
            </a:r>
            <a:endParaRPr lang="nl-BE" sz="2200" b="1" i="0" dirty="0">
              <a:solidFill>
                <a:srgbClr val="202122"/>
              </a:solidFill>
              <a:effectLst/>
              <a:latin typeface="Arial" panose="020B0604020202020204" pitchFamily="34" charset="0"/>
            </a:endParaRPr>
          </a:p>
          <a:p>
            <a:pPr algn="l">
              <a:buFont typeface="Arial" panose="020B0604020202020204" pitchFamily="34" charset="0"/>
              <a:buChar char="•"/>
            </a:pPr>
            <a:r>
              <a:rPr lang="nl-BE" sz="2200" b="1" i="0" dirty="0" smtClean="0">
                <a:solidFill>
                  <a:srgbClr val="202122"/>
                </a:solidFill>
                <a:effectLst/>
                <a:latin typeface="Arial" panose="020B0604020202020204" pitchFamily="34" charset="0"/>
              </a:rPr>
              <a:t>73 sonates (muziekstuk dat bestaat uit verschillende delen)</a:t>
            </a:r>
          </a:p>
          <a:p>
            <a:pPr algn="l">
              <a:buFont typeface="Arial" panose="020B0604020202020204" pitchFamily="34" charset="0"/>
              <a:buChar char="•"/>
            </a:pPr>
            <a:r>
              <a:rPr lang="nl-BE" sz="2200" b="1" dirty="0" smtClean="0">
                <a:solidFill>
                  <a:srgbClr val="202122"/>
                </a:solidFill>
                <a:latin typeface="Arial" panose="020B0604020202020204" pitchFamily="34" charset="0"/>
              </a:rPr>
              <a:t>Kamermuziek</a:t>
            </a:r>
          </a:p>
          <a:p>
            <a:pPr algn="l">
              <a:buFont typeface="Arial" panose="020B0604020202020204" pitchFamily="34" charset="0"/>
              <a:buChar char="•"/>
            </a:pPr>
            <a:r>
              <a:rPr lang="nl-BE" sz="2200" b="1" i="0" dirty="0" smtClean="0">
                <a:solidFill>
                  <a:srgbClr val="202122"/>
                </a:solidFill>
                <a:effectLst/>
                <a:latin typeface="Arial" panose="020B0604020202020204" pitchFamily="34" charset="0"/>
              </a:rPr>
              <a:t>Gewijde muziek (= kerkmuziek)</a:t>
            </a:r>
            <a:endParaRPr lang="nl-BE" sz="2200" b="1" i="0" dirty="0">
              <a:solidFill>
                <a:srgbClr val="202122"/>
              </a:solidFill>
              <a:effectLst/>
              <a:latin typeface="Arial" panose="020B0604020202020204" pitchFamily="34" charset="0"/>
            </a:endParaRPr>
          </a:p>
          <a:p>
            <a:pPr algn="l">
              <a:buFont typeface="Arial" panose="020B0604020202020204" pitchFamily="34" charset="0"/>
              <a:buChar char="•"/>
            </a:pPr>
            <a:r>
              <a:rPr lang="nl-BE" sz="2200" b="1" i="0" dirty="0">
                <a:solidFill>
                  <a:srgbClr val="202122"/>
                </a:solidFill>
                <a:effectLst/>
                <a:latin typeface="Arial" panose="020B0604020202020204" pitchFamily="34" charset="0"/>
              </a:rPr>
              <a:t>zijn beroemdste werk is </a:t>
            </a:r>
            <a:r>
              <a:rPr lang="nl-BE" sz="2200" b="1" i="1" dirty="0">
                <a:solidFill>
                  <a:srgbClr val="202122"/>
                </a:solidFill>
                <a:effectLst/>
                <a:latin typeface="Arial" panose="020B0604020202020204" pitchFamily="34" charset="0"/>
              </a:rPr>
              <a:t>Le Quattro </a:t>
            </a:r>
            <a:r>
              <a:rPr lang="nl-BE" sz="2200" b="1" i="1" dirty="0" err="1">
                <a:solidFill>
                  <a:srgbClr val="202122"/>
                </a:solidFill>
                <a:effectLst/>
                <a:latin typeface="Arial" panose="020B0604020202020204" pitchFamily="34" charset="0"/>
              </a:rPr>
              <a:t>Stagioni</a:t>
            </a:r>
            <a:r>
              <a:rPr lang="nl-BE" sz="2200" b="1" i="0" dirty="0">
                <a:solidFill>
                  <a:srgbClr val="202122"/>
                </a:solidFill>
                <a:effectLst/>
                <a:latin typeface="Arial" panose="020B0604020202020204" pitchFamily="34" charset="0"/>
              </a:rPr>
              <a:t> </a:t>
            </a:r>
            <a:r>
              <a:rPr lang="nl-BE" sz="2200" b="1" i="0" dirty="0" smtClean="0">
                <a:solidFill>
                  <a:srgbClr val="202122"/>
                </a:solidFill>
                <a:effectLst/>
                <a:latin typeface="Arial" panose="020B0604020202020204" pitchFamily="34" charset="0"/>
              </a:rPr>
              <a:t/>
            </a:r>
            <a:br>
              <a:rPr lang="nl-BE" sz="2200" b="1" i="0" dirty="0" smtClean="0">
                <a:solidFill>
                  <a:srgbClr val="202122"/>
                </a:solidFill>
                <a:effectLst/>
                <a:latin typeface="Arial" panose="020B0604020202020204" pitchFamily="34" charset="0"/>
              </a:rPr>
            </a:br>
            <a:r>
              <a:rPr lang="nl-BE" sz="2200" b="1" i="0" dirty="0" smtClean="0">
                <a:solidFill>
                  <a:srgbClr val="202122"/>
                </a:solidFill>
                <a:effectLst/>
                <a:latin typeface="Arial" panose="020B0604020202020204" pitchFamily="34" charset="0"/>
              </a:rPr>
              <a:t>(de vier seizoenen).</a:t>
            </a:r>
            <a:endParaRPr lang="nl-BE" sz="2200" b="1" i="0" dirty="0">
              <a:solidFill>
                <a:srgbClr val="202122"/>
              </a:solidFill>
              <a:effectLst/>
              <a:latin typeface="Arial" panose="020B0604020202020204" pitchFamily="34" charset="0"/>
            </a:endParaRPr>
          </a:p>
          <a:p>
            <a:endParaRPr lang="nl-BE" dirty="0"/>
          </a:p>
        </p:txBody>
      </p:sp>
    </p:spTree>
    <p:extLst>
      <p:ext uri="{BB962C8B-B14F-4D97-AF65-F5344CB8AC3E}">
        <p14:creationId xmlns:p14="http://schemas.microsoft.com/office/powerpoint/2010/main" val="2437598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192B96-D6C2-FFE9-1C53-E27CC94A5923}"/>
              </a:ext>
            </a:extLst>
          </p:cNvPr>
          <p:cNvSpPr>
            <a:spLocks noGrp="1"/>
          </p:cNvSpPr>
          <p:nvPr>
            <p:ph type="title"/>
          </p:nvPr>
        </p:nvSpPr>
        <p:spPr/>
        <p:txBody>
          <a:bodyPr/>
          <a:lstStyle/>
          <a:p>
            <a:r>
              <a:rPr lang="nl-BE" dirty="0" smtClean="0"/>
              <a:t>PUBLICATIES</a:t>
            </a:r>
            <a:endParaRPr lang="nl-BE" dirty="0"/>
          </a:p>
        </p:txBody>
      </p:sp>
      <p:sp>
        <p:nvSpPr>
          <p:cNvPr id="3" name="Tijdelijke aanduiding voor inhoud 2">
            <a:extLst>
              <a:ext uri="{FF2B5EF4-FFF2-40B4-BE49-F238E27FC236}">
                <a16:creationId xmlns:a16="http://schemas.microsoft.com/office/drawing/2014/main" id="{7E55CCF8-1C52-6366-3B9B-04F45E9A58CD}"/>
              </a:ext>
            </a:extLst>
          </p:cNvPr>
          <p:cNvSpPr>
            <a:spLocks noGrp="1"/>
          </p:cNvSpPr>
          <p:nvPr>
            <p:ph idx="1"/>
          </p:nvPr>
        </p:nvSpPr>
        <p:spPr>
          <a:xfrm>
            <a:off x="677334" y="1416006"/>
            <a:ext cx="8596668" cy="5010920"/>
          </a:xfrm>
        </p:spPr>
        <p:txBody>
          <a:bodyPr>
            <a:normAutofit lnSpcReduction="10000"/>
          </a:bodyPr>
          <a:lstStyle/>
          <a:p>
            <a:r>
              <a:rPr lang="nl-NL" sz="2400" b="1" i="0" dirty="0" smtClean="0">
                <a:solidFill>
                  <a:srgbClr val="202122"/>
                </a:solidFill>
                <a:effectLst/>
                <a:latin typeface="Arial" panose="020B0604020202020204" pitchFamily="34" charset="0"/>
              </a:rPr>
              <a:t>Weinig bekend is het feit dat het grootste deel van zijn werk in de eerste helft van de twintigste eeuw werd herontdekt, maar pas in de tweede helft uitgegeven. Tijdens zijn leven werden er al verschillende werken gepubliceerd. Zij kregen allen een opusnummer (van opus 1 tot opus 13). In de 20ste eeuw werden er verschillende pogingen ondernomen om een volledige catalogus van zijn werk op te stellen. </a:t>
            </a:r>
          </a:p>
          <a:p>
            <a:r>
              <a:rPr lang="nl-NL" sz="2400" b="1" dirty="0" smtClean="0">
                <a:solidFill>
                  <a:srgbClr val="202122"/>
                </a:solidFill>
                <a:latin typeface="Arial" panose="020B0604020202020204" pitchFamily="34" charset="0"/>
              </a:rPr>
              <a:t>Pas </a:t>
            </a:r>
            <a:r>
              <a:rPr lang="nl-NL" sz="2400" b="1" dirty="0">
                <a:solidFill>
                  <a:srgbClr val="202122"/>
                </a:solidFill>
                <a:latin typeface="Arial" panose="020B0604020202020204" pitchFamily="34" charset="0"/>
              </a:rPr>
              <a:t>na de Tweede Wereldoorlog, kreeg </a:t>
            </a:r>
            <a:r>
              <a:rPr lang="nl-NL" sz="2400" b="1" dirty="0" err="1">
                <a:solidFill>
                  <a:srgbClr val="202122"/>
                </a:solidFill>
                <a:latin typeface="Arial" panose="020B0604020202020204" pitchFamily="34" charset="0"/>
              </a:rPr>
              <a:t>Vivaldi</a:t>
            </a:r>
            <a:r>
              <a:rPr lang="nl-NL" sz="2400" b="1" dirty="0">
                <a:solidFill>
                  <a:srgbClr val="202122"/>
                </a:solidFill>
                <a:latin typeface="Arial" panose="020B0604020202020204" pitchFamily="34" charset="0"/>
              </a:rPr>
              <a:t> zijn huidige plaats als een historische topcomponist. </a:t>
            </a:r>
            <a:endParaRPr lang="nl-NL" sz="2400" b="1" dirty="0" smtClean="0">
              <a:solidFill>
                <a:srgbClr val="202122"/>
              </a:solidFill>
              <a:latin typeface="Arial" panose="020B0604020202020204" pitchFamily="34" charset="0"/>
            </a:endParaRPr>
          </a:p>
          <a:p>
            <a:r>
              <a:rPr lang="nl-NL" sz="2400" b="1" dirty="0" smtClean="0">
                <a:solidFill>
                  <a:srgbClr val="202122"/>
                </a:solidFill>
                <a:latin typeface="Arial" panose="020B0604020202020204" pitchFamily="34" charset="0"/>
              </a:rPr>
              <a:t>Vandaag </a:t>
            </a:r>
            <a:r>
              <a:rPr lang="nl-NL" sz="2400" b="1" dirty="0">
                <a:solidFill>
                  <a:srgbClr val="202122"/>
                </a:solidFill>
                <a:latin typeface="Arial" panose="020B0604020202020204" pitchFamily="34" charset="0"/>
              </a:rPr>
              <a:t>de dag worden ook </a:t>
            </a:r>
            <a:r>
              <a:rPr lang="nl-NL" sz="2400" b="1" dirty="0" smtClean="0">
                <a:solidFill>
                  <a:srgbClr val="202122"/>
                </a:solidFill>
                <a:latin typeface="Arial" panose="020B0604020202020204" pitchFamily="34" charset="0"/>
              </a:rPr>
              <a:t>zijn opera’s </a:t>
            </a:r>
            <a:r>
              <a:rPr lang="nl-NL" sz="2400" b="1" dirty="0">
                <a:solidFill>
                  <a:srgbClr val="202122"/>
                </a:solidFill>
                <a:latin typeface="Arial" panose="020B0604020202020204" pitchFamily="34" charset="0"/>
              </a:rPr>
              <a:t>langzamerhand herontdekt, zoals </a:t>
            </a:r>
            <a:r>
              <a:rPr lang="nl-NL" sz="2400" b="1" i="1" dirty="0" err="1">
                <a:solidFill>
                  <a:srgbClr val="202122"/>
                </a:solidFill>
                <a:latin typeface="Arial" panose="020B0604020202020204" pitchFamily="34" charset="0"/>
              </a:rPr>
              <a:t>Dorilla</a:t>
            </a:r>
            <a:r>
              <a:rPr lang="nl-NL" sz="2400" b="1" i="1" dirty="0">
                <a:solidFill>
                  <a:srgbClr val="202122"/>
                </a:solidFill>
                <a:latin typeface="Arial" panose="020B0604020202020204" pitchFamily="34" charset="0"/>
              </a:rPr>
              <a:t> in Tempe</a:t>
            </a:r>
            <a:r>
              <a:rPr lang="nl-NL" sz="2400" b="1" dirty="0">
                <a:solidFill>
                  <a:srgbClr val="202122"/>
                </a:solidFill>
                <a:latin typeface="Arial" panose="020B0604020202020204" pitchFamily="34" charset="0"/>
              </a:rPr>
              <a:t>, </a:t>
            </a:r>
            <a:r>
              <a:rPr lang="nl-NL" sz="2400" b="1" i="1" dirty="0" err="1">
                <a:solidFill>
                  <a:srgbClr val="202122"/>
                </a:solidFill>
                <a:latin typeface="Arial" panose="020B0604020202020204" pitchFamily="34" charset="0"/>
              </a:rPr>
              <a:t>Ottone</a:t>
            </a:r>
            <a:r>
              <a:rPr lang="nl-NL" sz="2400" b="1" i="1" dirty="0">
                <a:solidFill>
                  <a:srgbClr val="202122"/>
                </a:solidFill>
                <a:latin typeface="Arial" panose="020B0604020202020204" pitchFamily="34" charset="0"/>
              </a:rPr>
              <a:t> in villa</a:t>
            </a:r>
            <a:r>
              <a:rPr lang="nl-NL" sz="2400" b="1" dirty="0">
                <a:solidFill>
                  <a:srgbClr val="202122"/>
                </a:solidFill>
                <a:latin typeface="Arial" panose="020B0604020202020204" pitchFamily="34" charset="0"/>
              </a:rPr>
              <a:t> en </a:t>
            </a:r>
            <a:r>
              <a:rPr lang="nl-NL" sz="2400" b="1" i="1" dirty="0">
                <a:solidFill>
                  <a:srgbClr val="202122"/>
                </a:solidFill>
                <a:latin typeface="Arial" panose="020B0604020202020204" pitchFamily="34" charset="0"/>
              </a:rPr>
              <a:t>Orlando furioso</a:t>
            </a:r>
            <a:r>
              <a:rPr lang="nl-NL" sz="2400" b="1" dirty="0">
                <a:solidFill>
                  <a:srgbClr val="202122"/>
                </a:solidFill>
                <a:latin typeface="Arial" panose="020B0604020202020204" pitchFamily="34" charset="0"/>
              </a:rPr>
              <a:t>.</a:t>
            </a:r>
          </a:p>
          <a:p>
            <a:endParaRPr lang="nl-BE" dirty="0"/>
          </a:p>
          <a:p>
            <a:endParaRPr lang="nl-BE" dirty="0"/>
          </a:p>
        </p:txBody>
      </p:sp>
    </p:spTree>
    <p:extLst>
      <p:ext uri="{BB962C8B-B14F-4D97-AF65-F5344CB8AC3E}">
        <p14:creationId xmlns:p14="http://schemas.microsoft.com/office/powerpoint/2010/main" val="1081117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95CC4-E375-6C1C-553D-B56721EC318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A30A4F2-E912-76C6-AD55-1E5DBF830C1E}"/>
              </a:ext>
            </a:extLst>
          </p:cNvPr>
          <p:cNvSpPr>
            <a:spLocks noGrp="1"/>
          </p:cNvSpPr>
          <p:nvPr>
            <p:ph type="title"/>
          </p:nvPr>
        </p:nvSpPr>
        <p:spPr/>
        <p:txBody>
          <a:bodyPr>
            <a:normAutofit/>
          </a:bodyPr>
          <a:lstStyle/>
          <a:p>
            <a:pPr algn="ctr"/>
            <a:r>
              <a:rPr lang="nl-BE" sz="4000" dirty="0"/>
              <a:t>Muziekstuk ‘de </a:t>
            </a:r>
            <a:r>
              <a:rPr lang="nl-BE" sz="4000" dirty="0" smtClean="0"/>
              <a:t>winter’</a:t>
            </a:r>
            <a:endParaRPr lang="nl-BE" sz="4000" dirty="0"/>
          </a:p>
        </p:txBody>
      </p:sp>
      <p:pic>
        <p:nvPicPr>
          <p:cNvPr id="6" name="Tijdelijke aanduiding voor inhoud 5"/>
          <p:cNvPicPr>
            <a:picLocks noGrp="1" noChangeAspect="1"/>
          </p:cNvPicPr>
          <p:nvPr>
            <p:ph idx="1"/>
          </p:nvPr>
        </p:nvPicPr>
        <p:blipFill>
          <a:blip r:embed="rId2"/>
          <a:stretch>
            <a:fillRect/>
          </a:stretch>
        </p:blipFill>
        <p:spPr>
          <a:xfrm>
            <a:off x="2403566" y="3461080"/>
            <a:ext cx="6090951" cy="3336956"/>
          </a:xfrm>
          <a:prstGeom prst="rect">
            <a:avLst/>
          </a:prstGeom>
        </p:spPr>
      </p:pic>
      <p:sp>
        <p:nvSpPr>
          <p:cNvPr id="4" name="Tekstvak 3"/>
          <p:cNvSpPr txBox="1"/>
          <p:nvPr/>
        </p:nvSpPr>
        <p:spPr>
          <a:xfrm>
            <a:off x="677334" y="1789611"/>
            <a:ext cx="8440540" cy="369332"/>
          </a:xfrm>
          <a:prstGeom prst="rect">
            <a:avLst/>
          </a:prstGeom>
          <a:noFill/>
        </p:spPr>
        <p:txBody>
          <a:bodyPr wrap="square" rtlCol="0">
            <a:spAutoFit/>
          </a:bodyPr>
          <a:lstStyle/>
          <a:p>
            <a:endParaRPr lang="en-US" dirty="0"/>
          </a:p>
        </p:txBody>
      </p:sp>
      <p:sp>
        <p:nvSpPr>
          <p:cNvPr id="5" name="Tekstvak 4"/>
          <p:cNvSpPr txBox="1"/>
          <p:nvPr/>
        </p:nvSpPr>
        <p:spPr>
          <a:xfrm>
            <a:off x="755398" y="1429755"/>
            <a:ext cx="8440540" cy="2031325"/>
          </a:xfrm>
          <a:prstGeom prst="rect">
            <a:avLst/>
          </a:prstGeom>
          <a:noFill/>
        </p:spPr>
        <p:txBody>
          <a:bodyPr wrap="square" rtlCol="0">
            <a:spAutoFit/>
          </a:bodyPr>
          <a:lstStyle/>
          <a:p>
            <a:r>
              <a:rPr lang="en-US" dirty="0"/>
              <a:t>https://www.google.com/search?sca_esv=5791a0164e19b13c&amp;q=de+winter+vivaldi&amp;source=lnms&amp;fbs=ABzOT_DDfJxgmsKFIwrWKcoyw2RfcH6DTUcy5g5alyxuLXMELFYytOWGTvTZIDoI52i6SCGArxCwdFS6zs60o3XccF7I6B4DvReEhX8BWIZMIcnPNN3Ebi36LOPF6lDait0rJYR6h8i9nxxt7qDRN6S3fHb_XJRBJAUr53aE8WSVaRcdPdxD2bLlIjkDF_CzsTdtOkEsZndw&amp;sa=X&amp;ved=2ahUKEwjCtbTW-4uLAxVVdqQEHX5pNo0Q0pQJegQIFBAB&amp;biw=1280&amp;bih=673&amp;dpr=1#fpstate=ive&amp;vld=cid:1327e956,vid:ZPdk5GaIDjo,st:0</a:t>
            </a:r>
          </a:p>
        </p:txBody>
      </p:sp>
    </p:spTree>
    <p:extLst>
      <p:ext uri="{BB962C8B-B14F-4D97-AF65-F5344CB8AC3E}">
        <p14:creationId xmlns:p14="http://schemas.microsoft.com/office/powerpoint/2010/main" val="2926042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687AAB-D15A-4E76-C4FF-4F14F2AAFDE0}"/>
              </a:ext>
            </a:extLst>
          </p:cNvPr>
          <p:cNvSpPr>
            <a:spLocks noGrp="1"/>
          </p:cNvSpPr>
          <p:nvPr>
            <p:ph type="title"/>
          </p:nvPr>
        </p:nvSpPr>
        <p:spPr>
          <a:xfrm>
            <a:off x="376888" y="2699658"/>
            <a:ext cx="8596668" cy="1320800"/>
          </a:xfrm>
        </p:spPr>
        <p:txBody>
          <a:bodyPr>
            <a:noAutofit/>
          </a:bodyPr>
          <a:lstStyle/>
          <a:p>
            <a:pPr algn="ctr"/>
            <a:r>
              <a:rPr lang="nl-BE" sz="8800" dirty="0" smtClean="0"/>
              <a:t>EINDE</a:t>
            </a:r>
            <a:endParaRPr lang="nl-BE" sz="8800" dirty="0"/>
          </a:p>
        </p:txBody>
      </p:sp>
    </p:spTree>
    <p:extLst>
      <p:ext uri="{BB962C8B-B14F-4D97-AF65-F5344CB8AC3E}">
        <p14:creationId xmlns:p14="http://schemas.microsoft.com/office/powerpoint/2010/main" val="2738842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868ED0-B901-72C0-A8A5-15AA1B278054}"/>
              </a:ext>
            </a:extLst>
          </p:cNvPr>
          <p:cNvSpPr>
            <a:spLocks noGrp="1"/>
          </p:cNvSpPr>
          <p:nvPr>
            <p:ph type="title"/>
          </p:nvPr>
        </p:nvSpPr>
        <p:spPr>
          <a:xfrm>
            <a:off x="942804" y="464695"/>
            <a:ext cx="9700211" cy="1695894"/>
          </a:xfrm>
        </p:spPr>
        <p:txBody>
          <a:bodyPr/>
          <a:lstStyle/>
          <a:p>
            <a:r>
              <a:rPr lang="nl-BE" dirty="0"/>
              <a:t>Wie is </a:t>
            </a:r>
            <a:r>
              <a:rPr lang="nl-BE" dirty="0" err="1"/>
              <a:t>Vivaldi</a:t>
            </a:r>
            <a:r>
              <a:rPr lang="nl-BE" dirty="0"/>
              <a:t>?</a:t>
            </a:r>
          </a:p>
        </p:txBody>
      </p:sp>
      <p:sp>
        <p:nvSpPr>
          <p:cNvPr id="3" name="Tijdelijke aanduiding voor inhoud 2">
            <a:extLst>
              <a:ext uri="{FF2B5EF4-FFF2-40B4-BE49-F238E27FC236}">
                <a16:creationId xmlns:a16="http://schemas.microsoft.com/office/drawing/2014/main" id="{232D5030-2FFF-3232-5CCA-389E75468496}"/>
              </a:ext>
            </a:extLst>
          </p:cNvPr>
          <p:cNvSpPr>
            <a:spLocks noGrp="1"/>
          </p:cNvSpPr>
          <p:nvPr>
            <p:ph idx="1"/>
          </p:nvPr>
        </p:nvSpPr>
        <p:spPr>
          <a:xfrm>
            <a:off x="545690" y="1289154"/>
            <a:ext cx="10577012" cy="4934665"/>
          </a:xfrm>
        </p:spPr>
        <p:txBody>
          <a:bodyPr>
            <a:normAutofit lnSpcReduction="10000"/>
          </a:bodyPr>
          <a:lstStyle/>
          <a:p>
            <a:pPr marL="0" indent="0">
              <a:buNone/>
            </a:pPr>
            <a:r>
              <a:rPr lang="nl-BE" b="1" i="0" dirty="0">
                <a:solidFill>
                  <a:srgbClr val="202122"/>
                </a:solidFill>
                <a:effectLst/>
                <a:latin typeface="Arial" panose="020B0604020202020204" pitchFamily="34" charset="0"/>
              </a:rPr>
              <a:t/>
            </a:r>
            <a:br>
              <a:rPr lang="nl-BE" b="1" i="0" dirty="0">
                <a:solidFill>
                  <a:srgbClr val="202122"/>
                </a:solidFill>
                <a:effectLst/>
                <a:latin typeface="Arial" panose="020B0604020202020204" pitchFamily="34" charset="0"/>
              </a:rPr>
            </a:br>
            <a:r>
              <a:rPr lang="nl-BE" sz="2400" b="1" i="0" dirty="0">
                <a:solidFill>
                  <a:srgbClr val="202122"/>
                </a:solidFill>
                <a:effectLst/>
                <a:latin typeface="Arial" panose="020B0604020202020204" pitchFamily="34" charset="0"/>
              </a:rPr>
              <a:t>Antonio </a:t>
            </a:r>
            <a:r>
              <a:rPr lang="nl-BE" sz="2400" b="1" i="0" dirty="0" err="1">
                <a:solidFill>
                  <a:srgbClr val="202122"/>
                </a:solidFill>
                <a:effectLst/>
                <a:latin typeface="Arial" panose="020B0604020202020204" pitchFamily="34" charset="0"/>
              </a:rPr>
              <a:t>Lucio</a:t>
            </a:r>
            <a:r>
              <a:rPr lang="nl-BE" sz="2400" b="1" i="0" dirty="0">
                <a:solidFill>
                  <a:srgbClr val="202122"/>
                </a:solidFill>
                <a:effectLst/>
                <a:latin typeface="Arial" panose="020B0604020202020204" pitchFamily="34" charset="0"/>
              </a:rPr>
              <a:t> </a:t>
            </a:r>
            <a:r>
              <a:rPr lang="nl-BE" sz="2400" b="1" i="0" dirty="0" err="1">
                <a:solidFill>
                  <a:srgbClr val="202122"/>
                </a:solidFill>
                <a:effectLst/>
                <a:latin typeface="Arial" panose="020B0604020202020204" pitchFamily="34" charset="0"/>
              </a:rPr>
              <a:t>Vivaldi</a:t>
            </a:r>
            <a:r>
              <a:rPr lang="nl-BE" sz="2400" b="1" i="0" dirty="0">
                <a:solidFill>
                  <a:srgbClr val="202122"/>
                </a:solidFill>
                <a:effectLst/>
                <a:latin typeface="Arial" panose="020B0604020202020204" pitchFamily="34" charset="0"/>
              </a:rPr>
              <a:t>:</a:t>
            </a:r>
            <a:br>
              <a:rPr lang="nl-BE" sz="2400" b="1" i="0" dirty="0">
                <a:solidFill>
                  <a:srgbClr val="202122"/>
                </a:solidFill>
                <a:effectLst/>
                <a:latin typeface="Arial" panose="020B0604020202020204" pitchFamily="34" charset="0"/>
              </a:rPr>
            </a:br>
            <a:r>
              <a:rPr lang="nl-BE" sz="2400" b="1" i="0" dirty="0">
                <a:solidFill>
                  <a:srgbClr val="202122"/>
                </a:solidFill>
                <a:effectLst/>
                <a:latin typeface="Arial" panose="020B0604020202020204" pitchFamily="34" charset="0"/>
                <a:sym typeface="Wingdings" panose="05000000000000000000" pitchFamily="2" charset="2"/>
              </a:rPr>
              <a:t></a:t>
            </a:r>
            <a:r>
              <a:rPr lang="nl-BE" sz="2400" b="1" i="0" dirty="0">
                <a:solidFill>
                  <a:srgbClr val="202122"/>
                </a:solidFill>
                <a:effectLst/>
                <a:latin typeface="Arial" panose="020B0604020202020204" pitchFamily="34" charset="0"/>
              </a:rPr>
              <a:t> is geboren in Venetië op 4 maart 1678 </a:t>
            </a:r>
            <a:br>
              <a:rPr lang="nl-BE" sz="2400" b="1" i="0" dirty="0">
                <a:solidFill>
                  <a:srgbClr val="202122"/>
                </a:solidFill>
                <a:effectLst/>
                <a:latin typeface="Arial" panose="020B0604020202020204" pitchFamily="34" charset="0"/>
              </a:rPr>
            </a:br>
            <a:r>
              <a:rPr lang="nl-BE" sz="2400" b="1" i="0" dirty="0">
                <a:solidFill>
                  <a:srgbClr val="202122"/>
                </a:solidFill>
                <a:effectLst/>
                <a:latin typeface="Arial" panose="020B0604020202020204" pitchFamily="34" charset="0"/>
                <a:sym typeface="Wingdings" panose="05000000000000000000" pitchFamily="2" charset="2"/>
              </a:rPr>
              <a:t> is gestorven in Wenen op 28 juli 1741 </a:t>
            </a:r>
            <a:r>
              <a:rPr lang="nl-BE" sz="2400" b="1" i="0" dirty="0">
                <a:solidFill>
                  <a:srgbClr val="202122"/>
                </a:solidFill>
                <a:effectLst/>
                <a:latin typeface="Arial" panose="020B0604020202020204" pitchFamily="34" charset="0"/>
              </a:rPr>
              <a:t> </a:t>
            </a:r>
            <a:br>
              <a:rPr lang="nl-BE" sz="2400" b="1" i="0" dirty="0">
                <a:solidFill>
                  <a:srgbClr val="202122"/>
                </a:solidFill>
                <a:effectLst/>
                <a:latin typeface="Arial" panose="020B0604020202020204" pitchFamily="34" charset="0"/>
              </a:rPr>
            </a:br>
            <a:r>
              <a:rPr lang="nl-BE" sz="2400" b="1" i="0" dirty="0">
                <a:solidFill>
                  <a:srgbClr val="202122"/>
                </a:solidFill>
                <a:effectLst/>
                <a:latin typeface="Arial" panose="020B0604020202020204" pitchFamily="34" charset="0"/>
              </a:rPr>
              <a:t>Hij werd dus 63 jaar!</a:t>
            </a:r>
            <a:br>
              <a:rPr lang="nl-BE" sz="2400" b="1" i="0" dirty="0">
                <a:solidFill>
                  <a:srgbClr val="202122"/>
                </a:solidFill>
                <a:effectLst/>
                <a:latin typeface="Arial" panose="020B0604020202020204" pitchFamily="34" charset="0"/>
              </a:rPr>
            </a:br>
            <a:r>
              <a:rPr lang="nl-BE" sz="2400" b="1" i="0" dirty="0">
                <a:solidFill>
                  <a:srgbClr val="202122"/>
                </a:solidFill>
                <a:effectLst/>
                <a:latin typeface="Arial" panose="020B0604020202020204" pitchFamily="34" charset="0"/>
              </a:rPr>
              <a:t/>
            </a:r>
            <a:br>
              <a:rPr lang="nl-BE" sz="2400" b="1" i="0" dirty="0">
                <a:solidFill>
                  <a:srgbClr val="202122"/>
                </a:solidFill>
                <a:effectLst/>
                <a:latin typeface="Arial" panose="020B0604020202020204" pitchFamily="34" charset="0"/>
              </a:rPr>
            </a:br>
            <a:r>
              <a:rPr lang="nl-BE" sz="2400" b="1" i="0" dirty="0">
                <a:solidFill>
                  <a:srgbClr val="202122"/>
                </a:solidFill>
                <a:effectLst/>
                <a:latin typeface="Arial" panose="020B0604020202020204" pitchFamily="34" charset="0"/>
              </a:rPr>
              <a:t>Hij was een Italiaans violist, een priester en componist.</a:t>
            </a:r>
          </a:p>
          <a:p>
            <a:pPr marL="0" indent="0">
              <a:buNone/>
            </a:pPr>
            <a:r>
              <a:rPr lang="nl-BE" sz="2400" b="1" i="0" dirty="0">
                <a:solidFill>
                  <a:srgbClr val="202122"/>
                </a:solidFill>
                <a:effectLst/>
                <a:latin typeface="Arial" panose="020B0604020202020204" pitchFamily="34" charset="0"/>
              </a:rPr>
              <a:t>Hij is vooral bekend van </a:t>
            </a:r>
            <a:r>
              <a:rPr lang="nl-BE" sz="2400" b="1" i="1" dirty="0">
                <a:solidFill>
                  <a:srgbClr val="202122"/>
                </a:solidFill>
                <a:effectLst/>
                <a:latin typeface="Arial" panose="020B0604020202020204" pitchFamily="34" charset="0"/>
              </a:rPr>
              <a:t>Le Quattro </a:t>
            </a:r>
            <a:r>
              <a:rPr lang="nl-BE" sz="2400" b="1" i="1" dirty="0" err="1">
                <a:solidFill>
                  <a:srgbClr val="202122"/>
                </a:solidFill>
                <a:effectLst/>
                <a:latin typeface="Arial" panose="020B0604020202020204" pitchFamily="34" charset="0"/>
              </a:rPr>
              <a:t>Stagioni</a:t>
            </a:r>
            <a:r>
              <a:rPr lang="nl-BE" sz="2400" b="1" i="1" dirty="0">
                <a:solidFill>
                  <a:srgbClr val="202122"/>
                </a:solidFill>
                <a:effectLst/>
                <a:latin typeface="Arial" panose="020B0604020202020204" pitchFamily="34" charset="0"/>
              </a:rPr>
              <a:t> of ‘de vier seizoenen’.</a:t>
            </a:r>
            <a:br>
              <a:rPr lang="nl-BE" sz="2400" b="1" i="1" dirty="0">
                <a:solidFill>
                  <a:srgbClr val="202122"/>
                </a:solidFill>
                <a:effectLst/>
                <a:latin typeface="Arial" panose="020B0604020202020204" pitchFamily="34" charset="0"/>
              </a:rPr>
            </a:br>
            <a:r>
              <a:rPr lang="nl-BE" sz="2400" b="1" dirty="0">
                <a:solidFill>
                  <a:srgbClr val="202122"/>
                </a:solidFill>
                <a:effectLst/>
                <a:latin typeface="Arial" panose="020B0604020202020204" pitchFamily="34" charset="0"/>
              </a:rPr>
              <a:t>Dat is een groep van 4 concerten voor soloviool, begeleid door </a:t>
            </a:r>
            <a:r>
              <a:rPr lang="nl-BE" sz="2400" b="1" dirty="0" smtClean="0">
                <a:solidFill>
                  <a:srgbClr val="202122"/>
                </a:solidFill>
                <a:effectLst/>
                <a:latin typeface="Arial" panose="020B0604020202020204" pitchFamily="34" charset="0"/>
              </a:rPr>
              <a:t/>
            </a:r>
            <a:br>
              <a:rPr lang="nl-BE" sz="2400" b="1" dirty="0" smtClean="0">
                <a:solidFill>
                  <a:srgbClr val="202122"/>
                </a:solidFill>
                <a:effectLst/>
                <a:latin typeface="Arial" panose="020B0604020202020204" pitchFamily="34" charset="0"/>
              </a:rPr>
            </a:br>
            <a:r>
              <a:rPr lang="nl-BE" sz="2400" b="1" dirty="0" smtClean="0">
                <a:solidFill>
                  <a:srgbClr val="202122"/>
                </a:solidFill>
                <a:effectLst/>
                <a:latin typeface="Arial" panose="020B0604020202020204" pitchFamily="34" charset="0"/>
              </a:rPr>
              <a:t>een </a:t>
            </a:r>
            <a:r>
              <a:rPr lang="nl-BE" sz="2400" b="1" dirty="0">
                <a:solidFill>
                  <a:srgbClr val="202122"/>
                </a:solidFill>
                <a:effectLst/>
                <a:latin typeface="Arial" panose="020B0604020202020204" pitchFamily="34" charset="0"/>
              </a:rPr>
              <a:t>strijkorkest, klavecimbel en soms het snaarinstrument </a:t>
            </a:r>
            <a:r>
              <a:rPr lang="nl-BE" sz="2400" b="1" dirty="0" err="1">
                <a:solidFill>
                  <a:srgbClr val="202122"/>
                </a:solidFill>
                <a:effectLst/>
                <a:latin typeface="Arial" panose="020B0604020202020204" pitchFamily="34" charset="0"/>
              </a:rPr>
              <a:t>theorbe</a:t>
            </a:r>
            <a:r>
              <a:rPr lang="nl-BE" sz="2400" b="1" dirty="0">
                <a:solidFill>
                  <a:srgbClr val="202122"/>
                </a:solidFill>
                <a:effectLst/>
                <a:latin typeface="Arial" panose="020B0604020202020204" pitchFamily="34" charset="0"/>
              </a:rPr>
              <a:t>.</a:t>
            </a:r>
            <a:r>
              <a:rPr lang="nl-BE" sz="2400" b="1" i="1" dirty="0">
                <a:solidFill>
                  <a:srgbClr val="202122"/>
                </a:solidFill>
                <a:effectLst/>
                <a:latin typeface="Arial" panose="020B0604020202020204" pitchFamily="34" charset="0"/>
              </a:rPr>
              <a:t/>
            </a:r>
            <a:br>
              <a:rPr lang="nl-BE" sz="2400" b="1" i="1" dirty="0">
                <a:solidFill>
                  <a:srgbClr val="202122"/>
                </a:solidFill>
                <a:effectLst/>
                <a:latin typeface="Arial" panose="020B0604020202020204" pitchFamily="34" charset="0"/>
              </a:rPr>
            </a:br>
            <a:endParaRPr lang="nl-BE" sz="2400" b="1" i="1" dirty="0">
              <a:solidFill>
                <a:srgbClr val="202122"/>
              </a:solidFill>
              <a:effectLst/>
              <a:latin typeface="Arial" panose="020B0604020202020204" pitchFamily="34" charset="0"/>
            </a:endParaRPr>
          </a:p>
          <a:p>
            <a:pPr marL="0" indent="0">
              <a:buNone/>
            </a:pPr>
            <a:r>
              <a:rPr lang="nl-BE" sz="2400" b="1" i="0" dirty="0">
                <a:solidFill>
                  <a:srgbClr val="202122"/>
                </a:solidFill>
                <a:effectLst/>
                <a:latin typeface="Arial" panose="020B0604020202020204" pitchFamily="34" charset="0"/>
              </a:rPr>
              <a:t>Hij heeft ook meer dan 700 composities op zijn naam staan, </a:t>
            </a:r>
            <a:br>
              <a:rPr lang="nl-BE" sz="2400" b="1" i="0" dirty="0">
                <a:solidFill>
                  <a:srgbClr val="202122"/>
                </a:solidFill>
                <a:effectLst/>
                <a:latin typeface="Arial" panose="020B0604020202020204" pitchFamily="34" charset="0"/>
              </a:rPr>
            </a:br>
            <a:r>
              <a:rPr lang="nl-BE" sz="2400" b="1" i="0" dirty="0">
                <a:solidFill>
                  <a:srgbClr val="202122"/>
                </a:solidFill>
                <a:effectLst/>
                <a:latin typeface="Arial" panose="020B0604020202020204" pitchFamily="34" charset="0"/>
              </a:rPr>
              <a:t>in vele instrumentale en vocale genres.</a:t>
            </a:r>
          </a:p>
          <a:p>
            <a:endParaRPr lang="nl-BE" dirty="0">
              <a:solidFill>
                <a:srgbClr val="202122"/>
              </a:solidFill>
              <a:latin typeface="Arial" panose="020B0604020202020204" pitchFamily="34" charset="0"/>
            </a:endParaRPr>
          </a:p>
          <a:p>
            <a:endParaRPr lang="nl-BE" dirty="0"/>
          </a:p>
        </p:txBody>
      </p:sp>
      <p:pic>
        <p:nvPicPr>
          <p:cNvPr id="2050" name="Picture 2" descr="Handteken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3784" y="705474"/>
            <a:ext cx="2107730" cy="58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559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FA097E-3C99-A6F3-EA08-8BB6F5C017FA}"/>
              </a:ext>
            </a:extLst>
          </p:cNvPr>
          <p:cNvSpPr>
            <a:spLocks noGrp="1"/>
          </p:cNvSpPr>
          <p:nvPr>
            <p:ph type="title"/>
          </p:nvPr>
        </p:nvSpPr>
        <p:spPr/>
        <p:txBody>
          <a:bodyPr/>
          <a:lstStyle/>
          <a:p>
            <a:endParaRPr lang="nl-BE" dirty="0"/>
          </a:p>
        </p:txBody>
      </p:sp>
      <p:pic>
        <p:nvPicPr>
          <p:cNvPr id="4098" name="Picture 2" descr="Libero Strijkorkest |">
            <a:extLst>
              <a:ext uri="{FF2B5EF4-FFF2-40B4-BE49-F238E27FC236}">
                <a16:creationId xmlns:a16="http://schemas.microsoft.com/office/drawing/2014/main" id="{57BAA83B-F861-BF81-0687-4963C77E50A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77333" y="513204"/>
            <a:ext cx="9114729" cy="291579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Geschiedenis van het klavecimbel - Wikipedia">
            <a:extLst>
              <a:ext uri="{FF2B5EF4-FFF2-40B4-BE49-F238E27FC236}">
                <a16:creationId xmlns:a16="http://schemas.microsoft.com/office/drawing/2014/main" id="{9366A904-542D-EB84-F139-0502433A9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8986" y="3277891"/>
            <a:ext cx="2936198" cy="371429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Theorbe: Größtes Instrument der Lautenfamilie | Alte Musik | BR-KLASSIK |  Bayerischer Rundfunk">
            <a:extLst>
              <a:ext uri="{FF2B5EF4-FFF2-40B4-BE49-F238E27FC236}">
                <a16:creationId xmlns:a16="http://schemas.microsoft.com/office/drawing/2014/main" id="{FAE0CEEE-8CAE-9549-467D-CCA8387D31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6836" y="3281493"/>
            <a:ext cx="5878955" cy="3292215"/>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8345260" y="3993632"/>
            <a:ext cx="2457723" cy="646331"/>
          </a:xfrm>
          <a:prstGeom prst="rect">
            <a:avLst/>
          </a:prstGeom>
          <a:noFill/>
        </p:spPr>
        <p:txBody>
          <a:bodyPr wrap="square" rtlCol="0">
            <a:spAutoFit/>
          </a:bodyPr>
          <a:lstStyle/>
          <a:p>
            <a:r>
              <a:rPr lang="nl-BE" sz="3600" dirty="0" smtClean="0"/>
              <a:t>THEORBE</a:t>
            </a:r>
            <a:endParaRPr lang="en-US" sz="3600" dirty="0"/>
          </a:p>
        </p:txBody>
      </p:sp>
      <p:sp>
        <p:nvSpPr>
          <p:cNvPr id="4" name="Rechthoek 3"/>
          <p:cNvSpPr/>
          <p:nvPr/>
        </p:nvSpPr>
        <p:spPr>
          <a:xfrm>
            <a:off x="381513" y="3593523"/>
            <a:ext cx="2840050" cy="584775"/>
          </a:xfrm>
          <a:prstGeom prst="rect">
            <a:avLst/>
          </a:prstGeom>
        </p:spPr>
        <p:txBody>
          <a:bodyPr wrap="square">
            <a:spAutoFit/>
          </a:bodyPr>
          <a:lstStyle/>
          <a:p>
            <a:r>
              <a:rPr lang="nl-BE" sz="3200" dirty="0" smtClean="0">
                <a:latin typeface="Calibri" panose="020F0502020204030204" pitchFamily="34" charset="0"/>
                <a:ea typeface="Calibri" panose="020F0502020204030204" pitchFamily="34" charset="0"/>
                <a:cs typeface="Times New Roman" panose="02020603050405020304" pitchFamily="18" charset="0"/>
              </a:rPr>
              <a:t>KLAVECIMBEL</a:t>
            </a:r>
            <a:endParaRPr lang="en-US" dirty="0"/>
          </a:p>
        </p:txBody>
      </p:sp>
    </p:spTree>
    <p:extLst>
      <p:ext uri="{BB962C8B-B14F-4D97-AF65-F5344CB8AC3E}">
        <p14:creationId xmlns:p14="http://schemas.microsoft.com/office/powerpoint/2010/main" val="496304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268501-C5DD-7A75-6607-7CE74BE182B5}"/>
              </a:ext>
            </a:extLst>
          </p:cNvPr>
          <p:cNvSpPr>
            <a:spLocks noGrp="1"/>
          </p:cNvSpPr>
          <p:nvPr>
            <p:ph type="title"/>
          </p:nvPr>
        </p:nvSpPr>
        <p:spPr>
          <a:xfrm flipV="1">
            <a:off x="5243326" y="1495684"/>
            <a:ext cx="2086863" cy="45719"/>
          </a:xfrm>
        </p:spPr>
        <p:txBody>
          <a:bodyPr>
            <a:normAutofit fontScale="90000"/>
          </a:bodyPr>
          <a:lstStyle/>
          <a:p>
            <a:endParaRPr lang="nl-BE" dirty="0"/>
          </a:p>
        </p:txBody>
      </p:sp>
      <p:pic>
        <p:nvPicPr>
          <p:cNvPr id="1026" name="Picture 2" descr="Antonio Vivaldi">
            <a:extLst>
              <a:ext uri="{FF2B5EF4-FFF2-40B4-BE49-F238E27FC236}">
                <a16:creationId xmlns:a16="http://schemas.microsoft.com/office/drawing/2014/main" id="{5531B56C-9563-15CC-DCED-74F860B66D1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94400" y="113281"/>
            <a:ext cx="3935789" cy="485315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el 3">
            <a:extLst>
              <a:ext uri="{FF2B5EF4-FFF2-40B4-BE49-F238E27FC236}">
                <a16:creationId xmlns:a16="http://schemas.microsoft.com/office/drawing/2014/main" id="{14BDA1DE-4A8B-98AA-920C-592A58B0A377}"/>
              </a:ext>
            </a:extLst>
          </p:cNvPr>
          <p:cNvGraphicFramePr>
            <a:graphicFrameLocks noGrp="1"/>
          </p:cNvGraphicFramePr>
          <p:nvPr>
            <p:extLst>
              <p:ext uri="{D42A27DB-BD31-4B8C-83A1-F6EECF244321}">
                <p14:modId xmlns:p14="http://schemas.microsoft.com/office/powerpoint/2010/main" val="1669118416"/>
              </p:ext>
            </p:extLst>
          </p:nvPr>
        </p:nvGraphicFramePr>
        <p:xfrm>
          <a:off x="6945484" y="9128300"/>
          <a:ext cx="4540339" cy="1130018"/>
        </p:xfrm>
        <a:graphic>
          <a:graphicData uri="http://schemas.openxmlformats.org/drawingml/2006/table">
            <a:tbl>
              <a:tblPr/>
              <a:tblGrid>
                <a:gridCol w="4417021">
                  <a:extLst>
                    <a:ext uri="{9D8B030D-6E8A-4147-A177-3AD203B41FA5}">
                      <a16:colId xmlns:a16="http://schemas.microsoft.com/office/drawing/2014/main" val="2857688492"/>
                    </a:ext>
                  </a:extLst>
                </a:gridCol>
                <a:gridCol w="123318">
                  <a:extLst>
                    <a:ext uri="{9D8B030D-6E8A-4147-A177-3AD203B41FA5}">
                      <a16:colId xmlns:a16="http://schemas.microsoft.com/office/drawing/2014/main" val="331049711"/>
                    </a:ext>
                  </a:extLst>
                </a:gridCol>
              </a:tblGrid>
              <a:tr h="1130018">
                <a:tc>
                  <a:txBody>
                    <a:bodyPr/>
                    <a:lstStyle/>
                    <a:p>
                      <a:pPr algn="l" fontAlgn="t"/>
                      <a:r>
                        <a:rPr lang="nl-BE">
                          <a:effectLst/>
                        </a:rPr>
                        <a:t>Handtekening</a:t>
                      </a:r>
                    </a:p>
                  </a:txBody>
                  <a:tcPr marL="9525" marR="9525" marT="9525" marB="9525">
                    <a:lnL>
                      <a:noFill/>
                    </a:lnL>
                    <a:lnR>
                      <a:noFill/>
                    </a:lnR>
                    <a:lnT>
                      <a:noFill/>
                    </a:lnT>
                    <a:lnB>
                      <a:noFill/>
                    </a:lnB>
                    <a:noFill/>
                  </a:tcPr>
                </a:tc>
                <a:tc>
                  <a:txBody>
                    <a:bodyPr/>
                    <a:lstStyle/>
                    <a:p>
                      <a:pPr fontAlgn="t"/>
                      <a:endParaRPr lang="nl-BE" dirty="0">
                        <a:effectLst/>
                      </a:endParaRPr>
                    </a:p>
                  </a:txBody>
                  <a:tcPr marL="9525" marR="9525" marT="9525" marB="9525">
                    <a:lnL>
                      <a:noFill/>
                    </a:lnL>
                    <a:lnR>
                      <a:noFill/>
                    </a:lnR>
                    <a:lnT>
                      <a:noFill/>
                    </a:lnT>
                    <a:lnB>
                      <a:noFill/>
                    </a:lnB>
                    <a:noFill/>
                  </a:tcPr>
                </a:tc>
                <a:extLst>
                  <a:ext uri="{0D108BD9-81ED-4DB2-BD59-A6C34878D82A}">
                    <a16:rowId xmlns:a16="http://schemas.microsoft.com/office/drawing/2014/main" val="2882875734"/>
                  </a:ext>
                </a:extLst>
              </a:tr>
            </a:tbl>
          </a:graphicData>
        </a:graphic>
      </p:graphicFrame>
      <p:pic>
        <p:nvPicPr>
          <p:cNvPr id="1027" name="Picture 3" descr="Handtekening">
            <a:extLst>
              <a:ext uri="{FF2B5EF4-FFF2-40B4-BE49-F238E27FC236}">
                <a16:creationId xmlns:a16="http://schemas.microsoft.com/office/drawing/2014/main" id="{7BD492EF-5E80-F0EB-B0C5-284FA861B8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5341" y="5173679"/>
            <a:ext cx="4769556" cy="132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647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76EB34-D576-5314-C079-97D24090B683}"/>
              </a:ext>
            </a:extLst>
          </p:cNvPr>
          <p:cNvSpPr>
            <a:spLocks noGrp="1"/>
          </p:cNvSpPr>
          <p:nvPr>
            <p:ph type="title"/>
          </p:nvPr>
        </p:nvSpPr>
        <p:spPr/>
        <p:txBody>
          <a:bodyPr/>
          <a:lstStyle/>
          <a:p>
            <a:pPr algn="ctr"/>
            <a:r>
              <a:rPr lang="nl-BE" dirty="0" smtClean="0"/>
              <a:t>Muziekstuk: de lente</a:t>
            </a:r>
            <a:endParaRPr lang="nl-BE" dirty="0"/>
          </a:p>
        </p:txBody>
      </p:sp>
      <p:sp>
        <p:nvSpPr>
          <p:cNvPr id="5" name="Tekstvak 4">
            <a:extLst>
              <a:ext uri="{FF2B5EF4-FFF2-40B4-BE49-F238E27FC236}">
                <a16:creationId xmlns:a16="http://schemas.microsoft.com/office/drawing/2014/main" id="{11404538-14BF-F0C4-7FCD-B7F945005034}"/>
              </a:ext>
            </a:extLst>
          </p:cNvPr>
          <p:cNvSpPr txBox="1"/>
          <p:nvPr/>
        </p:nvSpPr>
        <p:spPr>
          <a:xfrm>
            <a:off x="1635321" y="1875246"/>
            <a:ext cx="8475330" cy="646331"/>
          </a:xfrm>
          <a:prstGeom prst="rect">
            <a:avLst/>
          </a:prstGeom>
          <a:noFill/>
        </p:spPr>
        <p:txBody>
          <a:bodyPr wrap="square">
            <a:spAutoFit/>
          </a:bodyPr>
          <a:lstStyle/>
          <a:p>
            <a:r>
              <a:rPr lang="nl-BE" dirty="0">
                <a:hlinkClick r:id="rId2"/>
              </a:rPr>
              <a:t>https://</a:t>
            </a:r>
            <a:r>
              <a:rPr lang="nl-BE" dirty="0" smtClean="0">
                <a:hlinkClick r:id="rId2"/>
              </a:rPr>
              <a:t>music.youtube.com/watch?v=mFWQgxXM_b8</a:t>
            </a:r>
            <a:endParaRPr lang="nl-BE" dirty="0" smtClean="0"/>
          </a:p>
          <a:p>
            <a:endParaRPr lang="nl-BE" dirty="0"/>
          </a:p>
        </p:txBody>
      </p:sp>
      <p:pic>
        <p:nvPicPr>
          <p:cNvPr id="8" name="Tijdelijke aanduiding voor inhoud 7"/>
          <p:cNvPicPr>
            <a:picLocks noGrp="1" noChangeAspect="1"/>
          </p:cNvPicPr>
          <p:nvPr>
            <p:ph idx="1"/>
          </p:nvPr>
        </p:nvPicPr>
        <p:blipFill>
          <a:blip r:embed="rId3"/>
          <a:stretch>
            <a:fillRect/>
          </a:stretch>
        </p:blipFill>
        <p:spPr>
          <a:xfrm>
            <a:off x="2670668" y="3024326"/>
            <a:ext cx="5098921" cy="3393100"/>
          </a:xfrm>
          <a:prstGeom prst="rect">
            <a:avLst/>
          </a:prstGeom>
        </p:spPr>
      </p:pic>
    </p:spTree>
    <p:extLst>
      <p:ext uri="{BB962C8B-B14F-4D97-AF65-F5344CB8AC3E}">
        <p14:creationId xmlns:p14="http://schemas.microsoft.com/office/powerpoint/2010/main" val="3949908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C693B4-D9ED-EB14-A63B-C4827FAF3A92}"/>
              </a:ext>
            </a:extLst>
          </p:cNvPr>
          <p:cNvSpPr>
            <a:spLocks noGrp="1"/>
          </p:cNvSpPr>
          <p:nvPr>
            <p:ph type="title"/>
          </p:nvPr>
        </p:nvSpPr>
        <p:spPr/>
        <p:txBody>
          <a:bodyPr/>
          <a:lstStyle/>
          <a:p>
            <a:r>
              <a:rPr lang="nl-BE" dirty="0" smtClean="0"/>
              <a:t>Biografie</a:t>
            </a:r>
            <a:endParaRPr lang="nl-BE" dirty="0"/>
          </a:p>
        </p:txBody>
      </p:sp>
      <p:sp>
        <p:nvSpPr>
          <p:cNvPr id="4" name="Tekstvak 3"/>
          <p:cNvSpPr txBox="1"/>
          <p:nvPr/>
        </p:nvSpPr>
        <p:spPr>
          <a:xfrm>
            <a:off x="470261" y="1407885"/>
            <a:ext cx="10123716" cy="5632311"/>
          </a:xfrm>
          <a:prstGeom prst="rect">
            <a:avLst/>
          </a:prstGeom>
          <a:noFill/>
        </p:spPr>
        <p:txBody>
          <a:bodyPr wrap="square" rtlCol="0">
            <a:spAutoFit/>
          </a:bodyPr>
          <a:lstStyle/>
          <a:p>
            <a:r>
              <a:rPr lang="nl-BE" sz="2400" b="1" dirty="0" smtClean="0"/>
              <a:t>Als </a:t>
            </a:r>
            <a:r>
              <a:rPr lang="nl-BE" sz="2400" b="1" dirty="0" err="1" smtClean="0"/>
              <a:t>Vivaldi</a:t>
            </a:r>
            <a:r>
              <a:rPr lang="nl-BE" sz="2400" b="1" dirty="0" smtClean="0"/>
              <a:t> geboren werd, kreeg hij onmiddellijk een NOODDOOP door de </a:t>
            </a:r>
            <a:r>
              <a:rPr lang="nl-BE" sz="2400" b="1" dirty="0" err="1" smtClean="0"/>
              <a:t>wroedvouw</a:t>
            </a:r>
            <a:r>
              <a:rPr lang="nl-BE" sz="2400" b="1" dirty="0" smtClean="0"/>
              <a:t> omdat hij in levensgevaar was. </a:t>
            </a:r>
            <a:br>
              <a:rPr lang="nl-BE" sz="2400" b="1" dirty="0" smtClean="0"/>
            </a:br>
            <a:r>
              <a:rPr lang="nl-BE" sz="2400" b="1" dirty="0" smtClean="0"/>
              <a:t>Mogelijks had dat te maken met een aardbeving op zijn geboortedag. </a:t>
            </a:r>
            <a:br>
              <a:rPr lang="nl-BE" sz="2400" b="1" dirty="0" smtClean="0"/>
            </a:br>
            <a:r>
              <a:rPr lang="nl-BE" sz="2400" b="1" dirty="0" smtClean="0"/>
              <a:t>Twee maanden later kreeg hij dan een kerkelijke doop en ook een duiveluitdrijving.</a:t>
            </a:r>
          </a:p>
          <a:p>
            <a:r>
              <a:rPr lang="nl-BE" sz="2400" b="1" dirty="0"/>
              <a:t/>
            </a:r>
            <a:br>
              <a:rPr lang="nl-BE" sz="2400" b="1" dirty="0"/>
            </a:br>
            <a:r>
              <a:rPr lang="nl-BE" sz="2400" b="1" dirty="0" smtClean="0"/>
              <a:t>Zijn vader was Giovanni, kapper van beroep. </a:t>
            </a:r>
            <a:br>
              <a:rPr lang="nl-BE" sz="2400" b="1" dirty="0" smtClean="0"/>
            </a:br>
            <a:r>
              <a:rPr lang="nl-BE" sz="2400" b="1" dirty="0" smtClean="0"/>
              <a:t>Hij speelde ook viool bij het orkest van San Marco.</a:t>
            </a:r>
            <a:br>
              <a:rPr lang="nl-BE" sz="2400" b="1" dirty="0" smtClean="0"/>
            </a:br>
            <a:r>
              <a:rPr lang="nl-BE" sz="2400" b="1" dirty="0" smtClean="0"/>
              <a:t>Zijn moeder </a:t>
            </a:r>
            <a:r>
              <a:rPr lang="nl-BE" sz="2400" b="1" dirty="0" err="1" smtClean="0"/>
              <a:t>Camilla</a:t>
            </a:r>
            <a:r>
              <a:rPr lang="nl-BE" sz="2400" b="1" dirty="0" smtClean="0"/>
              <a:t> was de dochter van een kleermaker.</a:t>
            </a:r>
            <a:br>
              <a:rPr lang="nl-BE" sz="2400" b="1" dirty="0" smtClean="0"/>
            </a:br>
            <a:r>
              <a:rPr lang="nl-BE" sz="2400" b="1" dirty="0" smtClean="0"/>
              <a:t/>
            </a:r>
            <a:br>
              <a:rPr lang="nl-BE" sz="2400" b="1" dirty="0" smtClean="0"/>
            </a:br>
            <a:r>
              <a:rPr lang="nl-BE" sz="2400" b="1" dirty="0" smtClean="0"/>
              <a:t>Antonio was de oudste van minstens 8 kinderen </a:t>
            </a:r>
            <a:br>
              <a:rPr lang="nl-BE" sz="2400" b="1" dirty="0" smtClean="0"/>
            </a:br>
            <a:r>
              <a:rPr lang="nl-BE" sz="2400" b="1" dirty="0" smtClean="0"/>
              <a:t>en de enige die muzikant werd.</a:t>
            </a:r>
          </a:p>
          <a:p>
            <a:r>
              <a:rPr lang="nl-BE" sz="2400" dirty="0"/>
              <a:t/>
            </a:r>
            <a:br>
              <a:rPr lang="nl-BE" sz="2400" dirty="0"/>
            </a:br>
            <a:r>
              <a:rPr lang="nl-BE" sz="2400" dirty="0" smtClean="0"/>
              <a:t/>
            </a:r>
            <a:br>
              <a:rPr lang="nl-BE" sz="2400" dirty="0" smtClean="0"/>
            </a:br>
            <a:endParaRPr lang="en-US" sz="2400" dirty="0"/>
          </a:p>
        </p:txBody>
      </p:sp>
    </p:spTree>
    <p:extLst>
      <p:ext uri="{BB962C8B-B14F-4D97-AF65-F5344CB8AC3E}">
        <p14:creationId xmlns:p14="http://schemas.microsoft.com/office/powerpoint/2010/main" val="1302394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CFEF3D-4922-D70E-C978-C619302046FD}"/>
              </a:ext>
            </a:extLst>
          </p:cNvPr>
          <p:cNvSpPr>
            <a:spLocks noGrp="1"/>
          </p:cNvSpPr>
          <p:nvPr>
            <p:ph type="title"/>
          </p:nvPr>
        </p:nvSpPr>
        <p:spPr/>
        <p:txBody>
          <a:bodyPr/>
          <a:lstStyle/>
          <a:p>
            <a:r>
              <a:rPr lang="nl-BE" dirty="0" smtClean="0"/>
              <a:t>Muzikale opleiding</a:t>
            </a:r>
            <a:endParaRPr lang="nl-BE" dirty="0"/>
          </a:p>
        </p:txBody>
      </p:sp>
      <p:sp>
        <p:nvSpPr>
          <p:cNvPr id="3" name="Tijdelijke aanduiding voor inhoud 2">
            <a:extLst>
              <a:ext uri="{FF2B5EF4-FFF2-40B4-BE49-F238E27FC236}">
                <a16:creationId xmlns:a16="http://schemas.microsoft.com/office/drawing/2014/main" id="{9900A8C1-1626-7EE7-CDE0-5FDB288F8F4C}"/>
              </a:ext>
            </a:extLst>
          </p:cNvPr>
          <p:cNvSpPr>
            <a:spLocks noGrp="1"/>
          </p:cNvSpPr>
          <p:nvPr>
            <p:ph idx="1"/>
          </p:nvPr>
        </p:nvSpPr>
        <p:spPr>
          <a:xfrm>
            <a:off x="460375" y="1075301"/>
            <a:ext cx="9420255" cy="3880773"/>
          </a:xfrm>
        </p:spPr>
        <p:txBody>
          <a:bodyPr/>
          <a:lstStyle/>
          <a:p>
            <a:endParaRPr lang="nl-NL" b="0" i="0" dirty="0" smtClean="0">
              <a:solidFill>
                <a:srgbClr val="202122"/>
              </a:solidFill>
              <a:effectLst/>
              <a:latin typeface="Arial" panose="020B0604020202020204" pitchFamily="34" charset="0"/>
            </a:endParaRPr>
          </a:p>
          <a:p>
            <a:r>
              <a:rPr lang="nl-NL" sz="2400" b="1" dirty="0" smtClean="0">
                <a:solidFill>
                  <a:srgbClr val="202122"/>
                </a:solidFill>
                <a:latin typeface="Arial" panose="020B0604020202020204" pitchFamily="34" charset="0"/>
              </a:rPr>
              <a:t>Hier kan men maar weinig over terugvinden.</a:t>
            </a:r>
          </a:p>
          <a:p>
            <a:r>
              <a:rPr lang="nl-NL" sz="2400" b="1" dirty="0" smtClean="0">
                <a:solidFill>
                  <a:srgbClr val="202122"/>
                </a:solidFill>
                <a:latin typeface="Arial" panose="020B0604020202020204" pitchFamily="34" charset="0"/>
              </a:rPr>
              <a:t>Z’n vader leerde hem viool spelen en bezorgde hem een baan bij het orkest van San Marco waar hij zelf ook speelde.</a:t>
            </a:r>
          </a:p>
          <a:p>
            <a:r>
              <a:rPr lang="nl-NL" sz="2400" b="1" dirty="0" err="1" smtClean="0">
                <a:solidFill>
                  <a:srgbClr val="202122"/>
                </a:solidFill>
                <a:latin typeface="Arial" panose="020B0604020202020204" pitchFamily="34" charset="0"/>
              </a:rPr>
              <a:t>Vivaldi</a:t>
            </a:r>
            <a:r>
              <a:rPr lang="nl-NL" sz="2400" b="1" dirty="0" smtClean="0">
                <a:solidFill>
                  <a:srgbClr val="202122"/>
                </a:solidFill>
                <a:latin typeface="Arial" panose="020B0604020202020204" pitchFamily="34" charset="0"/>
              </a:rPr>
              <a:t> leerde in dezelfde periode ook orgel, waarschijnlijk van een zekere Giovanni </a:t>
            </a:r>
            <a:r>
              <a:rPr lang="nl-NL" sz="2400" b="1" dirty="0" err="1" smtClean="0">
                <a:solidFill>
                  <a:srgbClr val="202122"/>
                </a:solidFill>
                <a:latin typeface="Arial" panose="020B0604020202020204" pitchFamily="34" charset="0"/>
              </a:rPr>
              <a:t>Legrenzi</a:t>
            </a:r>
            <a:r>
              <a:rPr lang="nl-NL" sz="2400" b="1" dirty="0" smtClean="0">
                <a:solidFill>
                  <a:srgbClr val="202122"/>
                </a:solidFill>
                <a:latin typeface="Arial" panose="020B0604020202020204" pitchFamily="34" charset="0"/>
              </a:rPr>
              <a:t>.</a:t>
            </a:r>
            <a:endParaRPr lang="nl-NL" sz="2400" b="1" dirty="0">
              <a:solidFill>
                <a:srgbClr val="202122"/>
              </a:solidFill>
              <a:latin typeface="Arial" panose="020B0604020202020204" pitchFamily="34" charset="0"/>
            </a:endParaRPr>
          </a:p>
        </p:txBody>
      </p:sp>
      <p:sp>
        <p:nvSpPr>
          <p:cNvPr id="4" name="AutoShape 2" descr="Giovanni Legrenzi. - NYPL Digital Collection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Afbeelding 4"/>
          <p:cNvPicPr>
            <a:picLocks noChangeAspect="1"/>
          </p:cNvPicPr>
          <p:nvPr/>
        </p:nvPicPr>
        <p:blipFill>
          <a:blip r:embed="rId2"/>
          <a:stretch>
            <a:fillRect/>
          </a:stretch>
        </p:blipFill>
        <p:spPr>
          <a:xfrm>
            <a:off x="6266577" y="3421706"/>
            <a:ext cx="1781175" cy="2562225"/>
          </a:xfrm>
          <a:prstGeom prst="rect">
            <a:avLst/>
          </a:prstGeom>
        </p:spPr>
      </p:pic>
    </p:spTree>
    <p:extLst>
      <p:ext uri="{BB962C8B-B14F-4D97-AF65-F5344CB8AC3E}">
        <p14:creationId xmlns:p14="http://schemas.microsoft.com/office/powerpoint/2010/main" val="3194154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9317CC-8339-10C4-5D03-FD6A93490971}"/>
              </a:ext>
            </a:extLst>
          </p:cNvPr>
          <p:cNvSpPr>
            <a:spLocks noGrp="1"/>
          </p:cNvSpPr>
          <p:nvPr>
            <p:ph type="title"/>
          </p:nvPr>
        </p:nvSpPr>
        <p:spPr/>
        <p:txBody>
          <a:bodyPr/>
          <a:lstStyle/>
          <a:p>
            <a:pPr algn="ctr"/>
            <a:r>
              <a:rPr lang="nl-BE" dirty="0" smtClean="0"/>
              <a:t>Priesteropleiding</a:t>
            </a:r>
            <a:endParaRPr lang="nl-BE" dirty="0"/>
          </a:p>
        </p:txBody>
      </p:sp>
      <p:sp>
        <p:nvSpPr>
          <p:cNvPr id="3" name="Tijdelijke aanduiding voor inhoud 2">
            <a:extLst>
              <a:ext uri="{FF2B5EF4-FFF2-40B4-BE49-F238E27FC236}">
                <a16:creationId xmlns:a16="http://schemas.microsoft.com/office/drawing/2014/main" id="{0CD03BAA-8158-ADFA-6066-138438137C24}"/>
              </a:ext>
            </a:extLst>
          </p:cNvPr>
          <p:cNvSpPr>
            <a:spLocks noGrp="1"/>
          </p:cNvSpPr>
          <p:nvPr>
            <p:ph idx="1"/>
          </p:nvPr>
        </p:nvSpPr>
        <p:spPr>
          <a:xfrm>
            <a:off x="677334" y="1270000"/>
            <a:ext cx="9655386" cy="4882606"/>
          </a:xfrm>
        </p:spPr>
        <p:txBody>
          <a:bodyPr>
            <a:noAutofit/>
          </a:bodyPr>
          <a:lstStyle/>
          <a:p>
            <a:r>
              <a:rPr lang="nl-NL" sz="2400" b="1" i="0" dirty="0" err="1">
                <a:solidFill>
                  <a:srgbClr val="202122"/>
                </a:solidFill>
                <a:effectLst/>
                <a:latin typeface="Arial" panose="020B0604020202020204" pitchFamily="34" charset="0"/>
              </a:rPr>
              <a:t>Vivaldi</a:t>
            </a:r>
            <a:r>
              <a:rPr lang="nl-NL" sz="2400" b="1" i="0" dirty="0">
                <a:solidFill>
                  <a:srgbClr val="202122"/>
                </a:solidFill>
                <a:effectLst/>
                <a:latin typeface="Arial" panose="020B0604020202020204" pitchFamily="34" charset="0"/>
              </a:rPr>
              <a:t> volgde </a:t>
            </a:r>
            <a:r>
              <a:rPr lang="nl-NL" sz="2400" b="1" dirty="0" smtClean="0">
                <a:solidFill>
                  <a:srgbClr val="202122"/>
                </a:solidFill>
                <a:latin typeface="Arial" panose="020B0604020202020204" pitchFamily="34" charset="0"/>
              </a:rPr>
              <a:t>een </a:t>
            </a:r>
            <a:r>
              <a:rPr lang="nl-NL" sz="2400" b="1" i="0" dirty="0" smtClean="0">
                <a:solidFill>
                  <a:srgbClr val="202122"/>
                </a:solidFill>
                <a:effectLst/>
                <a:latin typeface="Arial" panose="020B0604020202020204" pitchFamily="34" charset="0"/>
              </a:rPr>
              <a:t>priesteropleiding.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Hij </a:t>
            </a:r>
            <a:r>
              <a:rPr lang="nl-NL" sz="2400" b="1" i="0" dirty="0">
                <a:solidFill>
                  <a:srgbClr val="202122"/>
                </a:solidFill>
                <a:effectLst/>
                <a:latin typeface="Arial" panose="020B0604020202020204" pitchFamily="34" charset="0"/>
              </a:rPr>
              <a:t>onderging </a:t>
            </a:r>
            <a:r>
              <a:rPr lang="nl-NL" sz="2400" b="1" i="0" dirty="0" smtClean="0">
                <a:solidFill>
                  <a:srgbClr val="202122"/>
                </a:solidFill>
                <a:effectLst/>
                <a:latin typeface="Arial" panose="020B0604020202020204" pitchFamily="34" charset="0"/>
              </a:rPr>
              <a:t>de tonsuur</a:t>
            </a:r>
            <a:r>
              <a:rPr lang="nl-NL" sz="2400" b="1" i="0" dirty="0">
                <a:solidFill>
                  <a:srgbClr val="202122"/>
                </a:solidFill>
                <a:effectLst/>
                <a:latin typeface="Arial" panose="020B0604020202020204" pitchFamily="34" charset="0"/>
              </a:rPr>
              <a:t> </a:t>
            </a:r>
            <a:r>
              <a:rPr lang="nl-NL" sz="2400" b="1" i="0" dirty="0" smtClean="0">
                <a:solidFill>
                  <a:srgbClr val="202122"/>
                </a:solidFill>
                <a:effectLst/>
                <a:latin typeface="Arial" panose="020B0604020202020204" pitchFamily="34" charset="0"/>
              </a:rPr>
              <a:t>(= kruin van het hoofd kaal scheren) op </a:t>
            </a:r>
            <a:r>
              <a:rPr lang="nl-NL" sz="2400" b="1" i="0" dirty="0">
                <a:solidFill>
                  <a:srgbClr val="202122"/>
                </a:solidFill>
                <a:effectLst/>
                <a:latin typeface="Arial" panose="020B0604020202020204" pitchFamily="34" charset="0"/>
              </a:rPr>
              <a:t>18 september 1693 en ontving de priesterwijding </a:t>
            </a:r>
            <a:r>
              <a:rPr lang="nl-NL" sz="2400" b="1" i="0" dirty="0" smtClean="0">
                <a:solidFill>
                  <a:srgbClr val="202122"/>
                </a:solidFill>
                <a:effectLst/>
                <a:latin typeface="Arial" panose="020B0604020202020204" pitchFamily="34" charset="0"/>
              </a:rPr>
              <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op </a:t>
            </a:r>
            <a:r>
              <a:rPr lang="nl-NL" sz="2400" b="1" i="0" dirty="0">
                <a:solidFill>
                  <a:srgbClr val="202122"/>
                </a:solidFill>
                <a:effectLst/>
                <a:latin typeface="Arial" panose="020B0604020202020204" pitchFamily="34" charset="0"/>
              </a:rPr>
              <a:t>23 maart 1703</a:t>
            </a:r>
            <a:r>
              <a:rPr lang="nl-NL" sz="2400" b="1" i="0" dirty="0" smtClean="0">
                <a:solidFill>
                  <a:srgbClr val="202122"/>
                </a:solidFill>
                <a:effectLst/>
                <a:latin typeface="Arial" panose="020B0604020202020204" pitchFamily="34" charset="0"/>
              </a:rPr>
              <a:t>.</a:t>
            </a:r>
          </a:p>
          <a:p>
            <a:r>
              <a:rPr lang="nl-NL" sz="2400" b="1" i="0" dirty="0" smtClean="0">
                <a:solidFill>
                  <a:srgbClr val="202122"/>
                </a:solidFill>
                <a:effectLst/>
                <a:latin typeface="Arial" panose="020B0604020202020204" pitchFamily="34" charset="0"/>
              </a:rPr>
              <a:t>Hij </a:t>
            </a:r>
            <a:r>
              <a:rPr lang="nl-NL" sz="2400" b="1" i="0" dirty="0">
                <a:solidFill>
                  <a:srgbClr val="202122"/>
                </a:solidFill>
                <a:effectLst/>
                <a:latin typeface="Arial" panose="020B0604020202020204" pitchFamily="34" charset="0"/>
              </a:rPr>
              <a:t>kreeg al snel de bijnaam </a:t>
            </a:r>
            <a:r>
              <a:rPr lang="nl-NL" sz="2400" b="1" i="1" dirty="0" err="1">
                <a:solidFill>
                  <a:srgbClr val="202122"/>
                </a:solidFill>
                <a:effectLst/>
                <a:latin typeface="Arial" panose="020B0604020202020204" pitchFamily="34" charset="0"/>
              </a:rPr>
              <a:t>Il</a:t>
            </a:r>
            <a:r>
              <a:rPr lang="nl-NL" sz="2400" b="1" i="1" dirty="0">
                <a:solidFill>
                  <a:srgbClr val="202122"/>
                </a:solidFill>
                <a:effectLst/>
                <a:latin typeface="Arial" panose="020B0604020202020204" pitchFamily="34" charset="0"/>
              </a:rPr>
              <a:t> </a:t>
            </a:r>
            <a:r>
              <a:rPr lang="nl-NL" sz="2400" b="1" i="1" dirty="0" err="1">
                <a:solidFill>
                  <a:srgbClr val="202122"/>
                </a:solidFill>
                <a:effectLst/>
                <a:latin typeface="Arial" panose="020B0604020202020204" pitchFamily="34" charset="0"/>
              </a:rPr>
              <a:t>Prete</a:t>
            </a:r>
            <a:r>
              <a:rPr lang="nl-NL" sz="2400" b="1" i="1" dirty="0">
                <a:solidFill>
                  <a:srgbClr val="202122"/>
                </a:solidFill>
                <a:effectLst/>
                <a:latin typeface="Arial" panose="020B0604020202020204" pitchFamily="34" charset="0"/>
              </a:rPr>
              <a:t> </a:t>
            </a:r>
            <a:r>
              <a:rPr lang="nl-NL" sz="2400" b="1" i="1" dirty="0" err="1">
                <a:solidFill>
                  <a:srgbClr val="202122"/>
                </a:solidFill>
                <a:effectLst/>
                <a:latin typeface="Arial" panose="020B0604020202020204" pitchFamily="34" charset="0"/>
              </a:rPr>
              <a:t>Rosso</a:t>
            </a:r>
            <a:r>
              <a:rPr lang="nl-NL" sz="2400" b="1" i="0" dirty="0">
                <a:solidFill>
                  <a:srgbClr val="202122"/>
                </a:solidFill>
                <a:effectLst/>
                <a:latin typeface="Arial" panose="020B0604020202020204" pitchFamily="34" charset="0"/>
              </a:rPr>
              <a:t> </a:t>
            </a:r>
            <a:r>
              <a:rPr lang="nl-NL" sz="2400" b="1" i="0" dirty="0" smtClean="0">
                <a:solidFill>
                  <a:srgbClr val="202122"/>
                </a:solidFill>
                <a:effectLst/>
                <a:latin typeface="Arial" panose="020B0604020202020204" pitchFamily="34" charset="0"/>
              </a:rPr>
              <a:t>("</a:t>
            </a:r>
            <a:r>
              <a:rPr lang="nl-NL" sz="2400" b="1" i="0" dirty="0">
                <a:solidFill>
                  <a:srgbClr val="202122"/>
                </a:solidFill>
                <a:effectLst/>
                <a:latin typeface="Arial" panose="020B0604020202020204" pitchFamily="34" charset="0"/>
              </a:rPr>
              <a:t>de rode priester"), vermoedelijk vanwege zijn rode haar. </a:t>
            </a:r>
            <a:endParaRPr lang="nl-NL" sz="2400" b="1" i="0" dirty="0" smtClean="0">
              <a:solidFill>
                <a:srgbClr val="202122"/>
              </a:solidFill>
              <a:effectLst/>
              <a:latin typeface="Arial" panose="020B0604020202020204" pitchFamily="34" charset="0"/>
            </a:endParaRPr>
          </a:p>
          <a:p>
            <a:r>
              <a:rPr lang="nl-NL" sz="2400" b="1" i="0" dirty="0" smtClean="0">
                <a:solidFill>
                  <a:srgbClr val="202122"/>
                </a:solidFill>
                <a:effectLst/>
                <a:latin typeface="Arial" panose="020B0604020202020204" pitchFamily="34" charset="0"/>
              </a:rPr>
              <a:t>Vanaf 1704</a:t>
            </a:r>
            <a:r>
              <a:rPr lang="nl-NL" sz="2400" b="1" i="0" dirty="0">
                <a:solidFill>
                  <a:srgbClr val="202122"/>
                </a:solidFill>
                <a:effectLst/>
                <a:latin typeface="Arial" panose="020B0604020202020204" pitchFamily="34" charset="0"/>
              </a:rPr>
              <a:t> </a:t>
            </a:r>
            <a:r>
              <a:rPr lang="nl-NL" sz="2400" b="1" i="0" dirty="0" smtClean="0">
                <a:solidFill>
                  <a:srgbClr val="202122"/>
                </a:solidFill>
                <a:effectLst/>
                <a:latin typeface="Arial" panose="020B0604020202020204" pitchFamily="34" charset="0"/>
              </a:rPr>
              <a:t>hoefde </a:t>
            </a:r>
            <a:r>
              <a:rPr lang="nl-NL" sz="2400" b="1" i="0" dirty="0">
                <a:solidFill>
                  <a:srgbClr val="202122"/>
                </a:solidFill>
                <a:effectLst/>
                <a:latin typeface="Arial" panose="020B0604020202020204" pitchFamily="34" charset="0"/>
              </a:rPr>
              <a:t>hij niet meer deel te nemen aan de </a:t>
            </a:r>
            <a:r>
              <a:rPr lang="nl-NL" sz="2400" b="1" i="0" dirty="0" smtClean="0">
                <a:solidFill>
                  <a:srgbClr val="202122"/>
                </a:solidFill>
                <a:effectLst/>
                <a:latin typeface="Arial" panose="020B0604020202020204" pitchFamily="34" charset="0"/>
              </a:rPr>
              <a:t>heilige mis</a:t>
            </a:r>
            <a:r>
              <a:rPr lang="nl-NL" sz="2400" b="1" i="0" dirty="0">
                <a:solidFill>
                  <a:srgbClr val="202122"/>
                </a:solidFill>
                <a:effectLst/>
                <a:latin typeface="Arial" panose="020B0604020202020204" pitchFamily="34" charset="0"/>
              </a:rPr>
              <a:t> </a:t>
            </a:r>
            <a:r>
              <a:rPr lang="nl-NL" sz="2400" b="1" i="0" dirty="0" smtClean="0">
                <a:solidFill>
                  <a:srgbClr val="202122"/>
                </a:solidFill>
                <a:effectLst/>
                <a:latin typeface="Arial" panose="020B0604020202020204" pitchFamily="34" charset="0"/>
              </a:rPr>
              <a:t>door zijn </a:t>
            </a:r>
            <a:r>
              <a:rPr lang="nl-NL" sz="2400" b="1" i="0" dirty="0">
                <a:solidFill>
                  <a:srgbClr val="202122"/>
                </a:solidFill>
                <a:effectLst/>
                <a:latin typeface="Arial" panose="020B0604020202020204" pitchFamily="34" charset="0"/>
              </a:rPr>
              <a:t>slechte gezondheid: hij leed </a:t>
            </a:r>
            <a:r>
              <a:rPr lang="nl-NL" sz="2400" b="1" i="0" dirty="0" smtClean="0">
                <a:solidFill>
                  <a:srgbClr val="202122"/>
                </a:solidFill>
                <a:effectLst/>
                <a:latin typeface="Arial" panose="020B0604020202020204" pitchFamily="34" charset="0"/>
              </a:rPr>
              <a:t>aan astma.</a:t>
            </a:r>
            <a:br>
              <a:rPr lang="nl-NL" sz="2400" b="1" i="0" dirty="0" smtClean="0">
                <a:solidFill>
                  <a:srgbClr val="202122"/>
                </a:solidFill>
                <a:effectLst/>
                <a:latin typeface="Arial" panose="020B0604020202020204" pitchFamily="34" charset="0"/>
              </a:rPr>
            </a:br>
            <a:r>
              <a:rPr lang="nl-NL" sz="2400" b="1" i="0" dirty="0" smtClean="0">
                <a:solidFill>
                  <a:srgbClr val="202122"/>
                </a:solidFill>
                <a:effectLst/>
                <a:latin typeface="Arial" panose="020B0604020202020204" pitchFamily="34" charset="0"/>
              </a:rPr>
              <a:t>Maar </a:t>
            </a:r>
            <a:r>
              <a:rPr lang="nl-NL" sz="2400" b="1" i="0" dirty="0">
                <a:solidFill>
                  <a:srgbClr val="202122"/>
                </a:solidFill>
                <a:effectLst/>
                <a:latin typeface="Arial" panose="020B0604020202020204" pitchFamily="34" charset="0"/>
              </a:rPr>
              <a:t>volgens sommigen mocht hij de mis niet meer opdragen omdat, als hij inspiratie kreeg voor een nieuw muziekstuk, hij dat gewoon ging opschrijven tijdens de mis.</a:t>
            </a:r>
            <a:endParaRPr lang="nl-BE" sz="2400" b="1" dirty="0"/>
          </a:p>
        </p:txBody>
      </p:sp>
    </p:spTree>
    <p:extLst>
      <p:ext uri="{BB962C8B-B14F-4D97-AF65-F5344CB8AC3E}">
        <p14:creationId xmlns:p14="http://schemas.microsoft.com/office/powerpoint/2010/main" val="3347796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E650C-BC58-7778-B7F4-49F058DB9FA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6A40783-9A5C-8421-DBEF-3709EF612E64}"/>
              </a:ext>
            </a:extLst>
          </p:cNvPr>
          <p:cNvSpPr>
            <a:spLocks noGrp="1"/>
          </p:cNvSpPr>
          <p:nvPr>
            <p:ph type="title"/>
          </p:nvPr>
        </p:nvSpPr>
        <p:spPr/>
        <p:txBody>
          <a:bodyPr/>
          <a:lstStyle/>
          <a:p>
            <a:pPr algn="ctr"/>
            <a:r>
              <a:rPr lang="nl-BE" dirty="0" smtClean="0"/>
              <a:t>Muziekstuk ‘de zomer’</a:t>
            </a:r>
            <a:endParaRPr lang="nl-BE" dirty="0"/>
          </a:p>
        </p:txBody>
      </p:sp>
      <p:sp>
        <p:nvSpPr>
          <p:cNvPr id="3" name="Tijdelijke aanduiding voor inhoud 2">
            <a:extLst>
              <a:ext uri="{FF2B5EF4-FFF2-40B4-BE49-F238E27FC236}">
                <a16:creationId xmlns:a16="http://schemas.microsoft.com/office/drawing/2014/main" id="{9B19EB56-A7EB-3ADE-4339-D282962FE79C}"/>
              </a:ext>
            </a:extLst>
          </p:cNvPr>
          <p:cNvSpPr>
            <a:spLocks noGrp="1"/>
          </p:cNvSpPr>
          <p:nvPr>
            <p:ph idx="1"/>
          </p:nvPr>
        </p:nvSpPr>
        <p:spPr>
          <a:xfrm>
            <a:off x="1134534" y="1794828"/>
            <a:ext cx="8596668" cy="3880773"/>
          </a:xfrm>
        </p:spPr>
        <p:txBody>
          <a:bodyPr/>
          <a:lstStyle/>
          <a:p>
            <a:r>
              <a:rPr lang="nl-BE" dirty="0">
                <a:hlinkClick r:id="rId2"/>
              </a:rPr>
              <a:t>https://</a:t>
            </a:r>
            <a:r>
              <a:rPr lang="nl-BE" dirty="0" smtClean="0">
                <a:hlinkClick r:id="rId2"/>
              </a:rPr>
              <a:t>www.youtube.com/watch?v=X_Lb9o6LFII</a:t>
            </a:r>
            <a:endParaRPr lang="nl-BE" dirty="0" smtClean="0"/>
          </a:p>
          <a:p>
            <a:r>
              <a:rPr lang="nl-BE" dirty="0" smtClean="0"/>
              <a:t> </a:t>
            </a:r>
          </a:p>
          <a:p>
            <a:endParaRPr lang="nl-BE" dirty="0"/>
          </a:p>
          <a:p>
            <a:endParaRPr lang="nl-BE" dirty="0"/>
          </a:p>
          <a:p>
            <a:endParaRPr lang="nl-BE" dirty="0"/>
          </a:p>
        </p:txBody>
      </p:sp>
      <p:pic>
        <p:nvPicPr>
          <p:cNvPr id="6" name="Picture 2" descr="Vivaldi - The Four Seasons Summer (FULL) - Classical Music HD - YouTub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2488" y="2547047"/>
            <a:ext cx="5586704" cy="3128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711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
  <TotalTime>16357</TotalTime>
  <Words>822</Words>
  <Application>Microsoft Office PowerPoint</Application>
  <PresentationFormat>Breedbeeld</PresentationFormat>
  <Paragraphs>51</Paragraphs>
  <Slides>16</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16</vt:i4>
      </vt:variant>
    </vt:vector>
  </HeadingPairs>
  <TitlesOfParts>
    <vt:vector size="23" baseType="lpstr">
      <vt:lpstr>Arial</vt:lpstr>
      <vt:lpstr>Calibri</vt:lpstr>
      <vt:lpstr>Times New Roman</vt:lpstr>
      <vt:lpstr>Trebuchet MS</vt:lpstr>
      <vt:lpstr>Wingdings</vt:lpstr>
      <vt:lpstr>Wingdings 3</vt:lpstr>
      <vt:lpstr>Facet</vt:lpstr>
      <vt:lpstr>Vivaldi</vt:lpstr>
      <vt:lpstr>Wie is Vivaldi?</vt:lpstr>
      <vt:lpstr>PowerPoint-presentatie</vt:lpstr>
      <vt:lpstr>PowerPoint-presentatie</vt:lpstr>
      <vt:lpstr>Muziekstuk: de lente</vt:lpstr>
      <vt:lpstr>Biografie</vt:lpstr>
      <vt:lpstr>Muzikale opleiding</vt:lpstr>
      <vt:lpstr>Priesteropleiding</vt:lpstr>
      <vt:lpstr>Muziekstuk ‘de zomer’</vt:lpstr>
      <vt:lpstr>Weeshuis</vt:lpstr>
      <vt:lpstr>REIZEN</vt:lpstr>
      <vt:lpstr>Muziekstuk ‘de herfst’</vt:lpstr>
      <vt:lpstr>ZIJN WERKEN</vt:lpstr>
      <vt:lpstr>PUBLICATIES</vt:lpstr>
      <vt:lpstr>Muziekstuk ‘de winter’</vt:lpstr>
      <vt:lpstr>EINDE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Vivaldi</dc:title>
  <dc:creator>Hilde Van Keer</dc:creator>
  <cp:lastModifiedBy>Hilde</cp:lastModifiedBy>
  <cp:revision>14</cp:revision>
  <dcterms:created xsi:type="dcterms:W3CDTF">2024-11-20T10:45:38Z</dcterms:created>
  <dcterms:modified xsi:type="dcterms:W3CDTF">2025-01-23T13:46:17Z</dcterms:modified>
</cp:coreProperties>
</file>