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321" r:id="rId4"/>
    <p:sldId id="258" r:id="rId5"/>
    <p:sldId id="259" r:id="rId6"/>
    <p:sldId id="260" r:id="rId7"/>
    <p:sldId id="261" r:id="rId8"/>
    <p:sldId id="262" r:id="rId9"/>
    <p:sldId id="263" r:id="rId10"/>
    <p:sldId id="264" r:id="rId11"/>
    <p:sldId id="265" r:id="rId12"/>
    <p:sldId id="267" r:id="rId13"/>
    <p:sldId id="268" r:id="rId14"/>
    <p:sldId id="270" r:id="rId15"/>
    <p:sldId id="269" r:id="rId16"/>
    <p:sldId id="266" r:id="rId17"/>
    <p:sldId id="271" r:id="rId18"/>
    <p:sldId id="272" r:id="rId19"/>
    <p:sldId id="273" r:id="rId20"/>
    <p:sldId id="274" r:id="rId21"/>
    <p:sldId id="275" r:id="rId22"/>
    <p:sldId id="276" r:id="rId23"/>
    <p:sldId id="277" r:id="rId24"/>
    <p:sldId id="278" r:id="rId25"/>
    <p:sldId id="279" r:id="rId26"/>
    <p:sldId id="280" r:id="rId27"/>
    <p:sldId id="282" r:id="rId28"/>
    <p:sldId id="281" r:id="rId29"/>
    <p:sldId id="305" r:id="rId30"/>
    <p:sldId id="287" r:id="rId31"/>
    <p:sldId id="306" r:id="rId32"/>
    <p:sldId id="286" r:id="rId33"/>
    <p:sldId id="307" r:id="rId34"/>
    <p:sldId id="285" r:id="rId35"/>
    <p:sldId id="308" r:id="rId36"/>
    <p:sldId id="284" r:id="rId37"/>
    <p:sldId id="309" r:id="rId38"/>
    <p:sldId id="310" r:id="rId39"/>
    <p:sldId id="292" r:id="rId40"/>
    <p:sldId id="311" r:id="rId41"/>
    <p:sldId id="293" r:id="rId42"/>
    <p:sldId id="312" r:id="rId43"/>
    <p:sldId id="291" r:id="rId44"/>
    <p:sldId id="313" r:id="rId45"/>
    <p:sldId id="290" r:id="rId46"/>
    <p:sldId id="314" r:id="rId47"/>
    <p:sldId id="289" r:id="rId48"/>
    <p:sldId id="315" r:id="rId49"/>
    <p:sldId id="303" r:id="rId50"/>
    <p:sldId id="288" r:id="rId51"/>
    <p:sldId id="316" r:id="rId52"/>
    <p:sldId id="294" r:id="rId53"/>
    <p:sldId id="317" r:id="rId54"/>
    <p:sldId id="295" r:id="rId55"/>
    <p:sldId id="318" r:id="rId56"/>
    <p:sldId id="297" r:id="rId57"/>
    <p:sldId id="319" r:id="rId58"/>
    <p:sldId id="298" r:id="rId59"/>
    <p:sldId id="320" r:id="rId60"/>
    <p:sldId id="299" r:id="rId61"/>
    <p:sldId id="300" r:id="rId62"/>
    <p:sldId id="302" r:id="rId63"/>
    <p:sldId id="301" r:id="rId64"/>
    <p:sldId id="296" r:id="rId65"/>
    <p:sldId id="304" r:id="rId66"/>
    <p:sldId id="324" r:id="rId67"/>
    <p:sldId id="323" r:id="rId68"/>
    <p:sldId id="322" r:id="rId69"/>
    <p:sldId id="326" r:id="rId70"/>
    <p:sldId id="325" r:id="rId71"/>
    <p:sldId id="343" r:id="rId72"/>
    <p:sldId id="344" r:id="rId73"/>
    <p:sldId id="349" r:id="rId74"/>
    <p:sldId id="345" r:id="rId75"/>
    <p:sldId id="350" r:id="rId76"/>
    <p:sldId id="348" r:id="rId77"/>
    <p:sldId id="351" r:id="rId78"/>
    <p:sldId id="347" r:id="rId79"/>
    <p:sldId id="352" r:id="rId80"/>
    <p:sldId id="346" r:id="rId81"/>
    <p:sldId id="353" r:id="rId82"/>
    <p:sldId id="327" r:id="rId83"/>
    <p:sldId id="328" r:id="rId84"/>
    <p:sldId id="336" r:id="rId85"/>
    <p:sldId id="329" r:id="rId86"/>
    <p:sldId id="337" r:id="rId87"/>
    <p:sldId id="330" r:id="rId88"/>
    <p:sldId id="339" r:id="rId89"/>
    <p:sldId id="331" r:id="rId90"/>
    <p:sldId id="340" r:id="rId91"/>
    <p:sldId id="332" r:id="rId92"/>
    <p:sldId id="341" r:id="rId93"/>
    <p:sldId id="333" r:id="rId94"/>
    <p:sldId id="342" r:id="rId95"/>
    <p:sldId id="334" r:id="rId96"/>
    <p:sldId id="338" r:id="rId97"/>
    <p:sldId id="335" r:id="rId9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9" autoAdjust="0"/>
    <p:restoredTop sz="94660"/>
  </p:normalViewPr>
  <p:slideViewPr>
    <p:cSldViewPr snapToGrid="0">
      <p:cViewPr varScale="1">
        <p:scale>
          <a:sx n="82" d="100"/>
          <a:sy n="82" d="100"/>
        </p:scale>
        <p:origin x="9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nl-NL"/>
              <a:t>Klik om de stijl te bewerken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nl-NL"/>
              <a:t>Klik om de stijl te bewerken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nl-NL"/>
              <a:t>Klik om de stijl te bewerken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‹nr.›</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nl-NL"/>
              <a:t>Klik om de stijl te bewerken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nl-NL"/>
              <a:t>Tekststijl van het model bewerken</a:t>
            </a:r>
          </a:p>
        </p:txBody>
      </p:sp>
      <p:sp>
        <p:nvSpPr>
          <p:cNvPr id="5" name="Date Placeholder 4"/>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‹nr.›</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nl-NL"/>
              <a:t>Klik om de stijl te bewerken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nl-NL"/>
              <a:t>Tekststijl van het model bewerken</a:t>
            </a:r>
          </a:p>
        </p:txBody>
      </p:sp>
      <p:sp>
        <p:nvSpPr>
          <p:cNvPr id="5" name="Date Placeholder 4"/>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‹nr.›</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nl-NL"/>
              <a:t>Klik om de stijl te bewerken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nl-NL"/>
              <a:t>Tekststijl van het model bewerken</a:t>
            </a:r>
          </a:p>
        </p:txBody>
      </p:sp>
      <p:sp>
        <p:nvSpPr>
          <p:cNvPr id="5" name="Date Placeholder 4"/>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‹nr.›</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Vertical Text Placeholder 2"/>
          <p:cNvSpPr>
            <a:spLocks noGrp="1"/>
          </p:cNvSpPr>
          <p:nvPr>
            <p:ph type="body" orient="vert" idx="1"/>
          </p:nvPr>
        </p:nvSpPr>
        <p:spPr/>
        <p:txBody>
          <a:bodyPr vert="eaVert" ancho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nl-NL"/>
              <a:t>Klik om de stijl te bewerken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nl-NL"/>
              <a:t>Klik om de stijl te bewerken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nl-NL"/>
              <a:t>Klik om de stijl te bewerken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nl-NL"/>
              <a:t>Klik om de stijl te bewerken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de stijl te bewerken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nl-NL"/>
              <a:t>Klik om de stijl te bewerken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nl-NL"/>
              <a:t>Klik om de stijl te bewerken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B61BEF0D-F0BB-DE4B-95CE-6DB70DBA9567}" type="datetimeFigureOut">
              <a:rPr lang="en-US" dirty="0"/>
              <a:pPr/>
              <a:t>3/2/2025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nl-NL"/>
              <a:t>Klik om de stijl te bewerken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3/2/2025</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‹nr.›</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eurosport.nl/turnen/paris-2024/2024/paris-2024-olympisch-kampioene-nina-derwael-plaatst-zich-na-veel-blessures-als-vierde-voor-finale_vid2194658/video.s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nl.wikipedia.org/wiki/Dubbele_nationaliteit"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hyperlink" Target="https://www.youtube.com/watch?v=ECBYFm6rO_Y" TargetMode="Externa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hyperlink" Target="https://www.youtube.com/watch?v=3wdhPUuRHE0" TargetMode="Externa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hyperlink" Target="https://www.youtube.com/watch?v=CyOckYTo_v8" TargetMode="Externa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hyperlink" Target="https://www.youtube.com/watch?v=Rg5pzIEvR_g" TargetMode="Externa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hyperlink" Target="https://www.youtube.com/watch?v=L9OV1lz3QBg" TargetMode="Externa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hyperlink" Target="https://www.youtube.com/watch?v=iLK2ZpgEfks" TargetMode="Externa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hyperlink" Target="https://www.youtube.com/watch?v=RrFvCYa05pk" TargetMode="Externa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664369" y="1287049"/>
            <a:ext cx="8915399" cy="2262781"/>
          </a:xfrm>
        </p:spPr>
        <p:txBody>
          <a:bodyPr>
            <a:normAutofit/>
          </a:bodyPr>
          <a:lstStyle/>
          <a:p>
            <a:r>
              <a:rPr lang="nl-BE" sz="8000" b="1" dirty="0"/>
              <a:t>VROUWENDAG</a:t>
            </a:r>
            <a:endParaRPr lang="en-US" sz="8000" b="1" dirty="0"/>
          </a:p>
        </p:txBody>
      </p:sp>
    </p:spTree>
    <p:extLst>
      <p:ext uri="{BB962C8B-B14F-4D97-AF65-F5344CB8AC3E}">
        <p14:creationId xmlns:p14="http://schemas.microsoft.com/office/powerpoint/2010/main" val="31482498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a:stretch>
            <a:fillRect/>
          </a:stretch>
        </p:blipFill>
        <p:spPr>
          <a:xfrm>
            <a:off x="3507287" y="198961"/>
            <a:ext cx="5022937" cy="6260985"/>
          </a:xfrm>
          <a:prstGeom prst="rect">
            <a:avLst/>
          </a:prstGeom>
        </p:spPr>
      </p:pic>
    </p:spTree>
    <p:extLst>
      <p:ext uri="{BB962C8B-B14F-4D97-AF65-F5344CB8AC3E}">
        <p14:creationId xmlns:p14="http://schemas.microsoft.com/office/powerpoint/2010/main" val="1074215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92925" y="309915"/>
            <a:ext cx="8911687" cy="1280890"/>
          </a:xfrm>
        </p:spPr>
        <p:txBody>
          <a:bodyPr>
            <a:normAutofit/>
          </a:bodyPr>
          <a:lstStyle/>
          <a:p>
            <a:r>
              <a:rPr lang="nl-BE" sz="6000" b="1" dirty="0"/>
              <a:t>Brigitte </a:t>
            </a:r>
            <a:r>
              <a:rPr lang="nl-BE" sz="6000" b="1" dirty="0" err="1"/>
              <a:t>Becue</a:t>
            </a:r>
            <a:r>
              <a:rPr lang="nl-BE" sz="6000" b="1" dirty="0"/>
              <a:t> </a:t>
            </a:r>
            <a:endParaRPr lang="en-US" sz="6000" b="1" dirty="0"/>
          </a:p>
        </p:txBody>
      </p:sp>
      <p:sp>
        <p:nvSpPr>
          <p:cNvPr id="3" name="Tijdelijke aanduiding voor inhoud 2"/>
          <p:cNvSpPr>
            <a:spLocks noGrp="1"/>
          </p:cNvSpPr>
          <p:nvPr>
            <p:ph idx="1"/>
          </p:nvPr>
        </p:nvSpPr>
        <p:spPr>
          <a:xfrm>
            <a:off x="1148862" y="1321174"/>
            <a:ext cx="10443335" cy="5536825"/>
          </a:xfrm>
        </p:spPr>
        <p:txBody>
          <a:bodyPr>
            <a:noAutofit/>
          </a:bodyPr>
          <a:lstStyle/>
          <a:p>
            <a:r>
              <a:rPr lang="nl-NL" sz="2000" dirty="0">
                <a:solidFill>
                  <a:schemeClr val="tx1"/>
                </a:solidFill>
              </a:rPr>
              <a:t>Brigitte </a:t>
            </a:r>
            <a:r>
              <a:rPr lang="nl-NL" sz="2000" dirty="0" err="1">
                <a:solidFill>
                  <a:schemeClr val="tx1"/>
                </a:solidFill>
              </a:rPr>
              <a:t>Becue</a:t>
            </a:r>
            <a:r>
              <a:rPr lang="nl-NL" sz="2000" dirty="0">
                <a:solidFill>
                  <a:schemeClr val="tx1"/>
                </a:solidFill>
              </a:rPr>
              <a:t> (Oostende, 1972) is een Belgische zwemster. Ze nam viermaal deel aan de Olympische Spelen, maar won hierbij geen medailles.</a:t>
            </a:r>
          </a:p>
          <a:p>
            <a:r>
              <a:rPr lang="nl-NL" sz="2000" dirty="0">
                <a:solidFill>
                  <a:schemeClr val="tx1"/>
                </a:solidFill>
              </a:rPr>
              <a:t>In 1989 won ze bij de Europese kampioenschappen in Bonn de zilveren medaille op de 200 meter schoolslag.</a:t>
            </a:r>
          </a:p>
          <a:p>
            <a:r>
              <a:rPr lang="nl-NL" sz="2000" dirty="0">
                <a:solidFill>
                  <a:schemeClr val="tx1"/>
                </a:solidFill>
              </a:rPr>
              <a:t>Ze wisselde haar coach Romain </a:t>
            </a:r>
            <a:r>
              <a:rPr lang="nl-NL" sz="2000" dirty="0" err="1">
                <a:solidFill>
                  <a:schemeClr val="tx1"/>
                </a:solidFill>
              </a:rPr>
              <a:t>Malfait</a:t>
            </a:r>
            <a:r>
              <a:rPr lang="nl-NL" sz="2000" dirty="0">
                <a:solidFill>
                  <a:schemeClr val="tx1"/>
                </a:solidFill>
              </a:rPr>
              <a:t> in voor Stefaan </a:t>
            </a:r>
            <a:r>
              <a:rPr lang="nl-NL" sz="2000" dirty="0" err="1">
                <a:solidFill>
                  <a:schemeClr val="tx1"/>
                </a:solidFill>
              </a:rPr>
              <a:t>Obreno</a:t>
            </a:r>
            <a:r>
              <a:rPr lang="nl-NL" sz="2000" dirty="0">
                <a:solidFill>
                  <a:schemeClr val="tx1"/>
                </a:solidFill>
              </a:rPr>
              <a:t>. Onder zijn leiding vond </a:t>
            </a:r>
            <a:r>
              <a:rPr lang="nl-NL" sz="2000" dirty="0" err="1">
                <a:solidFill>
                  <a:schemeClr val="tx1"/>
                </a:solidFill>
              </a:rPr>
              <a:t>Becue</a:t>
            </a:r>
            <a:r>
              <a:rPr lang="nl-NL" sz="2000" dirty="0">
                <a:solidFill>
                  <a:schemeClr val="tx1"/>
                </a:solidFill>
              </a:rPr>
              <a:t> aansluiting bij de wereldtop, met als hoogtepunt het jaar 1995, toen de Belgische schoolslagspecialiste drie medailles (twee gouden en één zilveren) won bij de Europese kampioenschappen in Wenen.</a:t>
            </a:r>
            <a:br>
              <a:rPr lang="nl-NL" sz="2000" dirty="0">
                <a:solidFill>
                  <a:schemeClr val="tx1"/>
                </a:solidFill>
              </a:rPr>
            </a:br>
            <a:r>
              <a:rPr lang="nl-NL" sz="2000" dirty="0">
                <a:solidFill>
                  <a:schemeClr val="tx1"/>
                </a:solidFill>
              </a:rPr>
              <a:t>Het leverde haar in het daaropvolgende jaar, voor de tweede keer (na 1994), de eretitel </a:t>
            </a:r>
            <a:r>
              <a:rPr lang="nl-NL" sz="2000" i="1" dirty="0">
                <a:solidFill>
                  <a:schemeClr val="tx1"/>
                </a:solidFill>
              </a:rPr>
              <a:t>Belgisch Sportvrouw van het Jaar</a:t>
            </a:r>
            <a:r>
              <a:rPr lang="nl-NL" sz="2000" dirty="0">
                <a:solidFill>
                  <a:schemeClr val="tx1"/>
                </a:solidFill>
              </a:rPr>
              <a:t> op.</a:t>
            </a:r>
          </a:p>
          <a:p>
            <a:r>
              <a:rPr lang="nl-NL" sz="2000" dirty="0">
                <a:solidFill>
                  <a:schemeClr val="tx1"/>
                </a:solidFill>
              </a:rPr>
              <a:t>Op haar vijftigste stuurt ze haar leven een andere richting uit, waarbij ze meer tijd wil vrijmaken voor zichzelf, haar gezondheid en haar zoontje Nicholas. De combinatie van het moederschap, een voltijdse job als vertegenwoordiger bij </a:t>
            </a:r>
            <a:r>
              <a:rPr lang="nl-NL" sz="2000" dirty="0" err="1">
                <a:solidFill>
                  <a:schemeClr val="tx1"/>
                </a:solidFill>
              </a:rPr>
              <a:t>Speedo</a:t>
            </a:r>
            <a:r>
              <a:rPr lang="nl-NL" sz="2000" dirty="0">
                <a:solidFill>
                  <a:schemeClr val="tx1"/>
                </a:solidFill>
              </a:rPr>
              <a:t> en het coachen van Leuven Aquatics groeide </a:t>
            </a:r>
            <a:r>
              <a:rPr lang="nl-NL" sz="2000" dirty="0" err="1">
                <a:solidFill>
                  <a:schemeClr val="tx1"/>
                </a:solidFill>
              </a:rPr>
              <a:t>Becue</a:t>
            </a:r>
            <a:r>
              <a:rPr lang="nl-NL" sz="2000" dirty="0">
                <a:solidFill>
                  <a:schemeClr val="tx1"/>
                </a:solidFill>
              </a:rPr>
              <a:t> boven het hoofd.</a:t>
            </a:r>
            <a:endParaRPr lang="en-US" sz="2000" dirty="0">
              <a:solidFill>
                <a:schemeClr val="tx1"/>
              </a:solidFill>
            </a:endParaRPr>
          </a:p>
        </p:txBody>
      </p:sp>
    </p:spTree>
    <p:extLst>
      <p:ext uri="{BB962C8B-B14F-4D97-AF65-F5344CB8AC3E}">
        <p14:creationId xmlns:p14="http://schemas.microsoft.com/office/powerpoint/2010/main" val="1137118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258339" y="1511683"/>
            <a:ext cx="7299020" cy="4087451"/>
          </a:xfrm>
          <a:prstGeom prst="rect">
            <a:avLst/>
          </a:prstGeom>
        </p:spPr>
      </p:pic>
    </p:spTree>
    <p:extLst>
      <p:ext uri="{BB962C8B-B14F-4D97-AF65-F5344CB8AC3E}">
        <p14:creationId xmlns:p14="http://schemas.microsoft.com/office/powerpoint/2010/main" val="361228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Nina </a:t>
            </a:r>
            <a:r>
              <a:rPr lang="nl-BE" sz="6000" b="1" dirty="0" err="1"/>
              <a:t>Derwael</a:t>
            </a:r>
            <a:r>
              <a:rPr lang="nl-BE" sz="6000" b="1" dirty="0"/>
              <a:t> </a:t>
            </a:r>
            <a:endParaRPr lang="en-US" sz="6000" b="1" dirty="0"/>
          </a:p>
        </p:txBody>
      </p:sp>
      <p:sp>
        <p:nvSpPr>
          <p:cNvPr id="3" name="Tijdelijke aanduiding voor inhoud 2"/>
          <p:cNvSpPr>
            <a:spLocks noGrp="1"/>
          </p:cNvSpPr>
          <p:nvPr>
            <p:ph idx="1"/>
          </p:nvPr>
        </p:nvSpPr>
        <p:spPr>
          <a:xfrm>
            <a:off x="2589212" y="1653437"/>
            <a:ext cx="9135150" cy="4997884"/>
          </a:xfrm>
        </p:spPr>
        <p:txBody>
          <a:bodyPr>
            <a:normAutofit/>
          </a:bodyPr>
          <a:lstStyle/>
          <a:p>
            <a:r>
              <a:rPr lang="nl-NL" sz="2200" b="1" dirty="0">
                <a:solidFill>
                  <a:schemeClr val="tx1"/>
                </a:solidFill>
              </a:rPr>
              <a:t>Nina </a:t>
            </a:r>
            <a:r>
              <a:rPr lang="nl-NL" sz="2200" b="1" dirty="0" err="1">
                <a:solidFill>
                  <a:schemeClr val="tx1"/>
                </a:solidFill>
              </a:rPr>
              <a:t>Derwael</a:t>
            </a:r>
            <a:r>
              <a:rPr lang="nl-NL" sz="2200" b="1" dirty="0">
                <a:solidFill>
                  <a:schemeClr val="tx1"/>
                </a:solidFill>
              </a:rPr>
              <a:t> (Sint-Truiden, 26 maart 2000)</a:t>
            </a:r>
            <a:r>
              <a:rPr lang="nl-NL" sz="2200" dirty="0">
                <a:solidFill>
                  <a:schemeClr val="tx1"/>
                </a:solidFill>
              </a:rPr>
              <a:t> is een Belgisch turnster. Ze veroverde goud op de brug met ongelijke leggers.</a:t>
            </a:r>
            <a:br>
              <a:rPr lang="nl-NL" sz="2200" dirty="0">
                <a:solidFill>
                  <a:schemeClr val="tx1"/>
                </a:solidFill>
              </a:rPr>
            </a:br>
            <a:r>
              <a:rPr lang="nl-NL" sz="2200" dirty="0">
                <a:solidFill>
                  <a:schemeClr val="tx1"/>
                </a:solidFill>
              </a:rPr>
              <a:t>Ze is de eerste Belgische gymnaste die goud won op de wereldkampioenschappen en op de Olympische zomerspelen.</a:t>
            </a:r>
            <a:endParaRPr lang="nl-NL" sz="2200" baseline="30000" dirty="0">
              <a:solidFill>
                <a:schemeClr val="tx1"/>
              </a:solidFill>
            </a:endParaRPr>
          </a:p>
          <a:p>
            <a:r>
              <a:rPr lang="nl-NL" sz="2200" dirty="0" err="1">
                <a:solidFill>
                  <a:schemeClr val="tx1"/>
                </a:solidFill>
              </a:rPr>
              <a:t>Derwael</a:t>
            </a:r>
            <a:r>
              <a:rPr lang="nl-NL" sz="2200" dirty="0">
                <a:solidFill>
                  <a:schemeClr val="tx1"/>
                </a:solidFill>
              </a:rPr>
              <a:t> startte met turnen op 2,5-jarige leeftijd. </a:t>
            </a:r>
            <a:br>
              <a:rPr lang="nl-NL" sz="2200" dirty="0">
                <a:solidFill>
                  <a:schemeClr val="tx1"/>
                </a:solidFill>
              </a:rPr>
            </a:br>
            <a:r>
              <a:rPr lang="nl-NL" sz="2200" dirty="0">
                <a:solidFill>
                  <a:schemeClr val="tx1"/>
                </a:solidFill>
              </a:rPr>
              <a:t>12 jaar later nam ze voor het eerst deel aan de Belgische kampioenschappen voor junioren.</a:t>
            </a:r>
          </a:p>
          <a:p>
            <a:r>
              <a:rPr lang="nl-NL" sz="2200" dirty="0">
                <a:solidFill>
                  <a:schemeClr val="tx1"/>
                </a:solidFill>
              </a:rPr>
              <a:t>Ze had een relatie met profvoetballer </a:t>
            </a:r>
            <a:r>
              <a:rPr lang="nl-NL" sz="2200" dirty="0" err="1">
                <a:solidFill>
                  <a:schemeClr val="tx1"/>
                </a:solidFill>
              </a:rPr>
              <a:t>Siemen</a:t>
            </a:r>
            <a:r>
              <a:rPr lang="nl-NL" sz="2200" dirty="0">
                <a:solidFill>
                  <a:schemeClr val="tx1"/>
                </a:solidFill>
              </a:rPr>
              <a:t> Voet.</a:t>
            </a:r>
            <a:br>
              <a:rPr lang="nl-NL" sz="2200" dirty="0">
                <a:solidFill>
                  <a:schemeClr val="tx1"/>
                </a:solidFill>
              </a:rPr>
            </a:br>
            <a:r>
              <a:rPr lang="nl-NL" sz="2200" dirty="0">
                <a:solidFill>
                  <a:schemeClr val="tx1"/>
                </a:solidFill>
              </a:rPr>
              <a:t>Ze is de dochter van ex-voetballer Nico </a:t>
            </a:r>
            <a:r>
              <a:rPr lang="nl-NL" sz="2200" dirty="0" err="1">
                <a:solidFill>
                  <a:schemeClr val="tx1"/>
                </a:solidFill>
              </a:rPr>
              <a:t>Derwael</a:t>
            </a:r>
            <a:r>
              <a:rPr lang="nl-NL" sz="2200" dirty="0">
                <a:solidFill>
                  <a:schemeClr val="tx1"/>
                </a:solidFill>
              </a:rPr>
              <a:t>.</a:t>
            </a:r>
          </a:p>
          <a:p>
            <a:r>
              <a:rPr lang="en-US" sz="2200" dirty="0">
                <a:hlinkClick r:id="rId2"/>
              </a:rPr>
              <a:t>https://www.eurosport.nl/turnen/paris-2024/2024/paris-2024-olympisch-kampioene-nina-derwael-plaatst-zich-na-veel-blessures-als-vierde-voor-finale_vid2194658/video.shtml</a:t>
            </a:r>
            <a:endParaRPr lang="en-US" sz="2200" dirty="0"/>
          </a:p>
          <a:p>
            <a:endParaRPr lang="en-US" dirty="0"/>
          </a:p>
        </p:txBody>
      </p:sp>
    </p:spTree>
    <p:extLst>
      <p:ext uri="{BB962C8B-B14F-4D97-AF65-F5344CB8AC3E}">
        <p14:creationId xmlns:p14="http://schemas.microsoft.com/office/powerpoint/2010/main" val="19920182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p:cNvPicPr>
            <a:picLocks noChangeAspect="1"/>
          </p:cNvPicPr>
          <p:nvPr/>
        </p:nvPicPr>
        <p:blipFill>
          <a:blip r:embed="rId2"/>
          <a:stretch>
            <a:fillRect/>
          </a:stretch>
        </p:blipFill>
        <p:spPr>
          <a:xfrm>
            <a:off x="2517563" y="1164921"/>
            <a:ext cx="6640221" cy="4910202"/>
          </a:xfrm>
          <a:prstGeom prst="rect">
            <a:avLst/>
          </a:prstGeom>
        </p:spPr>
      </p:pic>
    </p:spTree>
    <p:extLst>
      <p:ext uri="{BB962C8B-B14F-4D97-AF65-F5344CB8AC3E}">
        <p14:creationId xmlns:p14="http://schemas.microsoft.com/office/powerpoint/2010/main" val="2839280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Emma </a:t>
            </a:r>
            <a:r>
              <a:rPr lang="nl-BE" sz="6000" b="1" dirty="0" err="1"/>
              <a:t>Meesseman</a:t>
            </a:r>
            <a:r>
              <a:rPr lang="nl-BE" sz="6000" b="1" dirty="0"/>
              <a:t> </a:t>
            </a:r>
            <a:endParaRPr lang="en-US" sz="6000" b="1" dirty="0"/>
          </a:p>
        </p:txBody>
      </p:sp>
      <p:sp>
        <p:nvSpPr>
          <p:cNvPr id="3" name="Tijdelijke aanduiding voor inhoud 2"/>
          <p:cNvSpPr>
            <a:spLocks noGrp="1"/>
          </p:cNvSpPr>
          <p:nvPr>
            <p:ph idx="1"/>
          </p:nvPr>
        </p:nvSpPr>
        <p:spPr/>
        <p:txBody>
          <a:bodyPr>
            <a:normAutofit/>
          </a:bodyPr>
          <a:lstStyle/>
          <a:p>
            <a:r>
              <a:rPr lang="nl-NL" sz="2400" b="1" dirty="0">
                <a:solidFill>
                  <a:schemeClr val="tx1"/>
                </a:solidFill>
              </a:rPr>
              <a:t>Emma </a:t>
            </a:r>
            <a:r>
              <a:rPr lang="nl-NL" sz="2400" b="1" dirty="0" err="1">
                <a:solidFill>
                  <a:schemeClr val="tx1"/>
                </a:solidFill>
              </a:rPr>
              <a:t>Meesseman</a:t>
            </a:r>
            <a:r>
              <a:rPr lang="nl-NL" sz="2400" b="1" dirty="0">
                <a:solidFill>
                  <a:schemeClr val="tx1"/>
                </a:solidFill>
              </a:rPr>
              <a:t> (Ieper, 13 mei 1993)</a:t>
            </a:r>
            <a:r>
              <a:rPr lang="nl-NL" sz="2400" dirty="0">
                <a:solidFill>
                  <a:schemeClr val="tx1"/>
                </a:solidFill>
              </a:rPr>
              <a:t> is een Belgisch basketbalspeelster. </a:t>
            </a:r>
            <a:br>
              <a:rPr lang="nl-NL" sz="2400" dirty="0">
                <a:solidFill>
                  <a:schemeClr val="tx1"/>
                </a:solidFill>
              </a:rPr>
            </a:br>
            <a:r>
              <a:rPr lang="nl-NL" sz="2400" dirty="0">
                <a:solidFill>
                  <a:schemeClr val="tx1"/>
                </a:solidFill>
              </a:rPr>
              <a:t>Sinds 2010 is ze lid van het Belgisch nationaal basketbalteam, de </a:t>
            </a:r>
            <a:r>
              <a:rPr lang="nl-NL" sz="2400" dirty="0" err="1">
                <a:solidFill>
                  <a:schemeClr val="tx1"/>
                </a:solidFill>
              </a:rPr>
              <a:t>Belgian</a:t>
            </a:r>
            <a:r>
              <a:rPr lang="nl-NL" sz="2400" dirty="0">
                <a:solidFill>
                  <a:schemeClr val="tx1"/>
                </a:solidFill>
              </a:rPr>
              <a:t> Cats.</a:t>
            </a:r>
          </a:p>
          <a:p>
            <a:r>
              <a:rPr lang="nl-NL" sz="2400" dirty="0">
                <a:solidFill>
                  <a:schemeClr val="tx1"/>
                </a:solidFill>
              </a:rPr>
              <a:t>Emma </a:t>
            </a:r>
            <a:r>
              <a:rPr lang="nl-NL" sz="2400" dirty="0" err="1">
                <a:solidFill>
                  <a:schemeClr val="tx1"/>
                </a:solidFill>
              </a:rPr>
              <a:t>Meesseman</a:t>
            </a:r>
            <a:r>
              <a:rPr lang="nl-NL" sz="2400" dirty="0">
                <a:solidFill>
                  <a:schemeClr val="tx1"/>
                </a:solidFill>
              </a:rPr>
              <a:t> is een dochter van kinesist Gil </a:t>
            </a:r>
            <a:r>
              <a:rPr lang="nl-NL" sz="2400" dirty="0" err="1">
                <a:solidFill>
                  <a:schemeClr val="tx1"/>
                </a:solidFill>
              </a:rPr>
              <a:t>Meesseman</a:t>
            </a:r>
            <a:r>
              <a:rPr lang="nl-NL" sz="2400" dirty="0">
                <a:solidFill>
                  <a:schemeClr val="tx1"/>
                </a:solidFill>
              </a:rPr>
              <a:t> en Sonja </a:t>
            </a:r>
            <a:r>
              <a:rPr lang="nl-NL" sz="2400" dirty="0" err="1">
                <a:solidFill>
                  <a:schemeClr val="tx1"/>
                </a:solidFill>
              </a:rPr>
              <a:t>Tankrey</a:t>
            </a:r>
            <a:r>
              <a:rPr lang="nl-NL" sz="2400" dirty="0">
                <a:solidFill>
                  <a:schemeClr val="tx1"/>
                </a:solidFill>
              </a:rPr>
              <a:t>, voormalig internationaal basketbalspeelster en Belgische speelster van het jaar in 1982.</a:t>
            </a:r>
            <a:r>
              <a:rPr lang="nl-NL" sz="2400" u="sng" baseline="30000" dirty="0">
                <a:solidFill>
                  <a:schemeClr val="tx1"/>
                </a:solidFill>
              </a:rPr>
              <a:t>[</a:t>
            </a:r>
          </a:p>
          <a:p>
            <a:endParaRPr lang="en-US" sz="2400" dirty="0"/>
          </a:p>
        </p:txBody>
      </p:sp>
    </p:spTree>
    <p:extLst>
      <p:ext uri="{BB962C8B-B14F-4D97-AF65-F5344CB8AC3E}">
        <p14:creationId xmlns:p14="http://schemas.microsoft.com/office/powerpoint/2010/main" val="1128397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normAutofit/>
          </a:bodyPr>
          <a:lstStyle/>
          <a:p>
            <a:pPr lvl="0">
              <a:buClr>
                <a:srgbClr val="A53010"/>
              </a:buClr>
            </a:pPr>
            <a:r>
              <a:rPr lang="nl-BE" sz="8000" b="1" dirty="0">
                <a:solidFill>
                  <a:srgbClr val="FF0000"/>
                </a:solidFill>
              </a:rPr>
              <a:t>Vrouwen </a:t>
            </a:r>
            <a:br>
              <a:rPr lang="nl-BE" sz="8000" b="1" dirty="0">
                <a:solidFill>
                  <a:srgbClr val="FF0000"/>
                </a:solidFill>
              </a:rPr>
            </a:br>
            <a:r>
              <a:rPr lang="nl-BE" sz="8000" b="1" dirty="0">
                <a:solidFill>
                  <a:srgbClr val="FF0000"/>
                </a:solidFill>
              </a:rPr>
              <a:t>uit de politiek</a:t>
            </a:r>
            <a:endParaRPr lang="en-US" sz="8000" b="1" dirty="0">
              <a:solidFill>
                <a:srgbClr val="FF0000"/>
              </a:solidFill>
            </a:endParaRPr>
          </a:p>
          <a:p>
            <a:endParaRPr lang="en-US" sz="2800" b="1" dirty="0">
              <a:solidFill>
                <a:srgbClr val="FF0000"/>
              </a:solidFill>
            </a:endParaRPr>
          </a:p>
        </p:txBody>
      </p:sp>
    </p:spTree>
    <p:extLst>
      <p:ext uri="{BB962C8B-B14F-4D97-AF65-F5344CB8AC3E}">
        <p14:creationId xmlns:p14="http://schemas.microsoft.com/office/powerpoint/2010/main" val="30975068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3770334" y="132104"/>
            <a:ext cx="4409161" cy="6482659"/>
          </a:xfrm>
          <a:prstGeom prst="rect">
            <a:avLst/>
          </a:prstGeom>
        </p:spPr>
      </p:pic>
    </p:spTree>
    <p:extLst>
      <p:ext uri="{BB962C8B-B14F-4D97-AF65-F5344CB8AC3E}">
        <p14:creationId xmlns:p14="http://schemas.microsoft.com/office/powerpoint/2010/main" val="3858258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err="1"/>
              <a:t>Miet</a:t>
            </a:r>
            <a:r>
              <a:rPr lang="nl-BE" sz="6700" b="1" dirty="0"/>
              <a:t> Smet </a:t>
            </a:r>
            <a:br>
              <a:rPr lang="nl-BE" dirty="0"/>
            </a:br>
            <a:endParaRPr lang="en-US" dirty="0"/>
          </a:p>
        </p:txBody>
      </p:sp>
      <p:sp>
        <p:nvSpPr>
          <p:cNvPr id="3" name="Tijdelijke aanduiding voor inhoud 2"/>
          <p:cNvSpPr>
            <a:spLocks noGrp="1"/>
          </p:cNvSpPr>
          <p:nvPr>
            <p:ph idx="1"/>
          </p:nvPr>
        </p:nvSpPr>
        <p:spPr>
          <a:xfrm>
            <a:off x="899746" y="1682422"/>
            <a:ext cx="11010899" cy="5046624"/>
          </a:xfrm>
        </p:spPr>
        <p:txBody>
          <a:bodyPr>
            <a:noAutofit/>
          </a:bodyPr>
          <a:lstStyle/>
          <a:p>
            <a:r>
              <a:rPr lang="en-US" b="1" dirty="0">
                <a:solidFill>
                  <a:schemeClr val="tx1"/>
                </a:solidFill>
              </a:rPr>
              <a:t>Maria Bertha Petrus (</a:t>
            </a:r>
            <a:r>
              <a:rPr lang="en-US" b="1" dirty="0" err="1">
                <a:solidFill>
                  <a:schemeClr val="tx1"/>
                </a:solidFill>
              </a:rPr>
              <a:t>Miet</a:t>
            </a:r>
            <a:r>
              <a:rPr lang="en-US" b="1" dirty="0">
                <a:solidFill>
                  <a:schemeClr val="tx1"/>
                </a:solidFill>
              </a:rPr>
              <a:t>) Smet </a:t>
            </a:r>
            <a:r>
              <a:rPr lang="en-US" dirty="0">
                <a:solidFill>
                  <a:schemeClr val="tx1"/>
                </a:solidFill>
              </a:rPr>
              <a:t>(Sint-Niklaas, 5 </a:t>
            </a:r>
            <a:r>
              <a:rPr lang="en-US" dirty="0" err="1">
                <a:solidFill>
                  <a:schemeClr val="tx1"/>
                </a:solidFill>
              </a:rPr>
              <a:t>april</a:t>
            </a:r>
            <a:r>
              <a:rPr lang="en-US" dirty="0">
                <a:solidFill>
                  <a:schemeClr val="tx1"/>
                </a:solidFill>
              </a:rPr>
              <a:t> 1943) was </a:t>
            </a:r>
            <a:r>
              <a:rPr lang="en-US" dirty="0" err="1">
                <a:solidFill>
                  <a:schemeClr val="tx1"/>
                </a:solidFill>
              </a:rPr>
              <a:t>een</a:t>
            </a:r>
            <a:r>
              <a:rPr lang="en-US" dirty="0">
                <a:solidFill>
                  <a:schemeClr val="tx1"/>
                </a:solidFill>
              </a:rPr>
              <a:t> </a:t>
            </a:r>
            <a:r>
              <a:rPr lang="en-US" dirty="0" err="1">
                <a:solidFill>
                  <a:schemeClr val="tx1"/>
                </a:solidFill>
              </a:rPr>
              <a:t>Belgische</a:t>
            </a:r>
            <a:r>
              <a:rPr lang="en-US" dirty="0">
                <a:solidFill>
                  <a:schemeClr val="tx1"/>
                </a:solidFill>
              </a:rPr>
              <a:t> </a:t>
            </a:r>
            <a:r>
              <a:rPr lang="en-US" dirty="0" err="1">
                <a:solidFill>
                  <a:schemeClr val="tx1"/>
                </a:solidFill>
              </a:rPr>
              <a:t>christendemocratische</a:t>
            </a:r>
            <a:r>
              <a:rPr lang="en-US" dirty="0">
                <a:solidFill>
                  <a:schemeClr val="tx1"/>
                </a:solidFill>
              </a:rPr>
              <a:t> </a:t>
            </a:r>
            <a:r>
              <a:rPr lang="en-US" dirty="0" err="1">
                <a:solidFill>
                  <a:schemeClr val="tx1"/>
                </a:solidFill>
              </a:rPr>
              <a:t>politica</a:t>
            </a:r>
            <a:r>
              <a:rPr lang="en-US" dirty="0">
                <a:solidFill>
                  <a:schemeClr val="tx1"/>
                </a:solidFill>
              </a:rPr>
              <a:t> </a:t>
            </a:r>
            <a:r>
              <a:rPr lang="en-US" dirty="0" err="1">
                <a:solidFill>
                  <a:schemeClr val="tx1"/>
                </a:solidFill>
              </a:rPr>
              <a:t>uit</a:t>
            </a:r>
            <a:r>
              <a:rPr lang="en-US" dirty="0">
                <a:solidFill>
                  <a:schemeClr val="tx1"/>
                </a:solidFill>
              </a:rPr>
              <a:t> Vlaanderen.</a:t>
            </a:r>
          </a:p>
          <a:p>
            <a:r>
              <a:rPr lang="nl-NL" dirty="0">
                <a:solidFill>
                  <a:schemeClr val="tx1"/>
                </a:solidFill>
              </a:rPr>
              <a:t>Ze studeerde maatschappelijk werk aan de Katholieke Sociale Hogeschool van Gent. </a:t>
            </a:r>
          </a:p>
          <a:p>
            <a:pPr algn="l"/>
            <a:r>
              <a:rPr lang="nl-NL" dirty="0">
                <a:solidFill>
                  <a:schemeClr val="tx1"/>
                </a:solidFill>
              </a:rPr>
              <a:t>Op vraag van haar vader werd ze in de jaren 1960 lid van de CVP-Jongeren. Van </a:t>
            </a:r>
            <a:r>
              <a:rPr lang="nl-NL" b="0" i="0" dirty="0">
                <a:solidFill>
                  <a:srgbClr val="202122"/>
                </a:solidFill>
                <a:effectLst/>
                <a:latin typeface="+mj-lt"/>
              </a:rPr>
              <a:t>1985 tot 1992 was ze staatssecretaris voor Leefmilieu en Maatschappelijke Emancipatie in de regeringen Martens. Ze ontwikkelde een beleid rond gelijke kansen tussen man en vrouw, vluchtelingenopvang en armoede en voerde ze een reeks milieumaatregelen door.</a:t>
            </a:r>
            <a:br>
              <a:rPr lang="nl-NL" b="0" i="0" dirty="0">
                <a:solidFill>
                  <a:srgbClr val="202122"/>
                </a:solidFill>
                <a:effectLst/>
                <a:latin typeface="+mj-lt"/>
              </a:rPr>
            </a:br>
            <a:r>
              <a:rPr lang="nl-NL" b="0" i="0" dirty="0">
                <a:solidFill>
                  <a:srgbClr val="202122"/>
                </a:solidFill>
                <a:effectLst/>
                <a:latin typeface="+mj-lt"/>
              </a:rPr>
              <a:t>Vervolgens was ze van 1992 tot 1999 minister van Arbeid en Tewerkstelling in de regering Dehaene I en II, belast met het beleid van gelijke kansen voor mannen en vrouwen. </a:t>
            </a:r>
          </a:p>
          <a:p>
            <a:r>
              <a:rPr lang="nl-NL" dirty="0">
                <a:solidFill>
                  <a:schemeClr val="tx1"/>
                </a:solidFill>
              </a:rPr>
              <a:t>Op 27 september 2008 trouwde ze met mede-CVP-kopstuk en voormalig premier Wilfried Martens in het stadhuis van Lokeren, de gemeente waar het paar ook ging wonen. </a:t>
            </a:r>
            <a:br>
              <a:rPr lang="nl-NL" dirty="0">
                <a:solidFill>
                  <a:schemeClr val="tx1"/>
                </a:solidFill>
              </a:rPr>
            </a:br>
            <a:r>
              <a:rPr lang="nl-NL" dirty="0">
                <a:solidFill>
                  <a:schemeClr val="tx1"/>
                </a:solidFill>
              </a:rPr>
              <a:t>Haar echtgenoot overleed op 9 oktober 2013.</a:t>
            </a:r>
          </a:p>
          <a:p>
            <a:r>
              <a:rPr lang="nl-NL" dirty="0" err="1">
                <a:solidFill>
                  <a:schemeClr val="tx1"/>
                </a:solidFill>
              </a:rPr>
              <a:t>Miet</a:t>
            </a:r>
            <a:r>
              <a:rPr lang="nl-NL" dirty="0">
                <a:solidFill>
                  <a:schemeClr val="tx1"/>
                </a:solidFill>
              </a:rPr>
              <a:t> Smet overleed 19 december 2024 op 81-jarige leeftijd.</a:t>
            </a:r>
            <a:r>
              <a:rPr lang="nl-NL" baseline="30000" dirty="0">
                <a:solidFill>
                  <a:schemeClr val="tx1"/>
                </a:solidFill>
              </a:rPr>
              <a:t> </a:t>
            </a:r>
            <a:br>
              <a:rPr lang="nl-NL" baseline="30000" dirty="0">
                <a:solidFill>
                  <a:schemeClr val="tx1"/>
                </a:solidFill>
              </a:rPr>
            </a:br>
            <a:r>
              <a:rPr lang="nl-NL" dirty="0">
                <a:solidFill>
                  <a:schemeClr val="tx1"/>
                </a:solidFill>
              </a:rPr>
              <a:t>Ze kreeg een staatsbegrafenis die plaatsvond op zaterdag 4 januari 2025 in de Sint-Laurentiuskerk in Lokeren. Ze werd voorgegaan door oud-bisschop Luc Van </a:t>
            </a:r>
            <a:r>
              <a:rPr lang="nl-NL" dirty="0" err="1">
                <a:solidFill>
                  <a:schemeClr val="tx1"/>
                </a:solidFill>
              </a:rPr>
              <a:t>Looy</a:t>
            </a:r>
            <a:r>
              <a:rPr lang="nl-NL" dirty="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577027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818356" y="406052"/>
            <a:ext cx="6087650" cy="6087650"/>
          </a:xfrm>
          <a:prstGeom prst="rect">
            <a:avLst/>
          </a:prstGeom>
        </p:spPr>
      </p:pic>
    </p:spTree>
    <p:extLst>
      <p:ext uri="{BB962C8B-B14F-4D97-AF65-F5344CB8AC3E}">
        <p14:creationId xmlns:p14="http://schemas.microsoft.com/office/powerpoint/2010/main" val="109215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2589212" y="237995"/>
            <a:ext cx="8915400" cy="6338169"/>
          </a:xfrm>
        </p:spPr>
        <p:txBody>
          <a:bodyPr>
            <a:normAutofit fontScale="92500" lnSpcReduction="10000"/>
          </a:bodyPr>
          <a:lstStyle/>
          <a:p>
            <a:r>
              <a:rPr lang="nl-BE" sz="6000" b="1" dirty="0">
                <a:solidFill>
                  <a:schemeClr val="tx1"/>
                </a:solidFill>
              </a:rPr>
              <a:t>Sportvrouwen</a:t>
            </a:r>
          </a:p>
          <a:p>
            <a:r>
              <a:rPr lang="nl-BE" sz="6000" b="1" dirty="0">
                <a:solidFill>
                  <a:schemeClr val="tx1"/>
                </a:solidFill>
              </a:rPr>
              <a:t>Politiek</a:t>
            </a:r>
          </a:p>
          <a:p>
            <a:r>
              <a:rPr lang="nl-BE" sz="6000" b="1" dirty="0">
                <a:solidFill>
                  <a:schemeClr val="tx1"/>
                </a:solidFill>
              </a:rPr>
              <a:t>Koningshuizen</a:t>
            </a:r>
          </a:p>
          <a:p>
            <a:r>
              <a:rPr lang="nl-BE" sz="6000" b="1" dirty="0">
                <a:solidFill>
                  <a:schemeClr val="tx1"/>
                </a:solidFill>
              </a:rPr>
              <a:t>Geschiedenis</a:t>
            </a:r>
          </a:p>
          <a:p>
            <a:r>
              <a:rPr lang="nl-BE" sz="6000" b="1" dirty="0">
                <a:solidFill>
                  <a:schemeClr val="tx1"/>
                </a:solidFill>
              </a:rPr>
              <a:t>Actrices</a:t>
            </a:r>
          </a:p>
          <a:p>
            <a:r>
              <a:rPr lang="nl-BE" sz="6000" b="1" dirty="0">
                <a:solidFill>
                  <a:schemeClr val="tx1"/>
                </a:solidFill>
              </a:rPr>
              <a:t>Mooiste vrouwen</a:t>
            </a:r>
          </a:p>
          <a:p>
            <a:r>
              <a:rPr lang="nl-BE" sz="6000" b="1" dirty="0">
                <a:solidFill>
                  <a:schemeClr val="tx1"/>
                </a:solidFill>
              </a:rPr>
              <a:t>Zangeressen</a:t>
            </a:r>
          </a:p>
          <a:p>
            <a:endParaRPr lang="en-US" sz="6000" b="1" dirty="0">
              <a:solidFill>
                <a:srgbClr val="FF0000"/>
              </a:solidFill>
            </a:endParaRPr>
          </a:p>
        </p:txBody>
      </p:sp>
    </p:spTree>
    <p:extLst>
      <p:ext uri="{BB962C8B-B14F-4D97-AF65-F5344CB8AC3E}">
        <p14:creationId xmlns:p14="http://schemas.microsoft.com/office/powerpoint/2010/main" val="14050113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Marie-Rose Morel </a:t>
            </a:r>
            <a:endParaRPr lang="en-US" sz="6000" b="1" dirty="0"/>
          </a:p>
        </p:txBody>
      </p:sp>
      <p:sp>
        <p:nvSpPr>
          <p:cNvPr id="3" name="Tijdelijke aanduiding voor inhoud 2"/>
          <p:cNvSpPr>
            <a:spLocks noGrp="1"/>
          </p:cNvSpPr>
          <p:nvPr>
            <p:ph idx="1"/>
          </p:nvPr>
        </p:nvSpPr>
        <p:spPr>
          <a:xfrm>
            <a:off x="1574800" y="1601177"/>
            <a:ext cx="9929812" cy="4785812"/>
          </a:xfrm>
        </p:spPr>
        <p:txBody>
          <a:bodyPr>
            <a:normAutofit fontScale="92500" lnSpcReduction="10000"/>
          </a:bodyPr>
          <a:lstStyle/>
          <a:p>
            <a:r>
              <a:rPr lang="nl-NL" sz="2400" b="1" dirty="0">
                <a:solidFill>
                  <a:schemeClr val="tx1"/>
                </a:solidFill>
              </a:rPr>
              <a:t>Marie-Rose Louise Constant Morel (Antwerpen, 26 augustus 1972</a:t>
            </a:r>
            <a:r>
              <a:rPr lang="nl-NL" sz="2400" dirty="0">
                <a:solidFill>
                  <a:schemeClr val="tx1"/>
                </a:solidFill>
              </a:rPr>
              <a:t> was een Belgisch politica: eerst voor NVA, daarna voor Vlaams Belang.</a:t>
            </a:r>
          </a:p>
          <a:p>
            <a:r>
              <a:rPr lang="nl-NL" sz="2400" dirty="0">
                <a:solidFill>
                  <a:schemeClr val="tx1"/>
                </a:solidFill>
              </a:rPr>
              <a:t>In 1995 behaalde ze het diploma van licentiaat in de geschiedenis. </a:t>
            </a:r>
            <a:br>
              <a:rPr lang="nl-NL" sz="2400" dirty="0">
                <a:solidFill>
                  <a:schemeClr val="tx1"/>
                </a:solidFill>
              </a:rPr>
            </a:br>
            <a:r>
              <a:rPr lang="nl-NL" sz="2400" dirty="0">
                <a:solidFill>
                  <a:schemeClr val="tx1"/>
                </a:solidFill>
              </a:rPr>
              <a:t>Ze schreef een thesis over </a:t>
            </a:r>
            <a:r>
              <a:rPr lang="nl-NL" sz="2400" i="1" dirty="0">
                <a:solidFill>
                  <a:schemeClr val="tx1"/>
                </a:solidFill>
              </a:rPr>
              <a:t>Het Nationaal Gedenkteken van het Fort van Breendonk.</a:t>
            </a:r>
            <a:endParaRPr lang="nl-NL" sz="2400" dirty="0">
              <a:solidFill>
                <a:schemeClr val="tx1"/>
              </a:solidFill>
            </a:endParaRPr>
          </a:p>
          <a:p>
            <a:r>
              <a:rPr lang="nl-NL" sz="2400" dirty="0">
                <a:solidFill>
                  <a:schemeClr val="tx1"/>
                </a:solidFill>
              </a:rPr>
              <a:t>Na haar studies startte Morel met een eigen hostessenbureau ‘</a:t>
            </a:r>
            <a:r>
              <a:rPr lang="nl-NL" sz="2400" i="1" dirty="0">
                <a:solidFill>
                  <a:schemeClr val="tx1"/>
                </a:solidFill>
              </a:rPr>
              <a:t>More Elle’</a:t>
            </a:r>
            <a:r>
              <a:rPr lang="nl-NL" sz="2400" dirty="0">
                <a:solidFill>
                  <a:schemeClr val="tx1"/>
                </a:solidFill>
              </a:rPr>
              <a:t> en richtte ze ook een evenementenbureau op.</a:t>
            </a:r>
          </a:p>
          <a:p>
            <a:r>
              <a:rPr lang="nl-NL" sz="2400" dirty="0">
                <a:solidFill>
                  <a:schemeClr val="tx1"/>
                </a:solidFill>
              </a:rPr>
              <a:t>Op 28 januari 2009 maakte Morel bekend dat zij </a:t>
            </a:r>
            <a:r>
              <a:rPr lang="nl-NL" sz="2400" dirty="0" err="1">
                <a:solidFill>
                  <a:schemeClr val="tx1"/>
                </a:solidFill>
              </a:rPr>
              <a:t>baarmoeder-kanker</a:t>
            </a:r>
            <a:r>
              <a:rPr lang="nl-NL" sz="2400" dirty="0">
                <a:solidFill>
                  <a:schemeClr val="tx1"/>
                </a:solidFill>
              </a:rPr>
              <a:t> had, in een vergevorderd stadium.</a:t>
            </a:r>
            <a:r>
              <a:rPr lang="nl-NL" sz="2400" baseline="30000" dirty="0">
                <a:solidFill>
                  <a:schemeClr val="tx1"/>
                </a:solidFill>
              </a:rPr>
              <a:t> </a:t>
            </a:r>
            <a:r>
              <a:rPr lang="nl-NL" sz="2400" dirty="0">
                <a:solidFill>
                  <a:schemeClr val="tx1"/>
                </a:solidFill>
              </a:rPr>
              <a:t>Op 8 januari 2011 huwde ze in alle stilte met Frank </a:t>
            </a:r>
            <a:r>
              <a:rPr lang="nl-NL" sz="2400" dirty="0" err="1">
                <a:solidFill>
                  <a:schemeClr val="tx1"/>
                </a:solidFill>
              </a:rPr>
              <a:t>Vanhecke</a:t>
            </a:r>
            <a:r>
              <a:rPr lang="nl-NL" sz="2400" dirty="0">
                <a:solidFill>
                  <a:schemeClr val="tx1"/>
                </a:solidFill>
              </a:rPr>
              <a:t>, over wie er al langer geruchten de ronde deden dat hij een verhouding met haar had. Een maand later overleed Morel op 38-jarige leeftijd aan haar ziekte.</a:t>
            </a:r>
            <a:r>
              <a:rPr lang="nl-NL" sz="2400" baseline="30000" dirty="0">
                <a:solidFill>
                  <a:schemeClr val="tx1"/>
                </a:solidFill>
              </a:rPr>
              <a:t> </a:t>
            </a:r>
            <a:r>
              <a:rPr lang="nl-NL" sz="2400" dirty="0">
                <a:solidFill>
                  <a:schemeClr val="tx1"/>
                </a:solidFill>
              </a:rPr>
              <a:t>Zij liet twee kinderen achter. </a:t>
            </a:r>
            <a:endParaRPr lang="en-US" dirty="0">
              <a:solidFill>
                <a:schemeClr val="tx1"/>
              </a:solidFill>
            </a:endParaRPr>
          </a:p>
        </p:txBody>
      </p:sp>
    </p:spTree>
    <p:extLst>
      <p:ext uri="{BB962C8B-B14F-4D97-AF65-F5344CB8AC3E}">
        <p14:creationId xmlns:p14="http://schemas.microsoft.com/office/powerpoint/2010/main" val="4050320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3557390" y="505359"/>
            <a:ext cx="4835047" cy="5877900"/>
          </a:xfrm>
          <a:prstGeom prst="rect">
            <a:avLst/>
          </a:prstGeom>
        </p:spPr>
      </p:pic>
    </p:spTree>
    <p:extLst>
      <p:ext uri="{BB962C8B-B14F-4D97-AF65-F5344CB8AC3E}">
        <p14:creationId xmlns:p14="http://schemas.microsoft.com/office/powerpoint/2010/main" val="17302718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Angela Merkel </a:t>
            </a:r>
            <a:endParaRPr lang="en-US" sz="6000" b="1" dirty="0"/>
          </a:p>
        </p:txBody>
      </p:sp>
      <p:sp>
        <p:nvSpPr>
          <p:cNvPr id="3" name="Tijdelijke aanduiding voor inhoud 2"/>
          <p:cNvSpPr>
            <a:spLocks noGrp="1"/>
          </p:cNvSpPr>
          <p:nvPr>
            <p:ph idx="1"/>
          </p:nvPr>
        </p:nvSpPr>
        <p:spPr>
          <a:xfrm>
            <a:off x="1875692" y="1678488"/>
            <a:ext cx="9973930" cy="4796405"/>
          </a:xfrm>
        </p:spPr>
        <p:txBody>
          <a:bodyPr>
            <a:normAutofit fontScale="92500"/>
          </a:bodyPr>
          <a:lstStyle/>
          <a:p>
            <a:r>
              <a:rPr lang="nl-NL" sz="2400" b="1" dirty="0">
                <a:solidFill>
                  <a:schemeClr val="tx1"/>
                </a:solidFill>
              </a:rPr>
              <a:t>Angela Dorothea Merkel</a:t>
            </a:r>
            <a:r>
              <a:rPr lang="nl-NL" sz="2400" dirty="0">
                <a:solidFill>
                  <a:schemeClr val="tx1"/>
                </a:solidFill>
              </a:rPr>
              <a:t> (Hamburg, 17 juli 1954) is een Duits voormalig politica (CDU). Ze was bondskanselier van Duitsland, </a:t>
            </a:r>
            <a:br>
              <a:rPr lang="nl-NL" sz="2400" dirty="0">
                <a:solidFill>
                  <a:schemeClr val="tx1"/>
                </a:solidFill>
              </a:rPr>
            </a:br>
            <a:r>
              <a:rPr lang="nl-NL" sz="2400" dirty="0">
                <a:solidFill>
                  <a:schemeClr val="tx1"/>
                </a:solidFill>
              </a:rPr>
              <a:t>de eerste vrouw in die functie. In 2015 werd ze door Time Magazine uitverkozen tot persoon van het jaar.</a:t>
            </a:r>
            <a:endParaRPr lang="nl-NL" sz="2400" baseline="30000" dirty="0">
              <a:solidFill>
                <a:schemeClr val="tx1"/>
              </a:solidFill>
            </a:endParaRPr>
          </a:p>
          <a:p>
            <a:r>
              <a:rPr lang="nl-NL" sz="2400" dirty="0">
                <a:solidFill>
                  <a:schemeClr val="tx1"/>
                </a:solidFill>
              </a:rPr>
              <a:t>In 2015 besloot Merkel een grote groep vluchtelingen in Duitsland toe te laten. Dit standpunt zette ze kracht bij met haar bekende uitspraak ‘</a:t>
            </a:r>
            <a:r>
              <a:rPr lang="nl-NL" sz="2400" dirty="0" err="1">
                <a:solidFill>
                  <a:schemeClr val="tx1"/>
                </a:solidFill>
              </a:rPr>
              <a:t>Wir</a:t>
            </a:r>
            <a:r>
              <a:rPr lang="nl-NL" sz="2400" dirty="0">
                <a:solidFill>
                  <a:schemeClr val="tx1"/>
                </a:solidFill>
              </a:rPr>
              <a:t> schaffen das’. Merkel heeft ook in de tijd erna steeds benadrukt dat vluchtelingen recht hebben op bescherming. Internationaal kreeg Merkel lof voor haar aanpak van de vluchtelingencrisis, maar in eigen land groeide de onvrede en braken protesten uit. </a:t>
            </a:r>
          </a:p>
          <a:p>
            <a:r>
              <a:rPr lang="en-US" sz="2400" dirty="0">
                <a:solidFill>
                  <a:schemeClr val="tx1"/>
                </a:solidFill>
              </a:rPr>
              <a:t>Olaf </a:t>
            </a:r>
            <a:r>
              <a:rPr lang="en-US" sz="2400" dirty="0" err="1">
                <a:solidFill>
                  <a:schemeClr val="tx1"/>
                </a:solidFill>
              </a:rPr>
              <a:t>Scholz</a:t>
            </a:r>
            <a:r>
              <a:rPr lang="en-US" sz="2400" dirty="0">
                <a:solidFill>
                  <a:schemeClr val="tx1"/>
                </a:solidFill>
              </a:rPr>
              <a:t> (</a:t>
            </a:r>
            <a:r>
              <a:rPr lang="en-US" sz="2400" dirty="0" err="1">
                <a:solidFill>
                  <a:schemeClr val="tx1"/>
                </a:solidFill>
              </a:rPr>
              <a:t>Osnabrück</a:t>
            </a:r>
            <a:r>
              <a:rPr lang="en-US" sz="2400" dirty="0">
                <a:solidFill>
                  <a:schemeClr val="tx1"/>
                </a:solidFill>
              </a:rPr>
              <a:t>, 14 </a:t>
            </a:r>
            <a:r>
              <a:rPr lang="en-US" sz="2400" dirty="0" err="1">
                <a:solidFill>
                  <a:schemeClr val="tx1"/>
                </a:solidFill>
              </a:rPr>
              <a:t>juni</a:t>
            </a:r>
            <a:r>
              <a:rPr lang="en-US" sz="2400" dirty="0">
                <a:solidFill>
                  <a:schemeClr val="tx1"/>
                </a:solidFill>
              </a:rPr>
              <a:t> 1958) </a:t>
            </a:r>
            <a:r>
              <a:rPr lang="en-US" sz="2400" dirty="0" err="1">
                <a:solidFill>
                  <a:schemeClr val="tx1"/>
                </a:solidFill>
              </a:rPr>
              <a:t>volgde</a:t>
            </a:r>
            <a:r>
              <a:rPr lang="en-US" sz="2400" dirty="0">
                <a:solidFill>
                  <a:schemeClr val="tx1"/>
                </a:solidFill>
              </a:rPr>
              <a:t> Merkel op. </a:t>
            </a:r>
            <a:r>
              <a:rPr lang="en-US" sz="2400" dirty="0" err="1">
                <a:solidFill>
                  <a:schemeClr val="tx1"/>
                </a:solidFill>
              </a:rPr>
              <a:t>Hij</a:t>
            </a:r>
            <a:r>
              <a:rPr lang="en-US" sz="2400" dirty="0">
                <a:solidFill>
                  <a:schemeClr val="tx1"/>
                </a:solidFill>
              </a:rPr>
              <a:t> </a:t>
            </a:r>
            <a:r>
              <a:rPr lang="en-US" sz="2400" dirty="0" err="1">
                <a:solidFill>
                  <a:schemeClr val="tx1"/>
                </a:solidFill>
              </a:rPr>
              <a:t>behoort</a:t>
            </a:r>
            <a:r>
              <a:rPr lang="en-US" sz="2400" dirty="0">
                <a:solidFill>
                  <a:schemeClr val="tx1"/>
                </a:solidFill>
              </a:rPr>
              <a:t> tot de </a:t>
            </a:r>
            <a:r>
              <a:rPr lang="en-US" sz="2400" dirty="0" err="1">
                <a:solidFill>
                  <a:schemeClr val="tx1"/>
                </a:solidFill>
              </a:rPr>
              <a:t>Sozialdemokratische</a:t>
            </a:r>
            <a:r>
              <a:rPr lang="en-US" sz="2400" dirty="0">
                <a:solidFill>
                  <a:schemeClr val="tx1"/>
                </a:solidFill>
              </a:rPr>
              <a:t> </a:t>
            </a:r>
            <a:r>
              <a:rPr lang="en-US" sz="2400" dirty="0" err="1">
                <a:solidFill>
                  <a:schemeClr val="tx1"/>
                </a:solidFill>
              </a:rPr>
              <a:t>Partei</a:t>
            </a:r>
            <a:r>
              <a:rPr lang="en-US" sz="2400" dirty="0">
                <a:solidFill>
                  <a:schemeClr val="tx1"/>
                </a:solidFill>
              </a:rPr>
              <a:t> </a:t>
            </a:r>
            <a:r>
              <a:rPr lang="en-US" sz="2400" dirty="0" err="1">
                <a:solidFill>
                  <a:schemeClr val="tx1"/>
                </a:solidFill>
              </a:rPr>
              <a:t>Deutschlands</a:t>
            </a:r>
            <a:r>
              <a:rPr lang="en-US" sz="2400" dirty="0">
                <a:solidFill>
                  <a:schemeClr val="tx1"/>
                </a:solidFill>
              </a:rPr>
              <a:t> (SPD). </a:t>
            </a:r>
            <a:r>
              <a:rPr lang="en-US" sz="2400" dirty="0" err="1">
                <a:solidFill>
                  <a:schemeClr val="tx1"/>
                </a:solidFill>
              </a:rPr>
              <a:t>Sinds</a:t>
            </a:r>
            <a:r>
              <a:rPr lang="en-US" sz="2400" dirty="0">
                <a:solidFill>
                  <a:schemeClr val="tx1"/>
                </a:solidFill>
              </a:rPr>
              <a:t> 8 </a:t>
            </a:r>
            <a:r>
              <a:rPr lang="en-US" sz="2400" dirty="0" err="1">
                <a:solidFill>
                  <a:schemeClr val="tx1"/>
                </a:solidFill>
              </a:rPr>
              <a:t>december</a:t>
            </a:r>
            <a:r>
              <a:rPr lang="en-US" sz="2400" dirty="0">
                <a:solidFill>
                  <a:schemeClr val="tx1"/>
                </a:solidFill>
              </a:rPr>
              <a:t> 2021 is </a:t>
            </a:r>
            <a:r>
              <a:rPr lang="en-US" sz="2400" dirty="0" err="1">
                <a:solidFill>
                  <a:schemeClr val="tx1"/>
                </a:solidFill>
              </a:rPr>
              <a:t>hij</a:t>
            </a:r>
            <a:r>
              <a:rPr lang="en-US" sz="2400" dirty="0">
                <a:solidFill>
                  <a:schemeClr val="tx1"/>
                </a:solidFill>
              </a:rPr>
              <a:t> </a:t>
            </a:r>
            <a:r>
              <a:rPr lang="en-US" sz="2400" dirty="0" err="1">
                <a:solidFill>
                  <a:schemeClr val="tx1"/>
                </a:solidFill>
              </a:rPr>
              <a:t>bondskanselier</a:t>
            </a:r>
            <a:r>
              <a:rPr lang="en-US" sz="2400" dirty="0">
                <a:solidFill>
                  <a:schemeClr val="tx1"/>
                </a:solidFill>
              </a:rPr>
              <a:t> van </a:t>
            </a:r>
            <a:r>
              <a:rPr lang="en-US" sz="2400" dirty="0" err="1">
                <a:solidFill>
                  <a:schemeClr val="tx1"/>
                </a:solidFill>
              </a:rPr>
              <a:t>Duitsland</a:t>
            </a:r>
            <a:r>
              <a:rPr lang="en-US" sz="2400" dirty="0">
                <a:solidFill>
                  <a:schemeClr val="tx1"/>
                </a:solidFill>
              </a:rPr>
              <a:t>. </a:t>
            </a:r>
            <a:endParaRPr lang="en-US" dirty="0">
              <a:solidFill>
                <a:schemeClr val="tx1"/>
              </a:solidFill>
            </a:endParaRPr>
          </a:p>
        </p:txBody>
      </p:sp>
      <p:sp>
        <p:nvSpPr>
          <p:cNvPr id="4" name="AutoShape 2" descr="LÜNEN, GERMANY - JANUARY 13: German Chancellor and member of the German Social Democrats (SPD) Olaf Scholz speaks to media people during an SPD election campaign tour stop on January 13, 2025 in Lünen, Germany. Scholz, who is seeking a second term as chancellor, is trailing his main opponents. Germany is scheduled to hold snap parliamentary elections on February 23 following the collapse of the SPD-led three-party federal government coalition last November. (Photo by Sascha Schuermann/Getty Imag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LÜNEN, GERMANY - JANUARY 13: German Chancellor and member of the German Social Democrats (SPD) Olaf Scholz speaks to media people during an SPD election campaign tour stop on January 13, 2025 in Lünen, Germany. Scholz, who is seeking a second term as chancellor, is trailing his main opponents. Germany is scheduled to hold snap parliamentary elections on February 23 following the collapse of the SPD-led three-party federal government coalition last November. (Photo by Sascha Schuermann/Getty Imag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Afbeelding 5"/>
          <p:cNvPicPr>
            <a:picLocks noChangeAspect="1"/>
          </p:cNvPicPr>
          <p:nvPr/>
        </p:nvPicPr>
        <p:blipFill>
          <a:blip r:embed="rId2"/>
          <a:stretch>
            <a:fillRect/>
          </a:stretch>
        </p:blipFill>
        <p:spPr>
          <a:xfrm>
            <a:off x="0" y="4449030"/>
            <a:ext cx="2155010" cy="1932078"/>
          </a:xfrm>
          <a:prstGeom prst="rect">
            <a:avLst/>
          </a:prstGeom>
        </p:spPr>
      </p:pic>
    </p:spTree>
    <p:extLst>
      <p:ext uri="{BB962C8B-B14F-4D97-AF65-F5344CB8AC3E}">
        <p14:creationId xmlns:p14="http://schemas.microsoft.com/office/powerpoint/2010/main" val="39528166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458402" y="1058938"/>
            <a:ext cx="7199165" cy="4790717"/>
          </a:xfrm>
          <a:prstGeom prst="rect">
            <a:avLst/>
          </a:prstGeom>
        </p:spPr>
      </p:pic>
    </p:spTree>
    <p:extLst>
      <p:ext uri="{BB962C8B-B14F-4D97-AF65-F5344CB8AC3E}">
        <p14:creationId xmlns:p14="http://schemas.microsoft.com/office/powerpoint/2010/main" val="477656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err="1"/>
              <a:t>Zuhal</a:t>
            </a:r>
            <a:r>
              <a:rPr lang="nl-BE" sz="6000" b="1" dirty="0"/>
              <a:t> </a:t>
            </a:r>
            <a:r>
              <a:rPr lang="nl-BE" sz="6000" b="1" dirty="0" err="1"/>
              <a:t>Delmir</a:t>
            </a:r>
            <a:r>
              <a:rPr lang="nl-BE" sz="6000" b="1" dirty="0"/>
              <a:t> </a:t>
            </a:r>
            <a:endParaRPr lang="en-US" sz="6000" b="1" dirty="0"/>
          </a:p>
        </p:txBody>
      </p:sp>
      <p:sp>
        <p:nvSpPr>
          <p:cNvPr id="3" name="Tijdelijke aanduiding voor inhoud 2"/>
          <p:cNvSpPr>
            <a:spLocks noGrp="1"/>
          </p:cNvSpPr>
          <p:nvPr>
            <p:ph idx="1"/>
          </p:nvPr>
        </p:nvSpPr>
        <p:spPr>
          <a:xfrm>
            <a:off x="1371600" y="1703643"/>
            <a:ext cx="10050950" cy="4530247"/>
          </a:xfrm>
        </p:spPr>
        <p:txBody>
          <a:bodyPr>
            <a:normAutofit/>
          </a:bodyPr>
          <a:lstStyle/>
          <a:p>
            <a:r>
              <a:rPr lang="nl-NL" sz="2400" b="1" dirty="0" err="1">
                <a:solidFill>
                  <a:schemeClr val="tx1"/>
                </a:solidFill>
              </a:rPr>
              <a:t>Zuhal</a:t>
            </a:r>
            <a:r>
              <a:rPr lang="nl-NL" sz="2400" b="1" dirty="0">
                <a:solidFill>
                  <a:schemeClr val="tx1"/>
                </a:solidFill>
              </a:rPr>
              <a:t> Demir (Genk, 2 maart 1980)</a:t>
            </a:r>
            <a:r>
              <a:rPr lang="nl-NL" sz="2400" dirty="0">
                <a:solidFill>
                  <a:schemeClr val="tx1"/>
                </a:solidFill>
              </a:rPr>
              <a:t> is een Belgische politica voor </a:t>
            </a:r>
            <a:br>
              <a:rPr lang="nl-NL" sz="2400" dirty="0">
                <a:solidFill>
                  <a:schemeClr val="tx1"/>
                </a:solidFill>
              </a:rPr>
            </a:br>
            <a:r>
              <a:rPr lang="nl-NL" sz="2400" dirty="0">
                <a:solidFill>
                  <a:schemeClr val="tx1"/>
                </a:solidFill>
              </a:rPr>
              <a:t>N-VA. Sinds oktober 2019 is ze minister in de Vlaamse regering.</a:t>
            </a:r>
          </a:p>
          <a:p>
            <a:r>
              <a:rPr lang="nl-NL" sz="2400" dirty="0">
                <a:solidFill>
                  <a:schemeClr val="tx1"/>
                </a:solidFill>
              </a:rPr>
              <a:t>Ze werd geboren in Genk in een Koerdisch gezin van gastarbeiders. Ze is </a:t>
            </a:r>
            <a:r>
              <a:rPr lang="nl-NL" sz="2400" dirty="0" err="1">
                <a:solidFill>
                  <a:schemeClr val="tx1"/>
                </a:solidFill>
              </a:rPr>
              <a:t>alevitisch</a:t>
            </a:r>
            <a:r>
              <a:rPr lang="nl-NL" sz="2400" dirty="0">
                <a:solidFill>
                  <a:schemeClr val="tx1"/>
                </a:solidFill>
              </a:rPr>
              <a:t> (een spirituele stroming binnen de islam) opgevoed maar is zelf niet praktiserend.</a:t>
            </a:r>
          </a:p>
          <a:p>
            <a:r>
              <a:rPr lang="nl-NL" sz="2400" dirty="0">
                <a:solidFill>
                  <a:schemeClr val="tx1"/>
                </a:solidFill>
              </a:rPr>
              <a:t>Na haar middelbare studies Latijn-Grieks op het Lyceum Genk ging ze in 1998 rechten studeren aan KU Leuven. Nadien behaalde ze ook nog een master in sociaal recht aan de VUB. In 2004 werkte ze bij een internationaal advocatenkantoor in Antwerpen, als advocate gespecialiseerd in arbeidsrecht.</a:t>
            </a:r>
          </a:p>
          <a:p>
            <a:r>
              <a:rPr lang="nl-NL" sz="2400" dirty="0" err="1">
                <a:solidFill>
                  <a:schemeClr val="tx1"/>
                </a:solidFill>
              </a:rPr>
              <a:t>Zuhal</a:t>
            </a:r>
            <a:r>
              <a:rPr lang="nl-NL" sz="2400" dirty="0">
                <a:solidFill>
                  <a:schemeClr val="tx1"/>
                </a:solidFill>
              </a:rPr>
              <a:t> Demir is nu Vlaams minister van Onderwijs, Justitie en Werk</a:t>
            </a:r>
          </a:p>
          <a:p>
            <a:endParaRPr lang="en-US" dirty="0"/>
          </a:p>
        </p:txBody>
      </p:sp>
    </p:spTree>
    <p:extLst>
      <p:ext uri="{BB962C8B-B14F-4D97-AF65-F5344CB8AC3E}">
        <p14:creationId xmlns:p14="http://schemas.microsoft.com/office/powerpoint/2010/main" val="34737005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981195" y="849971"/>
            <a:ext cx="5912284" cy="5530024"/>
          </a:xfrm>
          <a:prstGeom prst="rect">
            <a:avLst/>
          </a:prstGeom>
        </p:spPr>
      </p:pic>
    </p:spTree>
    <p:extLst>
      <p:ext uri="{BB962C8B-B14F-4D97-AF65-F5344CB8AC3E}">
        <p14:creationId xmlns:p14="http://schemas.microsoft.com/office/powerpoint/2010/main" val="25647964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err="1"/>
              <a:t>Meyrem</a:t>
            </a:r>
            <a:r>
              <a:rPr lang="nl-BE" sz="6000" b="1" dirty="0"/>
              <a:t> </a:t>
            </a:r>
            <a:r>
              <a:rPr lang="nl-BE" sz="6000" b="1" dirty="0" err="1"/>
              <a:t>Almaci</a:t>
            </a:r>
            <a:r>
              <a:rPr lang="nl-BE" sz="6000" b="1" dirty="0"/>
              <a:t> </a:t>
            </a:r>
            <a:endParaRPr lang="en-US" sz="6000" b="1" dirty="0"/>
          </a:p>
        </p:txBody>
      </p:sp>
      <p:sp>
        <p:nvSpPr>
          <p:cNvPr id="3" name="Tijdelijke aanduiding voor inhoud 2"/>
          <p:cNvSpPr>
            <a:spLocks noGrp="1"/>
          </p:cNvSpPr>
          <p:nvPr>
            <p:ph idx="1"/>
          </p:nvPr>
        </p:nvSpPr>
        <p:spPr>
          <a:xfrm>
            <a:off x="1699846" y="1707714"/>
            <a:ext cx="9804766" cy="4906027"/>
          </a:xfrm>
        </p:spPr>
        <p:txBody>
          <a:bodyPr>
            <a:noAutofit/>
          </a:bodyPr>
          <a:lstStyle/>
          <a:p>
            <a:r>
              <a:rPr lang="nl-NL" sz="2200" b="1" dirty="0" err="1">
                <a:solidFill>
                  <a:schemeClr val="tx1"/>
                </a:solidFill>
              </a:rPr>
              <a:t>Meyrem</a:t>
            </a:r>
            <a:r>
              <a:rPr lang="nl-NL" sz="2200" b="1" dirty="0">
                <a:solidFill>
                  <a:schemeClr val="tx1"/>
                </a:solidFill>
              </a:rPr>
              <a:t> </a:t>
            </a:r>
            <a:r>
              <a:rPr lang="nl-NL" sz="2200" b="1" dirty="0" err="1">
                <a:solidFill>
                  <a:schemeClr val="tx1"/>
                </a:solidFill>
              </a:rPr>
              <a:t>Almaci</a:t>
            </a:r>
            <a:r>
              <a:rPr lang="nl-NL" sz="2200" b="1" dirty="0">
                <a:solidFill>
                  <a:schemeClr val="tx1"/>
                </a:solidFill>
              </a:rPr>
              <a:t> (Sint-Niklaas, 25 februari 1976)</a:t>
            </a:r>
            <a:r>
              <a:rPr lang="nl-NL" sz="2200" dirty="0">
                <a:solidFill>
                  <a:schemeClr val="tx1"/>
                </a:solidFill>
              </a:rPr>
              <a:t> is een Belgische politica voor Groen. Van 15 november 2014 tot 11 juni 2022 was ze voorzitster van deze partij.</a:t>
            </a:r>
          </a:p>
          <a:p>
            <a:r>
              <a:rPr lang="nl-NL" sz="2200" dirty="0" err="1">
                <a:solidFill>
                  <a:schemeClr val="tx1"/>
                </a:solidFill>
              </a:rPr>
              <a:t>Almaci</a:t>
            </a:r>
            <a:r>
              <a:rPr lang="nl-NL" sz="2200" dirty="0">
                <a:solidFill>
                  <a:schemeClr val="tx1"/>
                </a:solidFill>
              </a:rPr>
              <a:t> groeide op in een Turks gastarbeidersgezin met elf kinderen. </a:t>
            </a:r>
          </a:p>
          <a:p>
            <a:r>
              <a:rPr lang="nl-NL" sz="2200" dirty="0" err="1">
                <a:solidFill>
                  <a:schemeClr val="tx1"/>
                </a:solidFill>
              </a:rPr>
              <a:t>Almaci</a:t>
            </a:r>
            <a:r>
              <a:rPr lang="nl-NL" sz="2200" dirty="0">
                <a:solidFill>
                  <a:schemeClr val="tx1"/>
                </a:solidFill>
              </a:rPr>
              <a:t> liep middelbaar onderwijs in Sint-Niklaas.</a:t>
            </a:r>
            <a:r>
              <a:rPr lang="nl-NL" sz="2200" baseline="30000" dirty="0">
                <a:solidFill>
                  <a:schemeClr val="tx1"/>
                </a:solidFill>
              </a:rPr>
              <a:t> </a:t>
            </a:r>
            <a:r>
              <a:rPr lang="nl-NL" sz="2200" dirty="0">
                <a:solidFill>
                  <a:schemeClr val="tx1"/>
                </a:solidFill>
              </a:rPr>
              <a:t>Daarna studeerde zij Cultuurwetenschappen aan de Rijksuniversiteit in Gent en een bachelor Maatschappelijk werk.</a:t>
            </a:r>
          </a:p>
          <a:p>
            <a:r>
              <a:rPr lang="nl-NL" sz="2200" dirty="0" err="1">
                <a:solidFill>
                  <a:schemeClr val="tx1"/>
                </a:solidFill>
              </a:rPr>
              <a:t>Almaci</a:t>
            </a:r>
            <a:r>
              <a:rPr lang="nl-NL" sz="2200" dirty="0">
                <a:solidFill>
                  <a:schemeClr val="tx1"/>
                </a:solidFill>
              </a:rPr>
              <a:t> kwam bij Groen terecht vanwege het milieuthema. </a:t>
            </a:r>
            <a:br>
              <a:rPr lang="nl-NL" sz="2200" dirty="0">
                <a:solidFill>
                  <a:schemeClr val="tx1"/>
                </a:solidFill>
              </a:rPr>
            </a:br>
            <a:r>
              <a:rPr lang="nl-NL" sz="2200" dirty="0">
                <a:solidFill>
                  <a:schemeClr val="tx1"/>
                </a:solidFill>
              </a:rPr>
              <a:t>Ze was lid van WWF en Greenpeace en bezorgd om het ontbreken van een duurzame economie.</a:t>
            </a:r>
          </a:p>
          <a:p>
            <a:r>
              <a:rPr lang="nl-NL" sz="2200" dirty="0" err="1">
                <a:solidFill>
                  <a:schemeClr val="tx1"/>
                </a:solidFill>
              </a:rPr>
              <a:t>Almaci</a:t>
            </a:r>
            <a:r>
              <a:rPr lang="nl-NL" sz="2200" dirty="0">
                <a:solidFill>
                  <a:schemeClr val="tx1"/>
                </a:solidFill>
              </a:rPr>
              <a:t> is getrouwd en heeft twee kinderen. Ze heeft een Belgisch en een Turks paspoort.</a:t>
            </a:r>
            <a:r>
              <a:rPr lang="nl-NL" sz="2200" u="sng" dirty="0">
                <a:solidFill>
                  <a:schemeClr val="tx1"/>
                </a:solidFill>
                <a:hlinkClick r:id="rId2"/>
              </a:rPr>
              <a:t> </a:t>
            </a:r>
            <a:br>
              <a:rPr lang="nl-NL" sz="2200" u="sng" dirty="0">
                <a:solidFill>
                  <a:schemeClr val="tx1"/>
                </a:solidFill>
                <a:hlinkClick r:id="rId2"/>
              </a:rPr>
            </a:br>
            <a:br>
              <a:rPr lang="nl-NL" sz="2200" u="sng" dirty="0">
                <a:solidFill>
                  <a:schemeClr val="tx1"/>
                </a:solidFill>
                <a:hlinkClick r:id="rId2"/>
              </a:rPr>
            </a:br>
            <a:endParaRPr lang="en-US" sz="2200" dirty="0">
              <a:solidFill>
                <a:schemeClr val="tx1"/>
              </a:solidFill>
            </a:endParaRPr>
          </a:p>
        </p:txBody>
      </p:sp>
    </p:spTree>
    <p:extLst>
      <p:ext uri="{BB962C8B-B14F-4D97-AF65-F5344CB8AC3E}">
        <p14:creationId xmlns:p14="http://schemas.microsoft.com/office/powerpoint/2010/main" val="38507259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1766170" y="2133600"/>
            <a:ext cx="9738442" cy="3777622"/>
          </a:xfrm>
        </p:spPr>
        <p:txBody>
          <a:bodyPr/>
          <a:lstStyle/>
          <a:p>
            <a:pPr lvl="0">
              <a:buClr>
                <a:srgbClr val="A53010"/>
              </a:buClr>
            </a:pPr>
            <a:r>
              <a:rPr lang="nl-BE" sz="8000" b="1" dirty="0">
                <a:solidFill>
                  <a:srgbClr val="FF0000"/>
                </a:solidFill>
              </a:rPr>
              <a:t>Vrouwen koningshuizen</a:t>
            </a:r>
            <a:endParaRPr lang="en-US" sz="8000" b="1" dirty="0">
              <a:solidFill>
                <a:srgbClr val="FF0000"/>
              </a:solidFill>
            </a:endParaRPr>
          </a:p>
          <a:p>
            <a:endParaRPr lang="en-US" dirty="0"/>
          </a:p>
        </p:txBody>
      </p:sp>
    </p:spTree>
    <p:extLst>
      <p:ext uri="{BB962C8B-B14F-4D97-AF65-F5344CB8AC3E}">
        <p14:creationId xmlns:p14="http://schemas.microsoft.com/office/powerpoint/2010/main" val="3178669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Koningin Fabiola overleden | De Standaard Mob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7106" y="790292"/>
            <a:ext cx="8455069" cy="5636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16086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Koningin Fabiola</a:t>
            </a:r>
            <a:endParaRPr lang="en-US" sz="9600" b="1" dirty="0"/>
          </a:p>
        </p:txBody>
      </p:sp>
      <p:sp>
        <p:nvSpPr>
          <p:cNvPr id="3" name="Tijdelijke aanduiding voor inhoud 2"/>
          <p:cNvSpPr>
            <a:spLocks noGrp="1"/>
          </p:cNvSpPr>
          <p:nvPr>
            <p:ph idx="1"/>
          </p:nvPr>
        </p:nvSpPr>
        <p:spPr>
          <a:xfrm>
            <a:off x="1002083" y="1528174"/>
            <a:ext cx="10627790" cy="5329825"/>
          </a:xfrm>
        </p:spPr>
        <p:txBody>
          <a:bodyPr>
            <a:noAutofit/>
          </a:bodyPr>
          <a:lstStyle/>
          <a:p>
            <a:r>
              <a:rPr lang="nl-NL" sz="2000" dirty="0">
                <a:solidFill>
                  <a:schemeClr val="tx1"/>
                </a:solidFill>
              </a:rPr>
              <a:t>Fabiola werd op 11 juni 1928 in Madrid geboren, in een gezin van zeven kinderen.</a:t>
            </a:r>
          </a:p>
          <a:p>
            <a:r>
              <a:rPr lang="nl-NL" sz="2000" dirty="0">
                <a:solidFill>
                  <a:schemeClr val="tx1"/>
                </a:solidFill>
              </a:rPr>
              <a:t>Na haar opleiding als verpleegster werkte zij in een ziekenhuis in Madrid..</a:t>
            </a:r>
          </a:p>
          <a:p>
            <a:r>
              <a:rPr lang="nl-NL" sz="2000" dirty="0">
                <a:solidFill>
                  <a:schemeClr val="tx1"/>
                </a:solidFill>
              </a:rPr>
              <a:t>Op 15 december 1960 trouwde zij met Zijne Majesteit Koning Boudewijn.</a:t>
            </a:r>
          </a:p>
          <a:p>
            <a:r>
              <a:rPr lang="nl-NL" sz="2000" dirty="0">
                <a:solidFill>
                  <a:schemeClr val="tx1"/>
                </a:solidFill>
              </a:rPr>
              <a:t>Zij is erevoorzitster van de Internationale Muziekwedstrijd Koningin Elisabeth van België. In september 1993 nam zij het Erevoorzitterschap van de Koning Boudewijnstichting op zich. </a:t>
            </a:r>
          </a:p>
          <a:p>
            <a:r>
              <a:rPr lang="nl-NL" sz="2000" dirty="0">
                <a:solidFill>
                  <a:schemeClr val="tx1"/>
                </a:solidFill>
              </a:rPr>
              <a:t>Via het Koningin Fabiolafonds voor Geestelijke Gezondheid ondersteunt zij acties ten behoeve van mensen met psychische stoornissen en een mentale handicap.</a:t>
            </a:r>
          </a:p>
          <a:p>
            <a:r>
              <a:rPr lang="nl-NL" sz="2000" dirty="0">
                <a:solidFill>
                  <a:schemeClr val="tx1"/>
                </a:solidFill>
              </a:rPr>
              <a:t>Na het overlijden van Koning Boudewijn (31 juli 1993) heeft Koningin Fabiola hun sociale werkzaamheden voortgezet, met een bijzondere aandacht voor de allerarmsten.</a:t>
            </a:r>
          </a:p>
          <a:p>
            <a:r>
              <a:rPr lang="nl-NL" sz="2000" dirty="0">
                <a:solidFill>
                  <a:schemeClr val="tx1"/>
                </a:solidFill>
              </a:rPr>
              <a:t>Koningin Fabiola overleed op 5 december 2014 te Laken. </a:t>
            </a:r>
          </a:p>
          <a:p>
            <a:r>
              <a:rPr lang="nl-NL" sz="2000" dirty="0">
                <a:solidFill>
                  <a:schemeClr val="tx1"/>
                </a:solidFill>
              </a:rPr>
              <a:t>Fabiola en Boudewijn hadden geen kinderen.</a:t>
            </a:r>
          </a:p>
        </p:txBody>
      </p:sp>
    </p:spTree>
    <p:extLst>
      <p:ext uri="{BB962C8B-B14F-4D97-AF65-F5344CB8AC3E}">
        <p14:creationId xmlns:p14="http://schemas.microsoft.com/office/powerpoint/2010/main" val="3907613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normAutofit/>
          </a:bodyPr>
          <a:lstStyle/>
          <a:p>
            <a:r>
              <a:rPr lang="nl-BE" sz="8000" b="1" dirty="0">
                <a:solidFill>
                  <a:srgbClr val="FF0000"/>
                </a:solidFill>
              </a:rPr>
              <a:t>Sportvrouwen</a:t>
            </a:r>
            <a:endParaRPr lang="en-US" sz="8000" b="1" dirty="0">
              <a:solidFill>
                <a:srgbClr val="FF0000"/>
              </a:solidFill>
            </a:endParaRPr>
          </a:p>
        </p:txBody>
      </p:sp>
    </p:spTree>
    <p:extLst>
      <p:ext uri="{BB962C8B-B14F-4D97-AF65-F5344CB8AC3E}">
        <p14:creationId xmlns:p14="http://schemas.microsoft.com/office/powerpoint/2010/main" val="32628903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Bio Prinses Elisabeth | Showbizzsi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9711" y="112734"/>
            <a:ext cx="4426943" cy="66381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36083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Prinses Elisabeth</a:t>
            </a:r>
            <a:br>
              <a:rPr lang="nl-BE" sz="6700" b="1" dirty="0"/>
            </a:br>
            <a:endParaRPr lang="en-US" sz="6000" b="1" dirty="0"/>
          </a:p>
        </p:txBody>
      </p:sp>
      <p:sp>
        <p:nvSpPr>
          <p:cNvPr id="3" name="Tijdelijke aanduiding voor inhoud 2"/>
          <p:cNvSpPr>
            <a:spLocks noGrp="1"/>
          </p:cNvSpPr>
          <p:nvPr>
            <p:ph idx="1"/>
          </p:nvPr>
        </p:nvSpPr>
        <p:spPr>
          <a:xfrm>
            <a:off x="1254369" y="1578279"/>
            <a:ext cx="10695461" cy="5073041"/>
          </a:xfrm>
        </p:spPr>
        <p:txBody>
          <a:bodyPr>
            <a:normAutofit fontScale="47500" lnSpcReduction="20000"/>
          </a:bodyPr>
          <a:lstStyle/>
          <a:p>
            <a:endParaRPr lang="nl-BE" dirty="0"/>
          </a:p>
          <a:p>
            <a:r>
              <a:rPr lang="en-US" sz="4400" b="1" dirty="0">
                <a:solidFill>
                  <a:schemeClr val="tx1"/>
                </a:solidFill>
              </a:rPr>
              <a:t>Elisabeth </a:t>
            </a:r>
            <a:r>
              <a:rPr lang="en-US" sz="4400" b="1" dirty="0" err="1">
                <a:solidFill>
                  <a:schemeClr val="tx1"/>
                </a:solidFill>
              </a:rPr>
              <a:t>Thérèse</a:t>
            </a:r>
            <a:r>
              <a:rPr lang="en-US" sz="4400" b="1" dirty="0">
                <a:solidFill>
                  <a:schemeClr val="tx1"/>
                </a:solidFill>
              </a:rPr>
              <a:t> Marie Hélène </a:t>
            </a:r>
            <a:r>
              <a:rPr lang="en-US" sz="4400" dirty="0">
                <a:solidFill>
                  <a:schemeClr val="tx1"/>
                </a:solidFill>
              </a:rPr>
              <a:t>(Anderlecht, 25 </a:t>
            </a:r>
            <a:r>
              <a:rPr lang="en-US" sz="4400" dirty="0" err="1">
                <a:solidFill>
                  <a:schemeClr val="tx1"/>
                </a:solidFill>
              </a:rPr>
              <a:t>oktober</a:t>
            </a:r>
            <a:r>
              <a:rPr lang="en-US" sz="4400" dirty="0">
                <a:solidFill>
                  <a:schemeClr val="tx1"/>
                </a:solidFill>
              </a:rPr>
              <a:t> 2001) is de </a:t>
            </a:r>
            <a:r>
              <a:rPr lang="en-US" sz="4400" dirty="0" err="1">
                <a:solidFill>
                  <a:schemeClr val="tx1"/>
                </a:solidFill>
              </a:rPr>
              <a:t>dochter</a:t>
            </a:r>
            <a:r>
              <a:rPr lang="en-US" sz="4400" dirty="0">
                <a:solidFill>
                  <a:schemeClr val="tx1"/>
                </a:solidFill>
              </a:rPr>
              <a:t> van </a:t>
            </a:r>
            <a:r>
              <a:rPr lang="en-US" sz="4400" dirty="0" err="1">
                <a:solidFill>
                  <a:schemeClr val="tx1"/>
                </a:solidFill>
              </a:rPr>
              <a:t>Koning</a:t>
            </a:r>
            <a:r>
              <a:rPr lang="en-US" sz="4400" dirty="0">
                <a:solidFill>
                  <a:schemeClr val="tx1"/>
                </a:solidFill>
              </a:rPr>
              <a:t> Filip </a:t>
            </a:r>
            <a:r>
              <a:rPr lang="en-US" sz="4400" dirty="0" err="1">
                <a:solidFill>
                  <a:schemeClr val="tx1"/>
                </a:solidFill>
              </a:rPr>
              <a:t>en</a:t>
            </a:r>
            <a:r>
              <a:rPr lang="en-US" sz="4400" dirty="0">
                <a:solidFill>
                  <a:schemeClr val="tx1"/>
                </a:solidFill>
              </a:rPr>
              <a:t> </a:t>
            </a:r>
            <a:r>
              <a:rPr lang="en-US" sz="4400" dirty="0" err="1">
                <a:solidFill>
                  <a:schemeClr val="tx1"/>
                </a:solidFill>
              </a:rPr>
              <a:t>koningin</a:t>
            </a:r>
            <a:r>
              <a:rPr lang="en-US" sz="4400" dirty="0">
                <a:solidFill>
                  <a:schemeClr val="tx1"/>
                </a:solidFill>
              </a:rPr>
              <a:t> </a:t>
            </a:r>
            <a:r>
              <a:rPr lang="en-US" sz="4400" dirty="0" err="1">
                <a:solidFill>
                  <a:schemeClr val="tx1"/>
                </a:solidFill>
              </a:rPr>
              <a:t>Mathilde</a:t>
            </a:r>
            <a:r>
              <a:rPr lang="en-US" sz="4400" dirty="0">
                <a:solidFill>
                  <a:schemeClr val="tx1"/>
                </a:solidFill>
              </a:rPr>
              <a:t>. T</a:t>
            </a:r>
            <a:r>
              <a:rPr lang="nl-NL" sz="4400" dirty="0">
                <a:solidFill>
                  <a:schemeClr val="tx1"/>
                </a:solidFill>
              </a:rPr>
              <a:t>oen haar vader Filip het nieuws kwam meedelen aan de pers sprak hij de woorden "Het is een echt vrouwtje".</a:t>
            </a:r>
            <a:br>
              <a:rPr lang="en-US" sz="4400" dirty="0">
                <a:solidFill>
                  <a:schemeClr val="tx1"/>
                </a:solidFill>
              </a:rPr>
            </a:br>
            <a:r>
              <a:rPr lang="en-US" sz="4400" dirty="0" err="1">
                <a:solidFill>
                  <a:schemeClr val="tx1"/>
                </a:solidFill>
              </a:rPr>
              <a:t>Zij</a:t>
            </a:r>
            <a:r>
              <a:rPr lang="en-US" sz="4400" dirty="0">
                <a:solidFill>
                  <a:schemeClr val="tx1"/>
                </a:solidFill>
              </a:rPr>
              <a:t> is </a:t>
            </a:r>
            <a:r>
              <a:rPr lang="en-US" sz="4400" dirty="0" err="1">
                <a:solidFill>
                  <a:schemeClr val="tx1"/>
                </a:solidFill>
              </a:rPr>
              <a:t>hertogin</a:t>
            </a:r>
            <a:r>
              <a:rPr lang="en-US" sz="4400" dirty="0">
                <a:solidFill>
                  <a:schemeClr val="tx1"/>
                </a:solidFill>
              </a:rPr>
              <a:t> van Brabant, </a:t>
            </a:r>
            <a:r>
              <a:rPr lang="en-US" sz="4400" dirty="0" err="1">
                <a:solidFill>
                  <a:schemeClr val="tx1"/>
                </a:solidFill>
              </a:rPr>
              <a:t>prinses</a:t>
            </a:r>
            <a:r>
              <a:rPr lang="en-US" sz="4400" dirty="0">
                <a:solidFill>
                  <a:schemeClr val="tx1"/>
                </a:solidFill>
              </a:rPr>
              <a:t> </a:t>
            </a:r>
            <a:r>
              <a:rPr lang="en-US" sz="4400" dirty="0" err="1">
                <a:solidFill>
                  <a:schemeClr val="tx1"/>
                </a:solidFill>
              </a:rPr>
              <a:t>en</a:t>
            </a:r>
            <a:r>
              <a:rPr lang="en-US" sz="4400" dirty="0">
                <a:solidFill>
                  <a:schemeClr val="tx1"/>
                </a:solidFill>
              </a:rPr>
              <a:t> </a:t>
            </a:r>
            <a:r>
              <a:rPr lang="en-US" sz="4400" dirty="0" err="1">
                <a:solidFill>
                  <a:schemeClr val="tx1"/>
                </a:solidFill>
              </a:rPr>
              <a:t>kroonprinses</a:t>
            </a:r>
            <a:r>
              <a:rPr lang="en-US" sz="4400" dirty="0">
                <a:solidFill>
                  <a:schemeClr val="tx1"/>
                </a:solidFill>
              </a:rPr>
              <a:t>.</a:t>
            </a:r>
          </a:p>
          <a:p>
            <a:r>
              <a:rPr lang="en-US" sz="4400" dirty="0">
                <a:solidFill>
                  <a:schemeClr val="tx1"/>
                </a:solidFill>
              </a:rPr>
              <a:t>Elisabeth </a:t>
            </a:r>
            <a:r>
              <a:rPr lang="en-US" sz="4400" dirty="0" err="1">
                <a:solidFill>
                  <a:schemeClr val="tx1"/>
                </a:solidFill>
              </a:rPr>
              <a:t>heeft</a:t>
            </a:r>
            <a:r>
              <a:rPr lang="en-US" sz="4400" dirty="0">
                <a:solidFill>
                  <a:schemeClr val="tx1"/>
                </a:solidFill>
              </a:rPr>
              <a:t> twee </a:t>
            </a:r>
            <a:r>
              <a:rPr lang="en-US" sz="4400" dirty="0" err="1">
                <a:solidFill>
                  <a:schemeClr val="tx1"/>
                </a:solidFill>
              </a:rPr>
              <a:t>jongere</a:t>
            </a:r>
            <a:r>
              <a:rPr lang="en-US" sz="4400" dirty="0">
                <a:solidFill>
                  <a:schemeClr val="tx1"/>
                </a:solidFill>
              </a:rPr>
              <a:t> </a:t>
            </a:r>
            <a:r>
              <a:rPr lang="en-US" sz="4400" dirty="0" err="1">
                <a:solidFill>
                  <a:schemeClr val="tx1"/>
                </a:solidFill>
              </a:rPr>
              <a:t>broers</a:t>
            </a:r>
            <a:r>
              <a:rPr lang="en-US" sz="4400" dirty="0">
                <a:solidFill>
                  <a:schemeClr val="tx1"/>
                </a:solidFill>
              </a:rPr>
              <a:t>, </a:t>
            </a:r>
            <a:r>
              <a:rPr lang="en-US" sz="4400" dirty="0" err="1">
                <a:solidFill>
                  <a:schemeClr val="tx1"/>
                </a:solidFill>
              </a:rPr>
              <a:t>prins</a:t>
            </a:r>
            <a:r>
              <a:rPr lang="en-US" sz="4400" dirty="0">
                <a:solidFill>
                  <a:schemeClr val="tx1"/>
                </a:solidFill>
              </a:rPr>
              <a:t> </a:t>
            </a:r>
            <a:r>
              <a:rPr lang="en-US" sz="4400" dirty="0" err="1">
                <a:solidFill>
                  <a:schemeClr val="tx1"/>
                </a:solidFill>
              </a:rPr>
              <a:t>Gabriël</a:t>
            </a:r>
            <a:r>
              <a:rPr lang="en-US" sz="4400" dirty="0">
                <a:solidFill>
                  <a:schemeClr val="tx1"/>
                </a:solidFill>
              </a:rPr>
              <a:t> en </a:t>
            </a:r>
            <a:r>
              <a:rPr lang="en-US" sz="4400" dirty="0" err="1">
                <a:solidFill>
                  <a:schemeClr val="tx1"/>
                </a:solidFill>
              </a:rPr>
              <a:t>prins</a:t>
            </a:r>
            <a:r>
              <a:rPr lang="en-US" sz="4400" dirty="0">
                <a:solidFill>
                  <a:schemeClr val="tx1"/>
                </a:solidFill>
              </a:rPr>
              <a:t> Emmanuel; </a:t>
            </a:r>
            <a:br>
              <a:rPr lang="en-US" sz="4400" dirty="0">
                <a:solidFill>
                  <a:schemeClr val="tx1"/>
                </a:solidFill>
              </a:rPr>
            </a:br>
            <a:r>
              <a:rPr lang="en-US" sz="4400" dirty="0">
                <a:solidFill>
                  <a:schemeClr val="tx1"/>
                </a:solidFill>
              </a:rPr>
              <a:t>en </a:t>
            </a:r>
            <a:r>
              <a:rPr lang="en-US" sz="4400" dirty="0" err="1">
                <a:solidFill>
                  <a:schemeClr val="tx1"/>
                </a:solidFill>
              </a:rPr>
              <a:t>een</a:t>
            </a:r>
            <a:r>
              <a:rPr lang="en-US" sz="4400" dirty="0">
                <a:solidFill>
                  <a:schemeClr val="tx1"/>
                </a:solidFill>
              </a:rPr>
              <a:t> </a:t>
            </a:r>
            <a:r>
              <a:rPr lang="en-US" sz="4400" dirty="0" err="1">
                <a:solidFill>
                  <a:schemeClr val="tx1"/>
                </a:solidFill>
              </a:rPr>
              <a:t>jongere</a:t>
            </a:r>
            <a:r>
              <a:rPr lang="en-US" sz="4400" dirty="0">
                <a:solidFill>
                  <a:schemeClr val="tx1"/>
                </a:solidFill>
              </a:rPr>
              <a:t> </a:t>
            </a:r>
            <a:r>
              <a:rPr lang="en-US" sz="4400" dirty="0" err="1">
                <a:solidFill>
                  <a:schemeClr val="tx1"/>
                </a:solidFill>
              </a:rPr>
              <a:t>zus</a:t>
            </a:r>
            <a:r>
              <a:rPr lang="en-US" sz="4400" dirty="0">
                <a:solidFill>
                  <a:schemeClr val="tx1"/>
                </a:solidFill>
              </a:rPr>
              <a:t>, </a:t>
            </a:r>
            <a:r>
              <a:rPr lang="en-US" sz="4400" dirty="0" err="1">
                <a:solidFill>
                  <a:schemeClr val="tx1"/>
                </a:solidFill>
              </a:rPr>
              <a:t>prinses</a:t>
            </a:r>
            <a:r>
              <a:rPr lang="en-US" sz="4400" dirty="0">
                <a:solidFill>
                  <a:schemeClr val="tx1"/>
                </a:solidFill>
              </a:rPr>
              <a:t> </a:t>
            </a:r>
            <a:r>
              <a:rPr lang="en-US" sz="4400" dirty="0" err="1">
                <a:solidFill>
                  <a:schemeClr val="tx1"/>
                </a:solidFill>
              </a:rPr>
              <a:t>Eléonore</a:t>
            </a:r>
            <a:r>
              <a:rPr lang="en-US" sz="4400" dirty="0">
                <a:solidFill>
                  <a:schemeClr val="tx1"/>
                </a:solidFill>
              </a:rPr>
              <a:t>. </a:t>
            </a:r>
            <a:br>
              <a:rPr lang="en-US" sz="4400" dirty="0">
                <a:solidFill>
                  <a:schemeClr val="tx1"/>
                </a:solidFill>
              </a:rPr>
            </a:br>
            <a:r>
              <a:rPr lang="en-US" sz="4400" dirty="0" err="1">
                <a:solidFill>
                  <a:schemeClr val="tx1"/>
                </a:solidFill>
              </a:rPr>
              <a:t>Sinds</a:t>
            </a:r>
            <a:r>
              <a:rPr lang="en-US" sz="4400" dirty="0">
                <a:solidFill>
                  <a:schemeClr val="tx1"/>
                </a:solidFill>
              </a:rPr>
              <a:t> 21 </a:t>
            </a:r>
            <a:r>
              <a:rPr lang="en-US" sz="4400" dirty="0" err="1">
                <a:solidFill>
                  <a:schemeClr val="tx1"/>
                </a:solidFill>
              </a:rPr>
              <a:t>juli</a:t>
            </a:r>
            <a:r>
              <a:rPr lang="en-US" sz="4400" dirty="0">
                <a:solidFill>
                  <a:schemeClr val="tx1"/>
                </a:solidFill>
              </a:rPr>
              <a:t> 2013 is Elisabeth de </a:t>
            </a:r>
            <a:r>
              <a:rPr lang="en-US" sz="4400" dirty="0" err="1">
                <a:solidFill>
                  <a:schemeClr val="tx1"/>
                </a:solidFill>
              </a:rPr>
              <a:t>eerste</a:t>
            </a:r>
            <a:r>
              <a:rPr lang="en-US" sz="4400" dirty="0">
                <a:solidFill>
                  <a:schemeClr val="tx1"/>
                </a:solidFill>
              </a:rPr>
              <a:t> in </a:t>
            </a:r>
            <a:r>
              <a:rPr lang="en-US" sz="4400" dirty="0" err="1">
                <a:solidFill>
                  <a:schemeClr val="tx1"/>
                </a:solidFill>
              </a:rPr>
              <a:t>lijn</a:t>
            </a:r>
            <a:r>
              <a:rPr lang="en-US" sz="4400" dirty="0">
                <a:solidFill>
                  <a:schemeClr val="tx1"/>
                </a:solidFill>
              </a:rPr>
              <a:t> voor de </a:t>
            </a:r>
            <a:r>
              <a:rPr lang="en-US" sz="4400" dirty="0" err="1">
                <a:solidFill>
                  <a:schemeClr val="tx1"/>
                </a:solidFill>
              </a:rPr>
              <a:t>troonsopvolging</a:t>
            </a:r>
            <a:r>
              <a:rPr lang="en-US" sz="4400" dirty="0">
                <a:solidFill>
                  <a:schemeClr val="tx1"/>
                </a:solidFill>
              </a:rPr>
              <a:t>.</a:t>
            </a:r>
          </a:p>
          <a:p>
            <a:r>
              <a:rPr lang="nl-NL" sz="4400" dirty="0">
                <a:solidFill>
                  <a:schemeClr val="tx1"/>
                </a:solidFill>
              </a:rPr>
              <a:t>Zij ging 1 jaar naar de Koninklijke Militaire School om "Sociale en Militaire Wetenschappen" te studeren (als Nederlandstalige studente). Van 2021 tot 2024 volgde de Belgische kroonprinses een driejarige bacheloropleiding "Geschiedenis en Politiek" aan de Universiteit van Oxford in het Verenigd Koninkrijk. In september 2024 startte ze met een twee jaar durende opleiding voor "Master in Public Policy" aan de Harvard University in de VS.</a:t>
            </a:r>
            <a:endParaRPr lang="en-US" sz="4400" dirty="0">
              <a:solidFill>
                <a:schemeClr val="tx1"/>
              </a:solidFill>
            </a:endParaRPr>
          </a:p>
          <a:p>
            <a:r>
              <a:rPr lang="nl-NL" sz="4400" dirty="0">
                <a:solidFill>
                  <a:schemeClr val="tx1"/>
                </a:solidFill>
              </a:rPr>
              <a:t>Ze is sportief en houdt onder andere van skiën, roeien en zeilen. </a:t>
            </a:r>
            <a:br>
              <a:rPr lang="nl-NL" sz="4400" dirty="0">
                <a:solidFill>
                  <a:schemeClr val="tx1"/>
                </a:solidFill>
              </a:rPr>
            </a:br>
            <a:r>
              <a:rPr lang="nl-NL" sz="4400" dirty="0">
                <a:solidFill>
                  <a:schemeClr val="tx1"/>
                </a:solidFill>
              </a:rPr>
              <a:t>Ze kan erg genieten van wandelen en van het contact met de natuur.</a:t>
            </a:r>
          </a:p>
          <a:p>
            <a:endParaRPr lang="nl-BE" sz="4400" dirty="0">
              <a:solidFill>
                <a:schemeClr val="tx1"/>
              </a:solidFill>
            </a:endParaRPr>
          </a:p>
        </p:txBody>
      </p:sp>
    </p:spTree>
    <p:extLst>
      <p:ext uri="{BB962C8B-B14F-4D97-AF65-F5344CB8AC3E}">
        <p14:creationId xmlns:p14="http://schemas.microsoft.com/office/powerpoint/2010/main" val="9754536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2856899" y="758868"/>
            <a:ext cx="6662882" cy="5541724"/>
          </a:xfrm>
          <a:prstGeom prst="rect">
            <a:avLst/>
          </a:prstGeom>
        </p:spPr>
      </p:pic>
    </p:spTree>
    <p:extLst>
      <p:ext uri="{BB962C8B-B14F-4D97-AF65-F5344CB8AC3E}">
        <p14:creationId xmlns:p14="http://schemas.microsoft.com/office/powerpoint/2010/main" val="30047386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374187" y="336012"/>
            <a:ext cx="10130426" cy="1280890"/>
          </a:xfrm>
        </p:spPr>
        <p:txBody>
          <a:bodyPr>
            <a:normAutofit fontScale="90000"/>
          </a:bodyPr>
          <a:lstStyle/>
          <a:p>
            <a:r>
              <a:rPr lang="nl-BE" sz="6100" b="1" dirty="0"/>
              <a:t>Delphine van Saksen-</a:t>
            </a:r>
            <a:r>
              <a:rPr lang="nl-BE" sz="6100" b="1" dirty="0" err="1"/>
              <a:t>Coburg</a:t>
            </a:r>
            <a:br>
              <a:rPr lang="nl-BE" sz="6700" b="1" dirty="0"/>
            </a:br>
            <a:r>
              <a:rPr lang="nl-BE" sz="6000" b="1" dirty="0"/>
              <a:t> </a:t>
            </a:r>
            <a:endParaRPr lang="en-US" sz="6000" b="1" dirty="0"/>
          </a:p>
        </p:txBody>
      </p:sp>
      <p:sp>
        <p:nvSpPr>
          <p:cNvPr id="3" name="Tijdelijke aanduiding voor inhoud 2"/>
          <p:cNvSpPr>
            <a:spLocks noGrp="1"/>
          </p:cNvSpPr>
          <p:nvPr>
            <p:ph idx="1"/>
          </p:nvPr>
        </p:nvSpPr>
        <p:spPr>
          <a:xfrm>
            <a:off x="1374187" y="1616902"/>
            <a:ext cx="9561035" cy="4655508"/>
          </a:xfrm>
        </p:spPr>
        <p:txBody>
          <a:bodyPr>
            <a:normAutofit fontScale="92500" lnSpcReduction="10000"/>
          </a:bodyPr>
          <a:lstStyle/>
          <a:p>
            <a:r>
              <a:rPr lang="en-US" sz="2200" b="1" dirty="0">
                <a:solidFill>
                  <a:schemeClr val="tx1"/>
                </a:solidFill>
              </a:rPr>
              <a:t>Delphine Michelle Anna Maria Gisela van </a:t>
            </a:r>
            <a:r>
              <a:rPr lang="en-US" sz="2200" b="1" dirty="0" err="1">
                <a:solidFill>
                  <a:schemeClr val="tx1"/>
                </a:solidFill>
              </a:rPr>
              <a:t>Saksen</a:t>
            </a:r>
            <a:r>
              <a:rPr lang="en-US" sz="2200" b="1" dirty="0">
                <a:solidFill>
                  <a:schemeClr val="tx1"/>
                </a:solidFill>
              </a:rPr>
              <a:t>-Coburg,</a:t>
            </a:r>
            <a:r>
              <a:rPr lang="en-US" sz="2200" dirty="0">
                <a:solidFill>
                  <a:schemeClr val="tx1"/>
                </a:solidFill>
              </a:rPr>
              <a:t> Prinses van </a:t>
            </a:r>
            <a:r>
              <a:rPr lang="en-US" sz="2200" dirty="0" err="1">
                <a:solidFill>
                  <a:schemeClr val="tx1"/>
                </a:solidFill>
              </a:rPr>
              <a:t>België</a:t>
            </a:r>
            <a:r>
              <a:rPr lang="en-US" sz="2200" dirty="0">
                <a:solidFill>
                  <a:schemeClr val="tx1"/>
                </a:solidFill>
              </a:rPr>
              <a:t> (</a:t>
            </a:r>
            <a:r>
              <a:rPr lang="en-US" sz="2200" dirty="0" err="1">
                <a:solidFill>
                  <a:schemeClr val="tx1"/>
                </a:solidFill>
              </a:rPr>
              <a:t>Ukkel</a:t>
            </a:r>
            <a:r>
              <a:rPr lang="en-US" sz="2200" dirty="0">
                <a:solidFill>
                  <a:schemeClr val="tx1"/>
                </a:solidFill>
              </a:rPr>
              <a:t>, 22 </a:t>
            </a:r>
            <a:r>
              <a:rPr lang="en-US" sz="2200" dirty="0" err="1">
                <a:solidFill>
                  <a:schemeClr val="tx1"/>
                </a:solidFill>
              </a:rPr>
              <a:t>februari</a:t>
            </a:r>
            <a:r>
              <a:rPr lang="en-US" sz="2200" dirty="0">
                <a:solidFill>
                  <a:schemeClr val="tx1"/>
                </a:solidFill>
              </a:rPr>
              <a:t> 1968) is </a:t>
            </a:r>
            <a:r>
              <a:rPr lang="en-US" sz="2200" dirty="0" err="1">
                <a:solidFill>
                  <a:schemeClr val="tx1"/>
                </a:solidFill>
              </a:rPr>
              <a:t>een</a:t>
            </a:r>
            <a:r>
              <a:rPr lang="en-US" sz="2200" dirty="0">
                <a:solidFill>
                  <a:schemeClr val="tx1"/>
                </a:solidFill>
              </a:rPr>
              <a:t> </a:t>
            </a:r>
            <a:r>
              <a:rPr lang="en-US" sz="2200" dirty="0" err="1">
                <a:solidFill>
                  <a:schemeClr val="tx1"/>
                </a:solidFill>
              </a:rPr>
              <a:t>buitenechtelijke</a:t>
            </a:r>
            <a:r>
              <a:rPr lang="en-US" sz="2200" dirty="0">
                <a:solidFill>
                  <a:schemeClr val="tx1"/>
                </a:solidFill>
              </a:rPr>
              <a:t> </a:t>
            </a:r>
            <a:r>
              <a:rPr lang="en-US" sz="2200" dirty="0" err="1">
                <a:solidFill>
                  <a:schemeClr val="tx1"/>
                </a:solidFill>
              </a:rPr>
              <a:t>dochter</a:t>
            </a:r>
            <a:r>
              <a:rPr lang="en-US" sz="2200" dirty="0">
                <a:solidFill>
                  <a:schemeClr val="tx1"/>
                </a:solidFill>
              </a:rPr>
              <a:t> van </a:t>
            </a:r>
            <a:r>
              <a:rPr lang="en-US" sz="2200" dirty="0" err="1">
                <a:solidFill>
                  <a:schemeClr val="tx1"/>
                </a:solidFill>
              </a:rPr>
              <a:t>koning</a:t>
            </a:r>
            <a:r>
              <a:rPr lang="en-US" sz="2200" dirty="0">
                <a:solidFill>
                  <a:schemeClr val="tx1"/>
                </a:solidFill>
              </a:rPr>
              <a:t> Albert II. Zij was tot 1 </a:t>
            </a:r>
            <a:r>
              <a:rPr lang="en-US" sz="2200" dirty="0" err="1">
                <a:solidFill>
                  <a:schemeClr val="tx1"/>
                </a:solidFill>
              </a:rPr>
              <a:t>oktober</a:t>
            </a:r>
            <a:r>
              <a:rPr lang="en-US" sz="2200" dirty="0">
                <a:solidFill>
                  <a:schemeClr val="tx1"/>
                </a:solidFill>
              </a:rPr>
              <a:t> 2020 Delphine </a:t>
            </a:r>
            <a:r>
              <a:rPr lang="en-US" sz="2200" dirty="0" err="1">
                <a:solidFill>
                  <a:schemeClr val="tx1"/>
                </a:solidFill>
              </a:rPr>
              <a:t>Boël</a:t>
            </a:r>
            <a:r>
              <a:rPr lang="en-US" sz="2200" dirty="0">
                <a:solidFill>
                  <a:schemeClr val="tx1"/>
                </a:solidFill>
              </a:rPr>
              <a:t>.</a:t>
            </a:r>
          </a:p>
          <a:p>
            <a:r>
              <a:rPr lang="nl-NL" sz="2200" dirty="0">
                <a:solidFill>
                  <a:schemeClr val="tx1"/>
                </a:solidFill>
              </a:rPr>
              <a:t>Het koninklijk paleis deed het bericht aanvankelijk af als "roddels", maar tijdens zijn kerstboodschap van 1999 gaf koning Albert II het bestaan van - vroegere - huwelijksproblemen toe.</a:t>
            </a:r>
          </a:p>
          <a:p>
            <a:r>
              <a:rPr lang="nl-NL" sz="2200" dirty="0">
                <a:solidFill>
                  <a:schemeClr val="tx1"/>
                </a:solidFill>
              </a:rPr>
              <a:t>Op 27 januari 2020 </a:t>
            </a:r>
            <a:r>
              <a:rPr lang="nl-NL" sz="2400" dirty="0">
                <a:solidFill>
                  <a:schemeClr val="tx1"/>
                </a:solidFill>
              </a:rPr>
              <a:t>erkende</a:t>
            </a:r>
            <a:r>
              <a:rPr lang="nl-NL" sz="2200" dirty="0">
                <a:solidFill>
                  <a:schemeClr val="tx1"/>
                </a:solidFill>
              </a:rPr>
              <a:t> Albert, via zijn advocaat, dat hij de biologische vader is van Delphine </a:t>
            </a:r>
            <a:r>
              <a:rPr lang="nl-NL" sz="2200" dirty="0" err="1">
                <a:solidFill>
                  <a:schemeClr val="tx1"/>
                </a:solidFill>
              </a:rPr>
              <a:t>Boël</a:t>
            </a:r>
            <a:r>
              <a:rPr lang="nl-NL" sz="2200" dirty="0">
                <a:solidFill>
                  <a:schemeClr val="tx1"/>
                </a:solidFill>
              </a:rPr>
              <a:t>. Hij kondigde aan dat hij zijn vaderschap niet langer juridisch zou betwisten.</a:t>
            </a:r>
          </a:p>
          <a:p>
            <a:r>
              <a:rPr lang="nl-NL" sz="2200" dirty="0">
                <a:solidFill>
                  <a:schemeClr val="tx1"/>
                </a:solidFill>
              </a:rPr>
              <a:t>Als wettelijk erkend kind van Albert kan Delphine aanspraak maken op een deel van zijn erfenis. Delphine en haar advocaten hebben steeds uitgedragen dat het haar noch om het geld, noch om een titel ging.</a:t>
            </a:r>
          </a:p>
          <a:p>
            <a:r>
              <a:rPr lang="en-US" sz="2200" dirty="0">
                <a:solidFill>
                  <a:schemeClr val="tx1"/>
                </a:solidFill>
              </a:rPr>
              <a:t>Van </a:t>
            </a:r>
            <a:r>
              <a:rPr lang="en-US" sz="2200" dirty="0" err="1">
                <a:solidFill>
                  <a:schemeClr val="tx1"/>
                </a:solidFill>
              </a:rPr>
              <a:t>beroep</a:t>
            </a:r>
            <a:r>
              <a:rPr lang="en-US" sz="2200" dirty="0">
                <a:solidFill>
                  <a:schemeClr val="tx1"/>
                </a:solidFill>
              </a:rPr>
              <a:t> is </a:t>
            </a:r>
            <a:r>
              <a:rPr lang="en-US" sz="2200" dirty="0" err="1">
                <a:solidFill>
                  <a:schemeClr val="tx1"/>
                </a:solidFill>
              </a:rPr>
              <a:t>ze</a:t>
            </a:r>
            <a:r>
              <a:rPr lang="en-US" sz="2200" dirty="0">
                <a:solidFill>
                  <a:schemeClr val="tx1"/>
                </a:solidFill>
              </a:rPr>
              <a:t> </a:t>
            </a:r>
            <a:r>
              <a:rPr lang="en-US" sz="2200" dirty="0" err="1">
                <a:solidFill>
                  <a:schemeClr val="tx1"/>
                </a:solidFill>
              </a:rPr>
              <a:t>kunstenares</a:t>
            </a:r>
            <a:r>
              <a:rPr lang="en-US" sz="2200" dirty="0">
                <a:solidFill>
                  <a:schemeClr val="tx1"/>
                </a:solidFill>
              </a:rPr>
              <a:t>. In </a:t>
            </a:r>
            <a:r>
              <a:rPr lang="en-US" sz="2200" dirty="0" err="1">
                <a:solidFill>
                  <a:schemeClr val="tx1"/>
                </a:solidFill>
              </a:rPr>
              <a:t>haar</a:t>
            </a:r>
            <a:r>
              <a:rPr lang="en-US" sz="2200" dirty="0">
                <a:solidFill>
                  <a:schemeClr val="tx1"/>
                </a:solidFill>
              </a:rPr>
              <a:t> </a:t>
            </a:r>
            <a:r>
              <a:rPr lang="en-US" sz="2200" dirty="0" err="1">
                <a:solidFill>
                  <a:schemeClr val="tx1"/>
                </a:solidFill>
              </a:rPr>
              <a:t>werken</a:t>
            </a:r>
            <a:r>
              <a:rPr lang="en-US" sz="2200" dirty="0">
                <a:solidFill>
                  <a:schemeClr val="tx1"/>
                </a:solidFill>
              </a:rPr>
              <a:t>, </a:t>
            </a:r>
            <a:r>
              <a:rPr lang="en-US" sz="2200" dirty="0" err="1">
                <a:solidFill>
                  <a:schemeClr val="tx1"/>
                </a:solidFill>
              </a:rPr>
              <a:t>meestal</a:t>
            </a:r>
            <a:r>
              <a:rPr lang="en-US" sz="2200" dirty="0">
                <a:solidFill>
                  <a:schemeClr val="tx1"/>
                </a:solidFill>
              </a:rPr>
              <a:t> </a:t>
            </a:r>
            <a:r>
              <a:rPr lang="en-US" sz="2200" dirty="0" err="1">
                <a:solidFill>
                  <a:schemeClr val="tx1"/>
                </a:solidFill>
              </a:rPr>
              <a:t>uitgevoerd</a:t>
            </a:r>
            <a:r>
              <a:rPr lang="en-US" sz="2200" dirty="0">
                <a:solidFill>
                  <a:schemeClr val="tx1"/>
                </a:solidFill>
              </a:rPr>
              <a:t> in </a:t>
            </a:r>
            <a:r>
              <a:rPr lang="en-US" sz="2200" dirty="0" err="1">
                <a:solidFill>
                  <a:schemeClr val="tx1"/>
                </a:solidFill>
              </a:rPr>
              <a:t>papier-maché</a:t>
            </a:r>
            <a:r>
              <a:rPr lang="en-US" sz="2200" dirty="0">
                <a:solidFill>
                  <a:schemeClr val="tx1"/>
                </a:solidFill>
              </a:rPr>
              <a:t>, </a:t>
            </a:r>
            <a:r>
              <a:rPr lang="en-US" sz="2200" dirty="0" err="1">
                <a:solidFill>
                  <a:schemeClr val="tx1"/>
                </a:solidFill>
              </a:rPr>
              <a:t>verwerkt</a:t>
            </a:r>
            <a:r>
              <a:rPr lang="en-US" sz="2200" dirty="0">
                <a:solidFill>
                  <a:schemeClr val="tx1"/>
                </a:solidFill>
              </a:rPr>
              <a:t> </a:t>
            </a:r>
            <a:r>
              <a:rPr lang="en-US" sz="2200" dirty="0" err="1">
                <a:solidFill>
                  <a:schemeClr val="tx1"/>
                </a:solidFill>
              </a:rPr>
              <a:t>ze</a:t>
            </a:r>
            <a:r>
              <a:rPr lang="en-US" sz="2200" dirty="0">
                <a:solidFill>
                  <a:schemeClr val="tx1"/>
                </a:solidFill>
              </a:rPr>
              <a:t> </a:t>
            </a:r>
            <a:r>
              <a:rPr lang="en-US" sz="2200" dirty="0" err="1">
                <a:solidFill>
                  <a:schemeClr val="tx1"/>
                </a:solidFill>
              </a:rPr>
              <a:t>persoonlijke</a:t>
            </a:r>
            <a:r>
              <a:rPr lang="en-US" sz="2200" dirty="0">
                <a:solidFill>
                  <a:schemeClr val="tx1"/>
                </a:solidFill>
              </a:rPr>
              <a:t> </a:t>
            </a:r>
            <a:r>
              <a:rPr lang="en-US" sz="2200" dirty="0" err="1">
                <a:solidFill>
                  <a:schemeClr val="tx1"/>
                </a:solidFill>
              </a:rPr>
              <a:t>thema's</a:t>
            </a:r>
            <a:r>
              <a:rPr lang="en-US" sz="2200" dirty="0">
                <a:solidFill>
                  <a:schemeClr val="tx1"/>
                </a:solidFill>
              </a:rPr>
              <a:t>.</a:t>
            </a:r>
          </a:p>
          <a:p>
            <a:endParaRPr lang="en-US" dirty="0">
              <a:solidFill>
                <a:schemeClr val="tx1"/>
              </a:solidFill>
            </a:endParaRPr>
          </a:p>
        </p:txBody>
      </p:sp>
    </p:spTree>
    <p:extLst>
      <p:ext uri="{BB962C8B-B14F-4D97-AF65-F5344CB8AC3E}">
        <p14:creationId xmlns:p14="http://schemas.microsoft.com/office/powerpoint/2010/main" val="35816688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231714" y="323912"/>
            <a:ext cx="6062597" cy="6075834"/>
          </a:xfrm>
          <a:prstGeom prst="rect">
            <a:avLst/>
          </a:prstGeom>
        </p:spPr>
      </p:pic>
    </p:spTree>
    <p:extLst>
      <p:ext uri="{BB962C8B-B14F-4D97-AF65-F5344CB8AC3E}">
        <p14:creationId xmlns:p14="http://schemas.microsoft.com/office/powerpoint/2010/main" val="10252856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Koningin Maxima </a:t>
            </a:r>
            <a:endParaRPr lang="en-US" sz="9600" b="1" dirty="0"/>
          </a:p>
        </p:txBody>
      </p:sp>
      <p:sp>
        <p:nvSpPr>
          <p:cNvPr id="3" name="Tijdelijke aanduiding voor inhoud 2"/>
          <p:cNvSpPr>
            <a:spLocks noGrp="1"/>
          </p:cNvSpPr>
          <p:nvPr>
            <p:ph idx="1"/>
          </p:nvPr>
        </p:nvSpPr>
        <p:spPr>
          <a:xfrm>
            <a:off x="1628384" y="1665962"/>
            <a:ext cx="9876228" cy="4910202"/>
          </a:xfrm>
        </p:spPr>
        <p:txBody>
          <a:bodyPr>
            <a:noAutofit/>
          </a:bodyPr>
          <a:lstStyle/>
          <a:p>
            <a:r>
              <a:rPr lang="nl-BE" sz="2000" b="1" i="0" dirty="0">
                <a:solidFill>
                  <a:schemeClr val="tx1"/>
                </a:solidFill>
                <a:effectLst/>
                <a:latin typeface="+mj-lt"/>
              </a:rPr>
              <a:t>Máxima </a:t>
            </a:r>
            <a:r>
              <a:rPr lang="nl-BE" sz="2000" b="1" i="0" dirty="0" err="1">
                <a:solidFill>
                  <a:schemeClr val="tx1"/>
                </a:solidFill>
                <a:effectLst/>
                <a:latin typeface="+mj-lt"/>
              </a:rPr>
              <a:t>Zorreguieta</a:t>
            </a:r>
            <a:r>
              <a:rPr lang="nl-BE" sz="2000" b="1" i="0" dirty="0">
                <a:solidFill>
                  <a:schemeClr val="tx1"/>
                </a:solidFill>
                <a:effectLst/>
                <a:latin typeface="+mj-lt"/>
              </a:rPr>
              <a:t> </a:t>
            </a:r>
            <a:r>
              <a:rPr lang="nl-BE" sz="2000" i="0" dirty="0">
                <a:solidFill>
                  <a:schemeClr val="tx1"/>
                </a:solidFill>
                <a:effectLst/>
                <a:latin typeface="+mj-lt"/>
              </a:rPr>
              <a:t>(Buenos Aires, Argentinië, 17 mei 1971) </a:t>
            </a:r>
            <a:r>
              <a:rPr lang="nl-BE" sz="2000" b="0" i="0" dirty="0">
                <a:solidFill>
                  <a:schemeClr val="tx1"/>
                </a:solidFill>
                <a:effectLst/>
                <a:latin typeface="+mj-lt"/>
              </a:rPr>
              <a:t>is de echtgenote van koning Willem-Alexander der Nederlanden.</a:t>
            </a:r>
          </a:p>
          <a:p>
            <a:pPr algn="l"/>
            <a:r>
              <a:rPr lang="nl-NL" sz="2000" b="0" i="0" dirty="0">
                <a:solidFill>
                  <a:schemeClr val="tx1"/>
                </a:solidFill>
                <a:effectLst/>
                <a:latin typeface="+mj-lt"/>
              </a:rPr>
              <a:t>Máxima heeft twee jongere broers: Martín en Juan. Haar jongere zus Inés pleegde in 2018 zelfmoord. Daarnaast heeft Máxima drie oudere halfzusters uit het eerder huwelijk van haar vader: </a:t>
            </a:r>
            <a:r>
              <a:rPr lang="nl-NL" sz="2000" b="0" i="0" dirty="0" err="1">
                <a:solidFill>
                  <a:schemeClr val="tx1"/>
                </a:solidFill>
                <a:effectLst/>
                <a:latin typeface="+mj-lt"/>
              </a:rPr>
              <a:t>Dolores</a:t>
            </a:r>
            <a:r>
              <a:rPr lang="nl-NL" sz="2000" b="0" i="0" dirty="0">
                <a:solidFill>
                  <a:schemeClr val="tx1"/>
                </a:solidFill>
                <a:effectLst/>
                <a:latin typeface="+mj-lt"/>
              </a:rPr>
              <a:t>, María en </a:t>
            </a:r>
            <a:r>
              <a:rPr lang="nl-NL" sz="2000" b="0" i="0" dirty="0" err="1">
                <a:solidFill>
                  <a:schemeClr val="tx1"/>
                </a:solidFill>
                <a:effectLst/>
                <a:latin typeface="+mj-lt"/>
              </a:rPr>
              <a:t>Ángeles</a:t>
            </a:r>
            <a:r>
              <a:rPr lang="nl-NL" sz="2000" b="0" i="0" dirty="0">
                <a:solidFill>
                  <a:schemeClr val="tx1"/>
                </a:solidFill>
                <a:effectLst/>
                <a:latin typeface="+mj-lt"/>
              </a:rPr>
              <a:t>.</a:t>
            </a:r>
          </a:p>
          <a:p>
            <a:pPr algn="l"/>
            <a:r>
              <a:rPr lang="nl-NL" sz="2000" b="0" i="0" dirty="0">
                <a:solidFill>
                  <a:schemeClr val="tx1"/>
                </a:solidFill>
                <a:effectLst/>
                <a:latin typeface="+mj-lt"/>
              </a:rPr>
              <a:t>Zij groeide op in een bescheiden appartement in de straat </a:t>
            </a:r>
            <a:r>
              <a:rPr lang="nl-NL" sz="2000" b="0" i="0" dirty="0" err="1">
                <a:solidFill>
                  <a:schemeClr val="tx1"/>
                </a:solidFill>
                <a:effectLst/>
                <a:latin typeface="+mj-lt"/>
              </a:rPr>
              <a:t>Uriburu</a:t>
            </a:r>
            <a:r>
              <a:rPr lang="nl-NL" sz="2000" b="0" i="0" dirty="0">
                <a:solidFill>
                  <a:schemeClr val="tx1"/>
                </a:solidFill>
                <a:effectLst/>
                <a:latin typeface="+mj-lt"/>
              </a:rPr>
              <a:t>, in Buenos Aires, de hoofdstad van Argentinië</a:t>
            </a:r>
          </a:p>
          <a:p>
            <a:r>
              <a:rPr lang="nl-NL" sz="2000" b="0" i="0" dirty="0">
                <a:solidFill>
                  <a:schemeClr val="tx1"/>
                </a:solidFill>
                <a:effectLst/>
                <a:latin typeface="+mj-lt"/>
              </a:rPr>
              <a:t>In Nederland kwamen protesten tegen een huwelijk met de dochter van een voormalige staatssecretaris van een junta. De juntaperiode (april 1976 – maart 1983) staat bekend als de Vuile Oorlog, waarbij (vermeende) tegenstanders in gevangenissen werden opgesloten en vaak gemarteld. Naar schatting zijn tussen de 9.000 en 30.000 mensen voorgoed verdwenen.</a:t>
            </a:r>
          </a:p>
          <a:p>
            <a:r>
              <a:rPr lang="nl-NL" sz="2000" dirty="0">
                <a:solidFill>
                  <a:schemeClr val="tx1"/>
                </a:solidFill>
                <a:latin typeface="+mj-lt"/>
              </a:rPr>
              <a:t>De ouders van Maxima waren niet aanwezig op de huwelijksplechtigheid</a:t>
            </a:r>
            <a:endParaRPr lang="en-US" sz="2000" dirty="0">
              <a:solidFill>
                <a:schemeClr val="tx1"/>
              </a:solidFill>
              <a:latin typeface="+mj-lt"/>
            </a:endParaRPr>
          </a:p>
        </p:txBody>
      </p:sp>
    </p:spTree>
    <p:extLst>
      <p:ext uri="{BB962C8B-B14F-4D97-AF65-F5344CB8AC3E}">
        <p14:creationId xmlns:p14="http://schemas.microsoft.com/office/powerpoint/2010/main" val="8841402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419605" y="291239"/>
            <a:ext cx="5809007" cy="6222296"/>
          </a:xfrm>
          <a:prstGeom prst="rect">
            <a:avLst/>
          </a:prstGeom>
        </p:spPr>
      </p:pic>
    </p:spTree>
    <p:extLst>
      <p:ext uri="{BB962C8B-B14F-4D97-AF65-F5344CB8AC3E}">
        <p14:creationId xmlns:p14="http://schemas.microsoft.com/office/powerpoint/2010/main" val="13762573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Elisabeth II </a:t>
            </a:r>
            <a:endParaRPr lang="en-US" sz="23900" b="1" dirty="0"/>
          </a:p>
        </p:txBody>
      </p:sp>
      <p:sp>
        <p:nvSpPr>
          <p:cNvPr id="3" name="Tijdelijke aanduiding voor inhoud 2"/>
          <p:cNvSpPr>
            <a:spLocks noGrp="1"/>
          </p:cNvSpPr>
          <p:nvPr>
            <p:ph idx="1"/>
          </p:nvPr>
        </p:nvSpPr>
        <p:spPr/>
        <p:txBody>
          <a:bodyPr>
            <a:normAutofit fontScale="92500" lnSpcReduction="10000"/>
          </a:bodyPr>
          <a:lstStyle/>
          <a:p>
            <a:r>
              <a:rPr lang="nl-BE" sz="2400" b="1" i="0" dirty="0">
                <a:solidFill>
                  <a:schemeClr val="tx1"/>
                </a:solidFill>
                <a:effectLst/>
                <a:latin typeface="+mj-lt"/>
              </a:rPr>
              <a:t>Elizabeth II</a:t>
            </a:r>
            <a:r>
              <a:rPr lang="nl-BE" sz="2400" b="0" i="0" dirty="0">
                <a:solidFill>
                  <a:schemeClr val="tx1"/>
                </a:solidFill>
                <a:effectLst/>
                <a:latin typeface="+mj-lt"/>
              </a:rPr>
              <a:t> (21 april 1926 - 8 september 2022) was koningin van het Verenigd Koninkrijk van 6 februari 1952 tot haar dood in 2022.</a:t>
            </a:r>
          </a:p>
          <a:p>
            <a:r>
              <a:rPr lang="nl-NL" sz="2400" b="0" i="0" dirty="0">
                <a:solidFill>
                  <a:schemeClr val="tx1"/>
                </a:solidFill>
                <a:effectLst/>
                <a:latin typeface="+mj-lt"/>
              </a:rPr>
              <a:t>Elizabeth trouwde op 20 november 1947 met Philip </a:t>
            </a:r>
            <a:r>
              <a:rPr lang="nl-NL" sz="2400" b="0" i="0" dirty="0" err="1">
                <a:solidFill>
                  <a:schemeClr val="tx1"/>
                </a:solidFill>
                <a:effectLst/>
                <a:latin typeface="+mj-lt"/>
              </a:rPr>
              <a:t>Mountbatten</a:t>
            </a:r>
            <a:r>
              <a:rPr lang="nl-NL" sz="2400" b="0" i="0" dirty="0">
                <a:solidFill>
                  <a:schemeClr val="tx1"/>
                </a:solidFill>
                <a:effectLst/>
                <a:latin typeface="+mj-lt"/>
              </a:rPr>
              <a:t>, een Griekse prins die in 1947 de Britse nationaliteit verkreeg. </a:t>
            </a:r>
            <a:endParaRPr lang="nl-BE" sz="2400" b="0" i="0" dirty="0">
              <a:solidFill>
                <a:schemeClr val="tx1"/>
              </a:solidFill>
              <a:effectLst/>
              <a:latin typeface="+mj-lt"/>
            </a:endParaRPr>
          </a:p>
          <a:p>
            <a:r>
              <a:rPr lang="nl-NL" sz="2400" b="0" i="0" dirty="0">
                <a:solidFill>
                  <a:schemeClr val="tx1"/>
                </a:solidFill>
                <a:effectLst/>
                <a:latin typeface="+mj-lt"/>
              </a:rPr>
              <a:t>Toen haar vader in februari 1952 stierf, werd Elizabeth, toen 25 jaar oud, koningin. </a:t>
            </a:r>
            <a:br>
              <a:rPr lang="nl-NL" sz="2400" b="0" i="0" dirty="0">
                <a:solidFill>
                  <a:schemeClr val="tx1"/>
                </a:solidFill>
                <a:effectLst/>
                <a:latin typeface="+mj-lt"/>
              </a:rPr>
            </a:br>
            <a:r>
              <a:rPr lang="nl-NL" sz="2400" b="0" i="0" dirty="0">
                <a:solidFill>
                  <a:schemeClr val="tx1"/>
                </a:solidFill>
                <a:effectLst/>
                <a:latin typeface="+mj-lt"/>
              </a:rPr>
              <a:t>Haar regering duurde 70 jaar en 214 dagen.</a:t>
            </a:r>
            <a:endParaRPr lang="nl-NL" sz="2400" b="0" i="0" u="sng" dirty="0">
              <a:solidFill>
                <a:schemeClr val="tx1"/>
              </a:solidFill>
              <a:effectLst/>
              <a:latin typeface="+mj-lt"/>
            </a:endParaRPr>
          </a:p>
          <a:p>
            <a:r>
              <a:rPr lang="nl-NL" sz="2400" b="0" i="0" dirty="0">
                <a:solidFill>
                  <a:schemeClr val="tx1"/>
                </a:solidFill>
                <a:effectLst/>
                <a:latin typeface="+mj-lt"/>
              </a:rPr>
              <a:t>Elizabeth beviel in november 1948 van haar eerste kind, prins Charles</a:t>
            </a:r>
            <a:r>
              <a:rPr lang="nl-NL" sz="2400" dirty="0">
                <a:solidFill>
                  <a:schemeClr val="tx1"/>
                </a:solidFill>
                <a:latin typeface="+mj-lt"/>
              </a:rPr>
              <a:t>. </a:t>
            </a:r>
            <a:r>
              <a:rPr lang="nl-NL" sz="2400" b="0" i="0" dirty="0">
                <a:solidFill>
                  <a:schemeClr val="tx1"/>
                </a:solidFill>
                <a:effectLst/>
                <a:latin typeface="+mj-lt"/>
              </a:rPr>
              <a:t>Een tweede kind, prinses Anne, werd geboren in augustus 1950. Er volgden nog Prins Andrew en prins Edward.</a:t>
            </a:r>
            <a:br>
              <a:rPr lang="nl-NL" sz="2400" b="0" i="0" baseline="30000" dirty="0">
                <a:solidFill>
                  <a:schemeClr val="tx1"/>
                </a:solidFill>
                <a:effectLst/>
                <a:latin typeface="+mj-lt"/>
              </a:rPr>
            </a:br>
            <a:endParaRPr lang="nl-NL" sz="2400" u="sng" strike="noStrike" baseline="30000" dirty="0">
              <a:solidFill>
                <a:schemeClr val="tx1"/>
              </a:solidFill>
              <a:latin typeface="+mj-lt"/>
            </a:endParaRPr>
          </a:p>
          <a:p>
            <a:endParaRPr lang="en-US" dirty="0"/>
          </a:p>
        </p:txBody>
      </p:sp>
    </p:spTree>
    <p:extLst>
      <p:ext uri="{BB962C8B-B14F-4D97-AF65-F5344CB8AC3E}">
        <p14:creationId xmlns:p14="http://schemas.microsoft.com/office/powerpoint/2010/main" val="37235732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2564159" y="2045918"/>
            <a:ext cx="8915400" cy="3777622"/>
          </a:xfrm>
        </p:spPr>
        <p:txBody>
          <a:bodyPr>
            <a:normAutofit/>
          </a:bodyPr>
          <a:lstStyle/>
          <a:p>
            <a:r>
              <a:rPr lang="nl-BE" sz="8000" b="1" dirty="0">
                <a:solidFill>
                  <a:srgbClr val="FF0000"/>
                </a:solidFill>
              </a:rPr>
              <a:t>Vrouwen uit </a:t>
            </a:r>
            <a:br>
              <a:rPr lang="nl-BE" sz="8000" b="1" dirty="0">
                <a:solidFill>
                  <a:srgbClr val="FF0000"/>
                </a:solidFill>
              </a:rPr>
            </a:br>
            <a:r>
              <a:rPr lang="nl-BE" sz="8000" b="1" dirty="0">
                <a:solidFill>
                  <a:srgbClr val="FF0000"/>
                </a:solidFill>
              </a:rPr>
              <a:t>de geschiedenis</a:t>
            </a:r>
            <a:endParaRPr lang="en-US" sz="8000" dirty="0">
              <a:solidFill>
                <a:srgbClr val="FF0000"/>
              </a:solidFill>
            </a:endParaRPr>
          </a:p>
        </p:txBody>
      </p:sp>
    </p:spTree>
    <p:extLst>
      <p:ext uri="{BB962C8B-B14F-4D97-AF65-F5344CB8AC3E}">
        <p14:creationId xmlns:p14="http://schemas.microsoft.com/office/powerpoint/2010/main" val="40123630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2304791" y="889348"/>
            <a:ext cx="8364684" cy="5359069"/>
          </a:xfrm>
          <a:prstGeom prst="rect">
            <a:avLst/>
          </a:prstGeom>
        </p:spPr>
      </p:pic>
    </p:spTree>
    <p:extLst>
      <p:ext uri="{BB962C8B-B14F-4D97-AF65-F5344CB8AC3E}">
        <p14:creationId xmlns:p14="http://schemas.microsoft.com/office/powerpoint/2010/main" val="2347033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429 Belguim Kim Clijsters Stock Photos, High-Res Pictures, and Images -  Getty Ima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5076" y="289205"/>
            <a:ext cx="4717049" cy="63218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35693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Anne Frank</a:t>
            </a:r>
            <a:br>
              <a:rPr lang="nl-BE" sz="6700" b="1" dirty="0"/>
            </a:br>
            <a:endParaRPr lang="en-US" sz="23900" b="1" dirty="0"/>
          </a:p>
        </p:txBody>
      </p:sp>
      <p:sp>
        <p:nvSpPr>
          <p:cNvPr id="3" name="Tijdelijke aanduiding voor inhoud 2"/>
          <p:cNvSpPr>
            <a:spLocks noGrp="1"/>
          </p:cNvSpPr>
          <p:nvPr>
            <p:ph idx="1"/>
          </p:nvPr>
        </p:nvSpPr>
        <p:spPr>
          <a:xfrm>
            <a:off x="1289538" y="2133599"/>
            <a:ext cx="10398370" cy="4278923"/>
          </a:xfrm>
        </p:spPr>
        <p:txBody>
          <a:bodyPr>
            <a:noAutofit/>
          </a:bodyPr>
          <a:lstStyle/>
          <a:p>
            <a:r>
              <a:rPr lang="nl-NL" sz="2200" b="1" i="0" dirty="0">
                <a:solidFill>
                  <a:schemeClr val="tx1"/>
                </a:solidFill>
                <a:effectLst/>
                <a:latin typeface="+mj-lt"/>
              </a:rPr>
              <a:t>Annelies Marie (Anne) Frank </a:t>
            </a:r>
            <a:r>
              <a:rPr lang="nl-NL" sz="2200" b="0" i="0" dirty="0">
                <a:solidFill>
                  <a:schemeClr val="tx1"/>
                </a:solidFill>
                <a:effectLst/>
                <a:latin typeface="+mj-lt"/>
              </a:rPr>
              <a:t>(Frankfurt </a:t>
            </a:r>
            <a:r>
              <a:rPr lang="nl-NL" sz="2200" b="0" i="0" dirty="0" err="1">
                <a:solidFill>
                  <a:schemeClr val="tx1"/>
                </a:solidFill>
                <a:effectLst/>
                <a:latin typeface="+mj-lt"/>
              </a:rPr>
              <a:t>am</a:t>
            </a:r>
            <a:r>
              <a:rPr lang="nl-NL" sz="2200" b="0" i="0" dirty="0">
                <a:solidFill>
                  <a:schemeClr val="tx1"/>
                </a:solidFill>
                <a:effectLst/>
                <a:latin typeface="+mj-lt"/>
              </a:rPr>
              <a:t> </a:t>
            </a:r>
            <a:r>
              <a:rPr lang="nl-NL" sz="2200" b="0" i="0" dirty="0" err="1">
                <a:solidFill>
                  <a:schemeClr val="tx1"/>
                </a:solidFill>
                <a:effectLst/>
                <a:latin typeface="+mj-lt"/>
              </a:rPr>
              <a:t>Main</a:t>
            </a:r>
            <a:r>
              <a:rPr lang="nl-NL" sz="2200" b="0" i="0" dirty="0">
                <a:solidFill>
                  <a:schemeClr val="tx1"/>
                </a:solidFill>
                <a:effectLst/>
                <a:latin typeface="+mj-lt"/>
              </a:rPr>
              <a:t>, 12 juni 1929 / Bergen-</a:t>
            </a:r>
            <a:r>
              <a:rPr lang="nl-NL" sz="2200" b="0" i="0" dirty="0" err="1">
                <a:solidFill>
                  <a:schemeClr val="tx1"/>
                </a:solidFill>
                <a:effectLst/>
                <a:latin typeface="+mj-lt"/>
              </a:rPr>
              <a:t>Belsen</a:t>
            </a:r>
            <a:r>
              <a:rPr lang="nl-NL" sz="2200" b="0" i="0" dirty="0">
                <a:solidFill>
                  <a:schemeClr val="tx1"/>
                </a:solidFill>
                <a:effectLst/>
                <a:latin typeface="+mj-lt"/>
              </a:rPr>
              <a:t> = </a:t>
            </a:r>
            <a:r>
              <a:rPr lang="nl-NL" dirty="0">
                <a:solidFill>
                  <a:schemeClr val="tx1"/>
                </a:solidFill>
              </a:rPr>
              <a:t>berucht krijgsgevangen- en concentratiekamp uit de Tweede Wereldoorlog - </a:t>
            </a:r>
            <a:r>
              <a:rPr lang="nl-NL" sz="2200" dirty="0">
                <a:solidFill>
                  <a:schemeClr val="tx1"/>
                </a:solidFill>
                <a:latin typeface="+mj-lt"/>
              </a:rPr>
              <a:t>februari 1945</a:t>
            </a:r>
            <a:r>
              <a:rPr lang="nl-NL" sz="2200" b="0" i="0" dirty="0">
                <a:solidFill>
                  <a:schemeClr val="tx1"/>
                </a:solidFill>
                <a:effectLst/>
                <a:latin typeface="+mj-lt"/>
              </a:rPr>
              <a:t>) was een Duits en later </a:t>
            </a:r>
            <a:r>
              <a:rPr lang="nl-NL" sz="2200" b="0" i="0" dirty="0" err="1">
                <a:solidFill>
                  <a:schemeClr val="tx1"/>
                </a:solidFill>
                <a:effectLst/>
                <a:latin typeface="+mj-lt"/>
              </a:rPr>
              <a:t>statenloos</a:t>
            </a:r>
            <a:r>
              <a:rPr lang="nl-NL" sz="2200" b="0" i="0" dirty="0">
                <a:solidFill>
                  <a:schemeClr val="tx1"/>
                </a:solidFill>
                <a:effectLst/>
                <a:latin typeface="+mj-lt"/>
              </a:rPr>
              <a:t> Joods meisje dat wereldberoemd is geworden door haar dagboek dat ze schreef tijdens de WO II. Ze zat toen  ondergedoken in het achterhuis aan de Prinsengracht in Amsterdam.</a:t>
            </a:r>
            <a:br>
              <a:rPr lang="nl-NL" sz="2200" b="0" i="0" dirty="0">
                <a:solidFill>
                  <a:schemeClr val="tx1"/>
                </a:solidFill>
                <a:effectLst/>
                <a:latin typeface="+mj-lt"/>
              </a:rPr>
            </a:br>
            <a:r>
              <a:rPr lang="nl-NL" sz="2200" b="0" i="0" dirty="0">
                <a:solidFill>
                  <a:schemeClr val="tx1"/>
                </a:solidFill>
                <a:effectLst/>
                <a:latin typeface="+mj-lt"/>
              </a:rPr>
              <a:t>Zij stierf vermoedelijk in februari 1945 aan tyfus in het concentratiekamp.</a:t>
            </a:r>
          </a:p>
          <a:p>
            <a:r>
              <a:rPr lang="nl-NL" sz="2200" b="0" i="0" dirty="0">
                <a:solidFill>
                  <a:schemeClr val="tx1"/>
                </a:solidFill>
                <a:effectLst/>
                <a:latin typeface="+mj-lt"/>
              </a:rPr>
              <a:t>Haar dagboek is</a:t>
            </a:r>
            <a:r>
              <a:rPr lang="nl-NL" sz="2200" dirty="0">
                <a:solidFill>
                  <a:schemeClr val="tx1"/>
                </a:solidFill>
                <a:latin typeface="+mj-lt"/>
              </a:rPr>
              <a:t> </a:t>
            </a:r>
            <a:r>
              <a:rPr lang="nl-NL" sz="2200" b="0" i="0" dirty="0">
                <a:solidFill>
                  <a:schemeClr val="tx1"/>
                </a:solidFill>
                <a:effectLst/>
                <a:latin typeface="+mj-lt"/>
              </a:rPr>
              <a:t>gepubliceerd na haar dood en is een van de meest gelezen boeken ter wereld. Door haar dagboek is Anne Frank internationaal een symbool geworden van de Holocaust, de moord op zes miljoen Joden tijdens de Tweede Wereldoorlog.</a:t>
            </a:r>
            <a:endParaRPr lang="en-US" sz="2200" dirty="0">
              <a:solidFill>
                <a:schemeClr val="tx1"/>
              </a:solidFill>
              <a:latin typeface="+mj-lt"/>
            </a:endParaRPr>
          </a:p>
        </p:txBody>
      </p:sp>
    </p:spTree>
    <p:extLst>
      <p:ext uri="{BB962C8B-B14F-4D97-AF65-F5344CB8AC3E}">
        <p14:creationId xmlns:p14="http://schemas.microsoft.com/office/powerpoint/2010/main" val="25085009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lorence Nightingale - Quotes, Education &amp; Facts">
            <a:extLst>
              <a:ext uri="{FF2B5EF4-FFF2-40B4-BE49-F238E27FC236}">
                <a16:creationId xmlns:a16="http://schemas.microsoft.com/office/drawing/2014/main" id="{7C0095F0-94F6-C665-FE35-46247E2659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570" y="662356"/>
            <a:ext cx="5627076" cy="5627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3563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Florence Nightingale</a:t>
            </a:r>
            <a:endParaRPr lang="en-US" sz="59500" b="1" dirty="0"/>
          </a:p>
        </p:txBody>
      </p:sp>
      <p:sp>
        <p:nvSpPr>
          <p:cNvPr id="3" name="Tijdelijke aanduiding voor inhoud 2"/>
          <p:cNvSpPr>
            <a:spLocks noGrp="1"/>
          </p:cNvSpPr>
          <p:nvPr>
            <p:ph idx="1"/>
          </p:nvPr>
        </p:nvSpPr>
        <p:spPr>
          <a:xfrm>
            <a:off x="1371600" y="2133600"/>
            <a:ext cx="10133012" cy="4343400"/>
          </a:xfrm>
        </p:spPr>
        <p:txBody>
          <a:bodyPr>
            <a:noAutofit/>
          </a:bodyPr>
          <a:lstStyle/>
          <a:p>
            <a:r>
              <a:rPr lang="nl-NL" sz="2200" b="0" i="0" dirty="0">
                <a:solidFill>
                  <a:srgbClr val="000000"/>
                </a:solidFill>
                <a:effectLst/>
                <a:latin typeface="+mj-lt"/>
              </a:rPr>
              <a:t>Florence Nightingale, geboren op 12 mei 1820 in Italië, staat bekend als de grondlegger van de moderne verpleegkunde. </a:t>
            </a:r>
          </a:p>
          <a:p>
            <a:r>
              <a:rPr lang="nl-NL" sz="2200" b="0" i="0" dirty="0">
                <a:solidFill>
                  <a:srgbClr val="000000"/>
                </a:solidFill>
                <a:effectLst/>
                <a:latin typeface="+mj-lt"/>
              </a:rPr>
              <a:t>Na het leiden en trainen van verpleegsters tijdens de Krimoorlog, richtte ze de eerste verpleegschool op.</a:t>
            </a:r>
          </a:p>
          <a:p>
            <a:r>
              <a:rPr lang="nl-NL" sz="2200" b="0" i="0" dirty="0">
                <a:solidFill>
                  <a:srgbClr val="000000"/>
                </a:solidFill>
                <a:effectLst/>
                <a:latin typeface="+mj-lt"/>
              </a:rPr>
              <a:t>Ze was ook een statisticus die nieuwe manieren bedacht om gegevens grafisch weer te geven, waardoor die gegevens toegankelijker werden voor leken. </a:t>
            </a:r>
          </a:p>
          <a:p>
            <a:r>
              <a:rPr lang="nl-NL" sz="2200" b="0" i="0" dirty="0">
                <a:solidFill>
                  <a:srgbClr val="000000"/>
                </a:solidFill>
                <a:effectLst/>
                <a:latin typeface="+mj-lt"/>
              </a:rPr>
              <a:t>Ze begreep het verband tussen sanitaire voorzieningen en betere gezondheidsresultaten. Ze zorgde voor goede sanitaire voorzieningen die ziekenhuizen veel veiliger maakten en het herstel van patiënten bevorderden.</a:t>
            </a:r>
            <a:endParaRPr lang="en-US" sz="2200" dirty="0">
              <a:latin typeface="+mj-lt"/>
            </a:endParaRPr>
          </a:p>
        </p:txBody>
      </p:sp>
    </p:spTree>
    <p:extLst>
      <p:ext uri="{BB962C8B-B14F-4D97-AF65-F5344CB8AC3E}">
        <p14:creationId xmlns:p14="http://schemas.microsoft.com/office/powerpoint/2010/main" val="32924177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720231" y="225469"/>
            <a:ext cx="4675364" cy="6469693"/>
          </a:xfrm>
          <a:prstGeom prst="rect">
            <a:avLst/>
          </a:prstGeom>
        </p:spPr>
      </p:pic>
    </p:spTree>
    <p:extLst>
      <p:ext uri="{BB962C8B-B14F-4D97-AF65-F5344CB8AC3E}">
        <p14:creationId xmlns:p14="http://schemas.microsoft.com/office/powerpoint/2010/main" val="2274220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Eva </a:t>
            </a:r>
            <a:r>
              <a:rPr lang="nl-BE" sz="6700" b="1" dirty="0" err="1"/>
              <a:t>Peron</a:t>
            </a:r>
            <a:br>
              <a:rPr lang="nl-BE" dirty="0"/>
            </a:br>
            <a:endParaRPr lang="en-US" sz="23900" b="1" dirty="0"/>
          </a:p>
        </p:txBody>
      </p:sp>
      <p:sp>
        <p:nvSpPr>
          <p:cNvPr id="3" name="Tijdelijke aanduiding voor inhoud 2"/>
          <p:cNvSpPr>
            <a:spLocks noGrp="1"/>
          </p:cNvSpPr>
          <p:nvPr>
            <p:ph idx="1"/>
          </p:nvPr>
        </p:nvSpPr>
        <p:spPr>
          <a:xfrm>
            <a:off x="1879600" y="2133600"/>
            <a:ext cx="9625012" cy="3777622"/>
          </a:xfrm>
        </p:spPr>
        <p:txBody>
          <a:bodyPr>
            <a:normAutofit/>
          </a:bodyPr>
          <a:lstStyle/>
          <a:p>
            <a:r>
              <a:rPr lang="nl-BE" sz="2200" b="1" i="0" dirty="0">
                <a:solidFill>
                  <a:srgbClr val="202122"/>
                </a:solidFill>
                <a:effectLst/>
                <a:latin typeface="+mj-lt"/>
              </a:rPr>
              <a:t>Eva Maria Duarte de </a:t>
            </a:r>
            <a:r>
              <a:rPr lang="nl-BE" sz="2200" b="1" i="0" dirty="0" err="1">
                <a:solidFill>
                  <a:srgbClr val="202122"/>
                </a:solidFill>
                <a:effectLst/>
                <a:latin typeface="+mj-lt"/>
              </a:rPr>
              <a:t>Perón</a:t>
            </a:r>
            <a:r>
              <a:rPr lang="nl-BE" sz="2200" b="1" i="0" dirty="0">
                <a:solidFill>
                  <a:srgbClr val="202122"/>
                </a:solidFill>
                <a:effectLst/>
                <a:latin typeface="+mj-lt"/>
              </a:rPr>
              <a:t> </a:t>
            </a:r>
            <a:r>
              <a:rPr lang="nl-BE" sz="2200" i="0" dirty="0">
                <a:solidFill>
                  <a:srgbClr val="202122"/>
                </a:solidFill>
                <a:effectLst/>
                <a:latin typeface="+mj-lt"/>
              </a:rPr>
              <a:t>(Los </a:t>
            </a:r>
            <a:r>
              <a:rPr lang="nl-BE" sz="2200" i="0" dirty="0" err="1">
                <a:solidFill>
                  <a:srgbClr val="202122"/>
                </a:solidFill>
                <a:effectLst/>
                <a:latin typeface="+mj-lt"/>
              </a:rPr>
              <a:t>Toldos</a:t>
            </a:r>
            <a:r>
              <a:rPr lang="nl-BE" sz="2200" i="0" dirty="0">
                <a:solidFill>
                  <a:srgbClr val="202122"/>
                </a:solidFill>
                <a:effectLst/>
                <a:latin typeface="+mj-lt"/>
              </a:rPr>
              <a:t>, 7 mei 1919 – Buenos Aires, 26 juli 1952)</a:t>
            </a:r>
            <a:r>
              <a:rPr lang="nl-BE" sz="2200" b="0" i="0" dirty="0">
                <a:solidFill>
                  <a:srgbClr val="202122"/>
                </a:solidFill>
                <a:effectLst/>
                <a:latin typeface="+mj-lt"/>
              </a:rPr>
              <a:t> was de tweede echtgenote van de Argentijnse president Juan </a:t>
            </a:r>
            <a:r>
              <a:rPr lang="nl-BE" sz="2200" b="0" i="0" dirty="0" err="1">
                <a:solidFill>
                  <a:srgbClr val="202122"/>
                </a:solidFill>
                <a:effectLst/>
                <a:latin typeface="+mj-lt"/>
              </a:rPr>
              <a:t>Peron</a:t>
            </a:r>
            <a:r>
              <a:rPr lang="nl-BE" sz="2200" b="0" i="0" dirty="0">
                <a:solidFill>
                  <a:srgbClr val="202122"/>
                </a:solidFill>
                <a:effectLst/>
                <a:latin typeface="+mj-lt"/>
              </a:rPr>
              <a:t> (1895 – 1974) en first lady van 1946 tot haar dood in 1952.</a:t>
            </a:r>
          </a:p>
          <a:p>
            <a:r>
              <a:rPr lang="nl-NL" sz="2200" b="0" i="0" dirty="0">
                <a:solidFill>
                  <a:srgbClr val="202122"/>
                </a:solidFill>
                <a:effectLst/>
                <a:latin typeface="+mj-lt"/>
              </a:rPr>
              <a:t>Ze richtte de Eva </a:t>
            </a:r>
            <a:r>
              <a:rPr lang="nl-NL" sz="2200" b="0" i="0" dirty="0" err="1">
                <a:solidFill>
                  <a:srgbClr val="202122"/>
                </a:solidFill>
                <a:effectLst/>
                <a:latin typeface="+mj-lt"/>
              </a:rPr>
              <a:t>Perón</a:t>
            </a:r>
            <a:r>
              <a:rPr lang="nl-NL" sz="2200" b="0" i="0" dirty="0">
                <a:solidFill>
                  <a:srgbClr val="202122"/>
                </a:solidFill>
                <a:effectLst/>
                <a:latin typeface="+mj-lt"/>
              </a:rPr>
              <a:t>-stichting op: een liefdadigheidsfonds voor hulp aan de armen. De vrouwenvereniging bouwde huizen en scholen, en zorgde ervoor dat iedereen recht kreeg op dezelfde medische zorg. </a:t>
            </a:r>
          </a:p>
          <a:p>
            <a:r>
              <a:rPr lang="nl-NL" sz="2200" b="0" i="0" dirty="0">
                <a:solidFill>
                  <a:srgbClr val="202122"/>
                </a:solidFill>
                <a:effectLst/>
                <a:latin typeface="+mj-lt"/>
              </a:rPr>
              <a:t>Ze richtte ook de eerste politieke vrouwenbeweging op in Argentinië die veel macht had.</a:t>
            </a:r>
            <a:endParaRPr lang="nl-BE" sz="2200" dirty="0">
              <a:solidFill>
                <a:srgbClr val="202122"/>
              </a:solidFill>
              <a:latin typeface="+mj-lt"/>
            </a:endParaRPr>
          </a:p>
          <a:p>
            <a:endParaRPr lang="en-US" dirty="0"/>
          </a:p>
        </p:txBody>
      </p:sp>
    </p:spTree>
    <p:extLst>
      <p:ext uri="{BB962C8B-B14F-4D97-AF65-F5344CB8AC3E}">
        <p14:creationId xmlns:p14="http://schemas.microsoft.com/office/powerpoint/2010/main" val="40772681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106455" y="470024"/>
            <a:ext cx="5749446" cy="6164160"/>
          </a:xfrm>
          <a:prstGeom prst="rect">
            <a:avLst/>
          </a:prstGeom>
        </p:spPr>
      </p:pic>
    </p:spTree>
    <p:extLst>
      <p:ext uri="{BB962C8B-B14F-4D97-AF65-F5344CB8AC3E}">
        <p14:creationId xmlns:p14="http://schemas.microsoft.com/office/powerpoint/2010/main" val="25769314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Greta </a:t>
            </a:r>
            <a:r>
              <a:rPr lang="nl-BE" sz="6700" b="1" dirty="0" err="1"/>
              <a:t>Thunberg</a:t>
            </a:r>
            <a:br>
              <a:rPr lang="nl-BE" sz="6700" b="1" dirty="0"/>
            </a:br>
            <a:endParaRPr lang="en-US" sz="23900" b="1" dirty="0"/>
          </a:p>
        </p:txBody>
      </p:sp>
      <p:sp>
        <p:nvSpPr>
          <p:cNvPr id="3" name="Tijdelijke aanduiding voor inhoud 2"/>
          <p:cNvSpPr>
            <a:spLocks noGrp="1"/>
          </p:cNvSpPr>
          <p:nvPr>
            <p:ph idx="1"/>
          </p:nvPr>
        </p:nvSpPr>
        <p:spPr>
          <a:xfrm>
            <a:off x="1172309" y="2133599"/>
            <a:ext cx="10750060" cy="4302369"/>
          </a:xfrm>
        </p:spPr>
        <p:txBody>
          <a:bodyPr>
            <a:noAutofit/>
          </a:bodyPr>
          <a:lstStyle/>
          <a:p>
            <a:pPr algn="l"/>
            <a:r>
              <a:rPr lang="nl-NL" sz="2200" b="1" i="0" dirty="0">
                <a:solidFill>
                  <a:srgbClr val="202122"/>
                </a:solidFill>
                <a:effectLst/>
                <a:latin typeface="+mj-lt"/>
              </a:rPr>
              <a:t>Greta </a:t>
            </a:r>
            <a:r>
              <a:rPr lang="nl-NL" sz="2200" b="1" i="0" dirty="0" err="1">
                <a:solidFill>
                  <a:srgbClr val="202122"/>
                </a:solidFill>
                <a:effectLst/>
                <a:latin typeface="+mj-lt"/>
              </a:rPr>
              <a:t>Thunberg</a:t>
            </a:r>
            <a:r>
              <a:rPr lang="nl-NL" sz="2200" b="1" i="0" dirty="0">
                <a:solidFill>
                  <a:srgbClr val="202122"/>
                </a:solidFill>
                <a:effectLst/>
                <a:latin typeface="+mj-lt"/>
              </a:rPr>
              <a:t> </a:t>
            </a:r>
            <a:r>
              <a:rPr lang="nl-NL" sz="2200" i="0" dirty="0">
                <a:solidFill>
                  <a:srgbClr val="202122"/>
                </a:solidFill>
                <a:effectLst/>
                <a:latin typeface="+mj-lt"/>
              </a:rPr>
              <a:t>(Stockholm, 3 januari 2003) is een Zweedse klimaatactiviste.</a:t>
            </a:r>
            <a:r>
              <a:rPr lang="nl-NL" sz="2200" b="0" i="0" dirty="0">
                <a:solidFill>
                  <a:srgbClr val="202122"/>
                </a:solidFill>
                <a:effectLst/>
                <a:latin typeface="+mj-lt"/>
              </a:rPr>
              <a:t> </a:t>
            </a:r>
          </a:p>
          <a:p>
            <a:pPr algn="l"/>
            <a:r>
              <a:rPr lang="nl-NL" sz="2200" b="0" i="0" dirty="0">
                <a:solidFill>
                  <a:srgbClr val="202122"/>
                </a:solidFill>
                <a:effectLst/>
                <a:latin typeface="+mj-lt"/>
              </a:rPr>
              <a:t>Ze raakte in 2018 bekend toen ze besloot om na de zomervakantie, </a:t>
            </a:r>
            <a:br>
              <a:rPr lang="nl-NL" sz="2200" b="0" i="0" dirty="0">
                <a:solidFill>
                  <a:srgbClr val="202122"/>
                </a:solidFill>
                <a:effectLst/>
                <a:latin typeface="+mj-lt"/>
              </a:rPr>
            </a:br>
            <a:r>
              <a:rPr lang="nl-NL" sz="2200" b="0" i="0" dirty="0">
                <a:solidFill>
                  <a:srgbClr val="202122"/>
                </a:solidFill>
                <a:effectLst/>
                <a:latin typeface="+mj-lt"/>
              </a:rPr>
              <a:t>tot de Zweedse parlementsverkiezingen op 9 september, elke schooldag </a:t>
            </a:r>
            <a:br>
              <a:rPr lang="nl-NL" sz="2200" b="0" i="0" dirty="0">
                <a:solidFill>
                  <a:srgbClr val="202122"/>
                </a:solidFill>
                <a:effectLst/>
                <a:latin typeface="+mj-lt"/>
              </a:rPr>
            </a:br>
            <a:r>
              <a:rPr lang="nl-NL" sz="2200" b="0" i="0" dirty="0">
                <a:solidFill>
                  <a:srgbClr val="202122"/>
                </a:solidFill>
                <a:effectLst/>
                <a:latin typeface="+mj-lt"/>
              </a:rPr>
              <a:t>te staken en met een protestbord buiten het Zweeds parlement post te vatten om aandacht te vragen voor de dreigende klimaatverandering.</a:t>
            </a:r>
          </a:p>
          <a:p>
            <a:r>
              <a:rPr lang="nl-NL" sz="2200" b="0" i="0" dirty="0" err="1">
                <a:solidFill>
                  <a:srgbClr val="202122"/>
                </a:solidFill>
                <a:effectLst/>
                <a:latin typeface="+mj-lt"/>
              </a:rPr>
              <a:t>Thunberg</a:t>
            </a:r>
            <a:r>
              <a:rPr lang="nl-NL" sz="2200" b="0" i="0" dirty="0">
                <a:solidFill>
                  <a:srgbClr val="202122"/>
                </a:solidFill>
                <a:effectLst/>
                <a:latin typeface="+mj-lt"/>
              </a:rPr>
              <a:t> werd begin maart 2019 in Zweden uitgeroepen tot "vrouw van het jaar“.</a:t>
            </a:r>
            <a:endParaRPr lang="en-US" sz="2200" b="0" i="0" dirty="0">
              <a:solidFill>
                <a:srgbClr val="202122"/>
              </a:solidFill>
              <a:effectLst/>
              <a:latin typeface="+mj-lt"/>
            </a:endParaRPr>
          </a:p>
          <a:p>
            <a:r>
              <a:rPr lang="en-US" sz="2200" dirty="0">
                <a:solidFill>
                  <a:srgbClr val="202122"/>
                </a:solidFill>
                <a:latin typeface="+mj-lt"/>
              </a:rPr>
              <a:t>Zij </a:t>
            </a:r>
            <a:r>
              <a:rPr lang="en-US" sz="2200" dirty="0" err="1">
                <a:solidFill>
                  <a:srgbClr val="202122"/>
                </a:solidFill>
                <a:latin typeface="+mj-lt"/>
              </a:rPr>
              <a:t>nam</a:t>
            </a:r>
            <a:r>
              <a:rPr lang="en-US" sz="2200" dirty="0">
                <a:solidFill>
                  <a:srgbClr val="202122"/>
                </a:solidFill>
                <a:latin typeface="+mj-lt"/>
              </a:rPr>
              <a:t> </a:t>
            </a:r>
            <a:r>
              <a:rPr lang="en-US" sz="2200" dirty="0" err="1">
                <a:solidFill>
                  <a:srgbClr val="202122"/>
                </a:solidFill>
                <a:latin typeface="+mj-lt"/>
              </a:rPr>
              <a:t>deel</a:t>
            </a:r>
            <a:r>
              <a:rPr lang="en-US" sz="2200" dirty="0">
                <a:solidFill>
                  <a:srgbClr val="202122"/>
                </a:solidFill>
                <a:latin typeface="+mj-lt"/>
              </a:rPr>
              <a:t> </a:t>
            </a:r>
            <a:r>
              <a:rPr lang="en-US" sz="2200" dirty="0" err="1">
                <a:solidFill>
                  <a:srgbClr val="202122"/>
                </a:solidFill>
                <a:latin typeface="+mj-lt"/>
              </a:rPr>
              <a:t>aan</a:t>
            </a:r>
            <a:r>
              <a:rPr lang="en-US" sz="2200" dirty="0">
                <a:solidFill>
                  <a:srgbClr val="202122"/>
                </a:solidFill>
                <a:latin typeface="+mj-lt"/>
              </a:rPr>
              <a:t> </a:t>
            </a:r>
            <a:r>
              <a:rPr lang="en-US" sz="2200" dirty="0" err="1">
                <a:solidFill>
                  <a:srgbClr val="202122"/>
                </a:solidFill>
                <a:latin typeface="+mj-lt"/>
              </a:rPr>
              <a:t>klimaatmarsen</a:t>
            </a:r>
            <a:r>
              <a:rPr lang="en-US" sz="2200" dirty="0">
                <a:solidFill>
                  <a:srgbClr val="202122"/>
                </a:solidFill>
                <a:latin typeface="+mj-lt"/>
              </a:rPr>
              <a:t> in de hele </a:t>
            </a:r>
            <a:r>
              <a:rPr lang="en-US" sz="2200" dirty="0" err="1">
                <a:solidFill>
                  <a:srgbClr val="202122"/>
                </a:solidFill>
                <a:latin typeface="+mj-lt"/>
              </a:rPr>
              <a:t>wereld</a:t>
            </a:r>
            <a:r>
              <a:rPr lang="en-US" sz="2200" dirty="0">
                <a:solidFill>
                  <a:srgbClr val="202122"/>
                </a:solidFill>
                <a:latin typeface="+mj-lt"/>
              </a:rPr>
              <a:t>, </a:t>
            </a:r>
            <a:r>
              <a:rPr lang="en-US" sz="2200" dirty="0" err="1">
                <a:solidFill>
                  <a:srgbClr val="202122"/>
                </a:solidFill>
                <a:latin typeface="+mj-lt"/>
              </a:rPr>
              <a:t>kreeg</a:t>
            </a:r>
            <a:r>
              <a:rPr lang="en-US" sz="2200" dirty="0">
                <a:solidFill>
                  <a:srgbClr val="202122"/>
                </a:solidFill>
                <a:latin typeface="+mj-lt"/>
              </a:rPr>
              <a:t> </a:t>
            </a:r>
            <a:r>
              <a:rPr lang="en-US" sz="2200" dirty="0" err="1">
                <a:solidFill>
                  <a:srgbClr val="202122"/>
                </a:solidFill>
                <a:latin typeface="+mj-lt"/>
              </a:rPr>
              <a:t>veel</a:t>
            </a:r>
            <a:r>
              <a:rPr lang="en-US" sz="2200" dirty="0">
                <a:solidFill>
                  <a:srgbClr val="202122"/>
                </a:solidFill>
                <a:latin typeface="+mj-lt"/>
              </a:rPr>
              <a:t> </a:t>
            </a:r>
            <a:r>
              <a:rPr lang="en-US" sz="2200" dirty="0" err="1">
                <a:solidFill>
                  <a:srgbClr val="202122"/>
                </a:solidFill>
                <a:latin typeface="+mj-lt"/>
              </a:rPr>
              <a:t>erkenning</a:t>
            </a:r>
            <a:r>
              <a:rPr lang="en-US" sz="2200" dirty="0">
                <a:solidFill>
                  <a:srgbClr val="202122"/>
                </a:solidFill>
                <a:latin typeface="+mj-lt"/>
              </a:rPr>
              <a:t> en </a:t>
            </a:r>
            <a:r>
              <a:rPr lang="en-US" sz="2200" dirty="0" err="1">
                <a:solidFill>
                  <a:srgbClr val="202122"/>
                </a:solidFill>
                <a:latin typeface="+mj-lt"/>
              </a:rPr>
              <a:t>prijzen</a:t>
            </a:r>
            <a:r>
              <a:rPr lang="en-US" sz="2200" dirty="0">
                <a:solidFill>
                  <a:srgbClr val="202122"/>
                </a:solidFill>
                <a:latin typeface="+mj-lt"/>
              </a:rPr>
              <a:t>, had </a:t>
            </a:r>
            <a:r>
              <a:rPr lang="en-US" sz="2200" dirty="0" err="1">
                <a:solidFill>
                  <a:srgbClr val="202122"/>
                </a:solidFill>
                <a:latin typeface="+mj-lt"/>
              </a:rPr>
              <a:t>contacten</a:t>
            </a:r>
            <a:r>
              <a:rPr lang="en-US" sz="2200" dirty="0">
                <a:solidFill>
                  <a:srgbClr val="202122"/>
                </a:solidFill>
                <a:latin typeface="+mj-lt"/>
              </a:rPr>
              <a:t> met </a:t>
            </a:r>
            <a:r>
              <a:rPr lang="en-US" sz="2200" dirty="0" err="1">
                <a:solidFill>
                  <a:srgbClr val="202122"/>
                </a:solidFill>
                <a:latin typeface="+mj-lt"/>
              </a:rPr>
              <a:t>politici</a:t>
            </a:r>
            <a:r>
              <a:rPr lang="en-US" sz="2200" dirty="0">
                <a:solidFill>
                  <a:srgbClr val="202122"/>
                </a:solidFill>
                <a:latin typeface="+mj-lt"/>
              </a:rPr>
              <a:t> en </a:t>
            </a:r>
            <a:r>
              <a:rPr lang="en-US" sz="2200" dirty="0" err="1">
                <a:solidFill>
                  <a:srgbClr val="202122"/>
                </a:solidFill>
                <a:latin typeface="+mj-lt"/>
              </a:rPr>
              <a:t>zelfs</a:t>
            </a:r>
            <a:r>
              <a:rPr lang="en-US" sz="2200" dirty="0">
                <a:solidFill>
                  <a:srgbClr val="202122"/>
                </a:solidFill>
                <a:latin typeface="+mj-lt"/>
              </a:rPr>
              <a:t> paus Franciscus.</a:t>
            </a:r>
            <a:endParaRPr lang="en-US" sz="2200" dirty="0">
              <a:latin typeface="+mj-lt"/>
            </a:endParaRPr>
          </a:p>
        </p:txBody>
      </p:sp>
    </p:spTree>
    <p:extLst>
      <p:ext uri="{BB962C8B-B14F-4D97-AF65-F5344CB8AC3E}">
        <p14:creationId xmlns:p14="http://schemas.microsoft.com/office/powerpoint/2010/main" val="37009514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ortret Trijntje Keever, 1633. Collectie: Edams Museum">
            <a:extLst>
              <a:ext uri="{FF2B5EF4-FFF2-40B4-BE49-F238E27FC236}">
                <a16:creationId xmlns:a16="http://schemas.microsoft.com/office/drawing/2014/main" id="{72F58D0D-BEED-E5DD-2629-9124E3623A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7554" y="117231"/>
            <a:ext cx="3823123" cy="6740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8593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Trijntje </a:t>
            </a:r>
            <a:r>
              <a:rPr lang="nl-BE" sz="6000" b="1" dirty="0" err="1"/>
              <a:t>Keever</a:t>
            </a:r>
            <a:endParaRPr lang="en-US" sz="59500" b="1" dirty="0"/>
          </a:p>
        </p:txBody>
      </p:sp>
      <p:sp>
        <p:nvSpPr>
          <p:cNvPr id="3" name="Tijdelijke aanduiding voor inhoud 2"/>
          <p:cNvSpPr>
            <a:spLocks noGrp="1"/>
          </p:cNvSpPr>
          <p:nvPr>
            <p:ph idx="1"/>
          </p:nvPr>
        </p:nvSpPr>
        <p:spPr>
          <a:xfrm>
            <a:off x="1512277" y="2133600"/>
            <a:ext cx="9992335" cy="4572000"/>
          </a:xfrm>
        </p:spPr>
        <p:txBody>
          <a:bodyPr>
            <a:normAutofit/>
          </a:bodyPr>
          <a:lstStyle/>
          <a:p>
            <a:pPr algn="l"/>
            <a:r>
              <a:rPr lang="nl-NL" sz="2000" b="1" i="0" dirty="0">
                <a:solidFill>
                  <a:srgbClr val="202122"/>
                </a:solidFill>
                <a:effectLst/>
                <a:latin typeface="+mj-lt"/>
              </a:rPr>
              <a:t>Trijntje Cornelisdochter </a:t>
            </a:r>
            <a:r>
              <a:rPr lang="nl-NL" sz="2000" b="1" i="0" dirty="0" err="1">
                <a:solidFill>
                  <a:srgbClr val="202122"/>
                </a:solidFill>
                <a:effectLst/>
                <a:latin typeface="+mj-lt"/>
              </a:rPr>
              <a:t>Keever</a:t>
            </a:r>
            <a:r>
              <a:rPr lang="nl-NL" sz="2000" b="1" i="0" dirty="0">
                <a:solidFill>
                  <a:srgbClr val="202122"/>
                </a:solidFill>
                <a:effectLst/>
                <a:latin typeface="+mj-lt"/>
              </a:rPr>
              <a:t> </a:t>
            </a:r>
            <a:r>
              <a:rPr lang="nl-NL" sz="2000" i="0" dirty="0">
                <a:solidFill>
                  <a:srgbClr val="202122"/>
                </a:solidFill>
                <a:effectLst/>
                <a:latin typeface="+mj-lt"/>
              </a:rPr>
              <a:t>(Edam, april 1616 – juli 1633)</a:t>
            </a:r>
            <a:r>
              <a:rPr lang="nl-NL" sz="2000" b="0" i="0" dirty="0">
                <a:solidFill>
                  <a:srgbClr val="202122"/>
                </a:solidFill>
                <a:effectLst/>
                <a:latin typeface="+mj-lt"/>
              </a:rPr>
              <a:t> bijgenaamd 'De Groote Meid', was met 2,54 meter of 9 Amsterdamse voet</a:t>
            </a:r>
            <a:r>
              <a:rPr lang="nl-NL" sz="2000" baseline="30000" dirty="0">
                <a:solidFill>
                  <a:srgbClr val="202122"/>
                </a:solidFill>
                <a:latin typeface="+mj-lt"/>
              </a:rPr>
              <a:t> </a:t>
            </a:r>
            <a:r>
              <a:rPr lang="nl-NL" sz="2000" b="0" i="0" dirty="0">
                <a:solidFill>
                  <a:srgbClr val="202122"/>
                </a:solidFill>
                <a:effectLst/>
                <a:latin typeface="+mj-lt"/>
              </a:rPr>
              <a:t>de langste vrouw die ooit heeft geleefd. Waarschijnlijk had ze </a:t>
            </a:r>
            <a:r>
              <a:rPr lang="nl-NL" sz="2000" b="0" i="0" dirty="0" err="1">
                <a:solidFill>
                  <a:srgbClr val="202122"/>
                </a:solidFill>
                <a:effectLst/>
                <a:latin typeface="+mj-lt"/>
              </a:rPr>
              <a:t>acromegalie</a:t>
            </a:r>
            <a:r>
              <a:rPr lang="nl-NL" sz="2000" b="0" i="0" dirty="0">
                <a:solidFill>
                  <a:srgbClr val="202122"/>
                </a:solidFill>
                <a:effectLst/>
                <a:latin typeface="+mj-lt"/>
              </a:rPr>
              <a:t> = </a:t>
            </a:r>
            <a:r>
              <a:rPr lang="nl-NL" sz="2000" b="0" i="0" dirty="0">
                <a:solidFill>
                  <a:srgbClr val="040C28"/>
                </a:solidFill>
                <a:effectLst/>
                <a:latin typeface="+mj-lt"/>
              </a:rPr>
              <a:t>goedaardige tumor in de hypofyse die te veel groeihormoon maakt</a:t>
            </a:r>
            <a:r>
              <a:rPr lang="nl-NL" sz="2000" b="0" i="0" dirty="0">
                <a:solidFill>
                  <a:srgbClr val="474747"/>
                </a:solidFill>
                <a:effectLst/>
                <a:latin typeface="+mj-lt"/>
              </a:rPr>
              <a:t>.</a:t>
            </a:r>
            <a:endParaRPr lang="nl-NL" sz="2000" b="0" i="0" dirty="0">
              <a:solidFill>
                <a:srgbClr val="202122"/>
              </a:solidFill>
              <a:effectLst/>
              <a:latin typeface="+mj-lt"/>
            </a:endParaRPr>
          </a:p>
          <a:p>
            <a:pPr algn="l"/>
            <a:r>
              <a:rPr lang="nl-NL" sz="2000" b="0" i="0" dirty="0">
                <a:solidFill>
                  <a:srgbClr val="202122"/>
                </a:solidFill>
                <a:effectLst/>
                <a:latin typeface="+mj-lt"/>
              </a:rPr>
              <a:t>Trijntje </a:t>
            </a:r>
            <a:r>
              <a:rPr lang="nl-NL" sz="2000" b="0" i="0" dirty="0" err="1">
                <a:solidFill>
                  <a:srgbClr val="202122"/>
                </a:solidFill>
                <a:effectLst/>
                <a:latin typeface="+mj-lt"/>
              </a:rPr>
              <a:t>Keever</a:t>
            </a:r>
            <a:r>
              <a:rPr lang="nl-NL" sz="2000" b="0" i="0" dirty="0">
                <a:solidFill>
                  <a:srgbClr val="202122"/>
                </a:solidFill>
                <a:effectLst/>
                <a:latin typeface="+mj-lt"/>
              </a:rPr>
              <a:t> was de dochter van Cornelis </a:t>
            </a:r>
            <a:r>
              <a:rPr lang="nl-NL" sz="2000" b="0" i="0" dirty="0" err="1">
                <a:solidFill>
                  <a:srgbClr val="202122"/>
                </a:solidFill>
                <a:effectLst/>
                <a:latin typeface="+mj-lt"/>
              </a:rPr>
              <a:t>Keever</a:t>
            </a:r>
            <a:r>
              <a:rPr lang="nl-NL" sz="2000" b="0" i="0" dirty="0">
                <a:solidFill>
                  <a:srgbClr val="202122"/>
                </a:solidFill>
                <a:effectLst/>
                <a:latin typeface="+mj-lt"/>
              </a:rPr>
              <a:t> en Anna </a:t>
            </a:r>
            <a:r>
              <a:rPr lang="nl-NL" sz="2000" b="0" i="0" dirty="0" err="1">
                <a:solidFill>
                  <a:srgbClr val="202122"/>
                </a:solidFill>
                <a:effectLst/>
                <a:latin typeface="+mj-lt"/>
              </a:rPr>
              <a:t>Pouwels</a:t>
            </a:r>
            <a:r>
              <a:rPr lang="nl-NL" sz="2000" b="0" i="0" dirty="0">
                <a:solidFill>
                  <a:srgbClr val="202122"/>
                </a:solidFill>
                <a:effectLst/>
                <a:latin typeface="+mj-lt"/>
              </a:rPr>
              <a:t>. Cornelis was een schipper, </a:t>
            </a:r>
            <a:r>
              <a:rPr lang="nl-NL" sz="2200" i="0" dirty="0">
                <a:solidFill>
                  <a:srgbClr val="202122"/>
                </a:solidFill>
                <a:effectLst/>
                <a:latin typeface="+mj-lt"/>
              </a:rPr>
              <a:t>Anna</a:t>
            </a:r>
            <a:r>
              <a:rPr lang="nl-NL" sz="2000" b="0" i="0" dirty="0">
                <a:solidFill>
                  <a:srgbClr val="202122"/>
                </a:solidFill>
                <a:effectLst/>
                <a:latin typeface="+mj-lt"/>
              </a:rPr>
              <a:t> zijn dienstmeid met wie hij op 24 mei 1605 trouwde. Om wat geld te verdienen trokken Trijntjes ouders het land door </a:t>
            </a:r>
            <a:br>
              <a:rPr lang="nl-NL" sz="2000" b="0" i="0" dirty="0">
                <a:solidFill>
                  <a:srgbClr val="202122"/>
                </a:solidFill>
                <a:effectLst/>
                <a:latin typeface="+mj-lt"/>
              </a:rPr>
            </a:br>
            <a:r>
              <a:rPr lang="nl-NL" sz="2000" b="0" i="0" dirty="0">
                <a:solidFill>
                  <a:srgbClr val="202122"/>
                </a:solidFill>
                <a:effectLst/>
                <a:latin typeface="+mj-lt"/>
              </a:rPr>
              <a:t>om haar tegen betaling te laten bezichtigen op kermissen.</a:t>
            </a:r>
          </a:p>
          <a:p>
            <a:pPr algn="l"/>
            <a:r>
              <a:rPr lang="nl-NL" sz="2000" b="0" i="0" dirty="0">
                <a:solidFill>
                  <a:srgbClr val="202122"/>
                </a:solidFill>
                <a:effectLst/>
                <a:latin typeface="+mj-lt"/>
              </a:rPr>
              <a:t>De eerste vermelding van </a:t>
            </a:r>
            <a:r>
              <a:rPr lang="nl-NL" sz="2000" b="0" i="0" dirty="0" err="1">
                <a:solidFill>
                  <a:srgbClr val="202122"/>
                </a:solidFill>
                <a:effectLst/>
                <a:latin typeface="+mj-lt"/>
              </a:rPr>
              <a:t>Keever</a:t>
            </a:r>
            <a:r>
              <a:rPr lang="nl-NL" sz="2000" b="0" i="0" dirty="0">
                <a:solidFill>
                  <a:srgbClr val="202122"/>
                </a:solidFill>
                <a:effectLst/>
                <a:latin typeface="+mj-lt"/>
              </a:rPr>
              <a:t> dateert van 30 juni 1625, toen ze negen jaar oud was en dan al twee meter lang</a:t>
            </a:r>
            <a:r>
              <a:rPr lang="nl-NL" sz="2000" dirty="0">
                <a:solidFill>
                  <a:srgbClr val="202122"/>
                </a:solidFill>
                <a:latin typeface="+mj-lt"/>
              </a:rPr>
              <a:t>!</a:t>
            </a:r>
            <a:endParaRPr lang="nl-NL" sz="2000" b="0" i="0" dirty="0">
              <a:solidFill>
                <a:srgbClr val="202122"/>
              </a:solidFill>
              <a:effectLst/>
              <a:latin typeface="+mj-lt"/>
            </a:endParaRPr>
          </a:p>
          <a:p>
            <a:endParaRPr lang="en-US" dirty="0"/>
          </a:p>
        </p:txBody>
      </p:sp>
    </p:spTree>
    <p:extLst>
      <p:ext uri="{BB962C8B-B14F-4D97-AF65-F5344CB8AC3E}">
        <p14:creationId xmlns:p14="http://schemas.microsoft.com/office/powerpoint/2010/main" val="42597655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1766170" y="2133600"/>
            <a:ext cx="9738442" cy="3777622"/>
          </a:xfrm>
        </p:spPr>
        <p:txBody>
          <a:bodyPr>
            <a:normAutofit/>
          </a:bodyPr>
          <a:lstStyle/>
          <a:p>
            <a:pPr lvl="0">
              <a:buClr>
                <a:srgbClr val="A53010"/>
              </a:buClr>
            </a:pPr>
            <a:r>
              <a:rPr lang="nl-BE" sz="8000" b="1" dirty="0">
                <a:solidFill>
                  <a:srgbClr val="FF0000"/>
                </a:solidFill>
              </a:rPr>
              <a:t>Actrices</a:t>
            </a:r>
            <a:endParaRPr lang="en-US" sz="2800" b="1" dirty="0">
              <a:solidFill>
                <a:srgbClr val="FF0000"/>
              </a:solidFill>
            </a:endParaRPr>
          </a:p>
        </p:txBody>
      </p:sp>
    </p:spTree>
    <p:extLst>
      <p:ext uri="{BB962C8B-B14F-4D97-AF65-F5344CB8AC3E}">
        <p14:creationId xmlns:p14="http://schemas.microsoft.com/office/powerpoint/2010/main" val="2521333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Kim Clijsters</a:t>
            </a:r>
            <a:endParaRPr lang="en-US" sz="6000" b="1" dirty="0"/>
          </a:p>
        </p:txBody>
      </p:sp>
      <p:sp>
        <p:nvSpPr>
          <p:cNvPr id="3" name="Tijdelijke aanduiding voor inhoud 2"/>
          <p:cNvSpPr>
            <a:spLocks noGrp="1"/>
          </p:cNvSpPr>
          <p:nvPr>
            <p:ph idx="1"/>
          </p:nvPr>
        </p:nvSpPr>
        <p:spPr>
          <a:xfrm>
            <a:off x="2476478" y="1728592"/>
            <a:ext cx="8915400" cy="4821457"/>
          </a:xfrm>
        </p:spPr>
        <p:txBody>
          <a:bodyPr>
            <a:normAutofit fontScale="92500" lnSpcReduction="20000"/>
          </a:bodyPr>
          <a:lstStyle/>
          <a:p>
            <a:r>
              <a:rPr lang="nl-NL" sz="2400" b="1" dirty="0">
                <a:solidFill>
                  <a:schemeClr val="tx1"/>
                </a:solidFill>
              </a:rPr>
              <a:t>Kim Antonie Lode Clijsters</a:t>
            </a:r>
            <a:r>
              <a:rPr lang="nl-NL" sz="2400" dirty="0">
                <a:solidFill>
                  <a:schemeClr val="tx1"/>
                </a:solidFill>
              </a:rPr>
              <a:t> (Bilzen, 8 juni 1983) is een  tennisspeelster uit België. Zij is een voormalig nummer 1!</a:t>
            </a:r>
          </a:p>
          <a:p>
            <a:r>
              <a:rPr lang="nl-NL" sz="2400" dirty="0">
                <a:solidFill>
                  <a:schemeClr val="tx1"/>
                </a:solidFill>
              </a:rPr>
              <a:t>Andere bekende spelers uit die tijd: de zusjes Williams (Venus en Serena) en Justine Henin.</a:t>
            </a:r>
          </a:p>
          <a:p>
            <a:r>
              <a:rPr lang="nl-NL" sz="2400" dirty="0">
                <a:solidFill>
                  <a:schemeClr val="tx1"/>
                </a:solidFill>
              </a:rPr>
              <a:t>Clijsters is de dochter van voetballer Lei Clijsters en turnster </a:t>
            </a:r>
            <a:br>
              <a:rPr lang="nl-NL" sz="2400" dirty="0">
                <a:solidFill>
                  <a:schemeClr val="tx1"/>
                </a:solidFill>
              </a:rPr>
            </a:br>
            <a:r>
              <a:rPr lang="nl-NL" sz="2400" dirty="0">
                <a:solidFill>
                  <a:schemeClr val="tx1"/>
                </a:solidFill>
              </a:rPr>
              <a:t>Els </a:t>
            </a:r>
            <a:r>
              <a:rPr lang="nl-NL" sz="2400" dirty="0" err="1">
                <a:solidFill>
                  <a:schemeClr val="tx1"/>
                </a:solidFill>
              </a:rPr>
              <a:t>Vandecaetsbeek</a:t>
            </a:r>
            <a:r>
              <a:rPr lang="nl-NL" sz="2400" dirty="0">
                <a:solidFill>
                  <a:schemeClr val="tx1"/>
                </a:solidFill>
              </a:rPr>
              <a:t>. Haar jongere zus Elke speelde ook een aantal jaren professioneel tennis.</a:t>
            </a:r>
          </a:p>
          <a:p>
            <a:r>
              <a:rPr lang="nl-NL" sz="2400" dirty="0">
                <a:solidFill>
                  <a:schemeClr val="tx1"/>
                </a:solidFill>
              </a:rPr>
              <a:t>Kim Clijsters was een tijdlang verloofd met de proftennisser </a:t>
            </a:r>
            <a:r>
              <a:rPr lang="nl-NL" sz="2400" dirty="0" err="1">
                <a:solidFill>
                  <a:schemeClr val="tx1"/>
                </a:solidFill>
              </a:rPr>
              <a:t>Lleyton</a:t>
            </a:r>
            <a:r>
              <a:rPr lang="nl-NL" sz="2400" dirty="0">
                <a:solidFill>
                  <a:schemeClr val="tx1"/>
                </a:solidFill>
              </a:rPr>
              <a:t> Hewitt. </a:t>
            </a:r>
            <a:br>
              <a:rPr lang="nl-NL" sz="2400" dirty="0">
                <a:solidFill>
                  <a:schemeClr val="tx1"/>
                </a:solidFill>
              </a:rPr>
            </a:br>
            <a:r>
              <a:rPr lang="nl-NL" sz="2400" dirty="0">
                <a:solidFill>
                  <a:schemeClr val="tx1"/>
                </a:solidFill>
              </a:rPr>
              <a:t>Clijsters trouwde op 13 juli 2007 met de Amerikaanse basketbalspeler Bryan Lynch. Dat gebeurde heel vroeg in de ochtend om haar jawoord privé te houden, het feest erna was overigens ook weg van de camera's georganiseerd.</a:t>
            </a:r>
          </a:p>
          <a:p>
            <a:r>
              <a:rPr lang="nl-NL" sz="2400" dirty="0">
                <a:solidFill>
                  <a:schemeClr val="tx1"/>
                </a:solidFill>
              </a:rPr>
              <a:t>Clijsters en Lynch hebben drie kinderen.</a:t>
            </a:r>
          </a:p>
          <a:p>
            <a:endParaRPr lang="en-US" dirty="0"/>
          </a:p>
        </p:txBody>
      </p:sp>
    </p:spTree>
    <p:extLst>
      <p:ext uri="{BB962C8B-B14F-4D97-AF65-F5344CB8AC3E}">
        <p14:creationId xmlns:p14="http://schemas.microsoft.com/office/powerpoint/2010/main" val="33344936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770335" y="289487"/>
            <a:ext cx="4684734" cy="6234571"/>
          </a:xfrm>
          <a:prstGeom prst="rect">
            <a:avLst/>
          </a:prstGeom>
        </p:spPr>
      </p:pic>
    </p:spTree>
    <p:extLst>
      <p:ext uri="{BB962C8B-B14F-4D97-AF65-F5344CB8AC3E}">
        <p14:creationId xmlns:p14="http://schemas.microsoft.com/office/powerpoint/2010/main" val="36630117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Ann Petersen</a:t>
            </a:r>
            <a:br>
              <a:rPr lang="nl-BE" sz="6700" b="1" dirty="0"/>
            </a:br>
            <a:endParaRPr lang="en-US" sz="23900" b="1" dirty="0"/>
          </a:p>
        </p:txBody>
      </p:sp>
      <p:sp>
        <p:nvSpPr>
          <p:cNvPr id="3" name="Tijdelijke aanduiding voor inhoud 2"/>
          <p:cNvSpPr>
            <a:spLocks noGrp="1"/>
          </p:cNvSpPr>
          <p:nvPr>
            <p:ph idx="1"/>
          </p:nvPr>
        </p:nvSpPr>
        <p:spPr>
          <a:xfrm>
            <a:off x="964505" y="1553228"/>
            <a:ext cx="11073008" cy="5210828"/>
          </a:xfrm>
        </p:spPr>
        <p:txBody>
          <a:bodyPr>
            <a:normAutofit fontScale="92500" lnSpcReduction="10000"/>
          </a:bodyPr>
          <a:lstStyle/>
          <a:p>
            <a:r>
              <a:rPr lang="en-US" sz="2000" b="1" dirty="0">
                <a:solidFill>
                  <a:schemeClr val="tx1"/>
                </a:solidFill>
              </a:rPr>
              <a:t>Anny </a:t>
            </a:r>
            <a:r>
              <a:rPr lang="en-US" sz="2000" b="1" dirty="0" err="1">
                <a:solidFill>
                  <a:schemeClr val="tx1"/>
                </a:solidFill>
              </a:rPr>
              <a:t>Peeters</a:t>
            </a:r>
            <a:r>
              <a:rPr lang="en-US" sz="2000" dirty="0">
                <a:solidFill>
                  <a:schemeClr val="tx1"/>
                </a:solidFill>
              </a:rPr>
              <a:t>, alias </a:t>
            </a:r>
            <a:r>
              <a:rPr lang="en-US" sz="2000" b="1" dirty="0">
                <a:solidFill>
                  <a:schemeClr val="tx1"/>
                </a:solidFill>
              </a:rPr>
              <a:t>Ann Petersen </a:t>
            </a:r>
            <a:r>
              <a:rPr lang="en-US" sz="2000" dirty="0">
                <a:solidFill>
                  <a:schemeClr val="tx1"/>
                </a:solidFill>
              </a:rPr>
              <a:t>(</a:t>
            </a:r>
            <a:r>
              <a:rPr lang="en-US" sz="2000" dirty="0" err="1">
                <a:solidFill>
                  <a:schemeClr val="tx1"/>
                </a:solidFill>
              </a:rPr>
              <a:t>Wuustwezel</a:t>
            </a:r>
            <a:r>
              <a:rPr lang="en-US" sz="2000" dirty="0">
                <a:solidFill>
                  <a:schemeClr val="tx1"/>
                </a:solidFill>
              </a:rPr>
              <a:t>, 22 </a:t>
            </a:r>
            <a:r>
              <a:rPr lang="en-US" sz="2000" dirty="0" err="1">
                <a:solidFill>
                  <a:schemeClr val="tx1"/>
                </a:solidFill>
              </a:rPr>
              <a:t>juni</a:t>
            </a:r>
            <a:r>
              <a:rPr lang="en-US" sz="2000" dirty="0">
                <a:solidFill>
                  <a:schemeClr val="tx1"/>
                </a:solidFill>
              </a:rPr>
              <a:t> 1927 – </a:t>
            </a:r>
            <a:r>
              <a:rPr lang="en-US" sz="2000" dirty="0" err="1">
                <a:solidFill>
                  <a:schemeClr val="tx1"/>
                </a:solidFill>
              </a:rPr>
              <a:t>Opwijk</a:t>
            </a:r>
            <a:r>
              <a:rPr lang="en-US" sz="2000" dirty="0">
                <a:solidFill>
                  <a:schemeClr val="tx1"/>
                </a:solidFill>
              </a:rPr>
              <a:t>, 11 December 2003) </a:t>
            </a:r>
            <a:br>
              <a:rPr lang="en-US" sz="2000" dirty="0">
                <a:solidFill>
                  <a:schemeClr val="tx1"/>
                </a:solidFill>
              </a:rPr>
            </a:br>
            <a:r>
              <a:rPr lang="en-US" sz="2000" dirty="0">
                <a:solidFill>
                  <a:schemeClr val="tx1"/>
                </a:solidFill>
              </a:rPr>
              <a:t>was </a:t>
            </a:r>
            <a:r>
              <a:rPr lang="en-US" sz="2000" dirty="0" err="1">
                <a:solidFill>
                  <a:schemeClr val="tx1"/>
                </a:solidFill>
              </a:rPr>
              <a:t>een</a:t>
            </a:r>
            <a:r>
              <a:rPr lang="en-US" sz="2000" dirty="0">
                <a:solidFill>
                  <a:schemeClr val="tx1"/>
                </a:solidFill>
              </a:rPr>
              <a:t> </a:t>
            </a:r>
            <a:r>
              <a:rPr lang="en-US" sz="2000" dirty="0" err="1">
                <a:solidFill>
                  <a:schemeClr val="tx1"/>
                </a:solidFill>
              </a:rPr>
              <a:t>Belgische</a:t>
            </a:r>
            <a:r>
              <a:rPr lang="en-US" sz="2000" dirty="0">
                <a:solidFill>
                  <a:schemeClr val="tx1"/>
                </a:solidFill>
              </a:rPr>
              <a:t> </a:t>
            </a:r>
            <a:r>
              <a:rPr lang="en-US" sz="2000" dirty="0" err="1">
                <a:solidFill>
                  <a:schemeClr val="tx1"/>
                </a:solidFill>
              </a:rPr>
              <a:t>actrice</a:t>
            </a:r>
            <a:r>
              <a:rPr lang="en-US" sz="2000" dirty="0">
                <a:solidFill>
                  <a:schemeClr val="tx1"/>
                </a:solidFill>
              </a:rPr>
              <a:t>.</a:t>
            </a:r>
          </a:p>
          <a:p>
            <a:r>
              <a:rPr lang="nl-NL" sz="2000" dirty="0">
                <a:solidFill>
                  <a:schemeClr val="tx1"/>
                </a:solidFill>
              </a:rPr>
              <a:t>Zij begon haar loopbaan in 1960 bij het Nederlands Kamertoneel. Zij speelde in vele films: Mira, Home </a:t>
            </a:r>
            <a:r>
              <a:rPr lang="nl-NL" sz="2000" dirty="0" err="1">
                <a:solidFill>
                  <a:schemeClr val="tx1"/>
                </a:solidFill>
              </a:rPr>
              <a:t>Sweet</a:t>
            </a:r>
            <a:r>
              <a:rPr lang="nl-NL" sz="2000" dirty="0">
                <a:solidFill>
                  <a:schemeClr val="tx1"/>
                </a:solidFill>
              </a:rPr>
              <a:t> Home, Hector, </a:t>
            </a:r>
            <a:r>
              <a:rPr lang="nl-NL" sz="2000" dirty="0" err="1">
                <a:solidFill>
                  <a:schemeClr val="tx1"/>
                </a:solidFill>
              </a:rPr>
              <a:t>Koko</a:t>
            </a:r>
            <a:r>
              <a:rPr lang="nl-NL" sz="2000" dirty="0">
                <a:solidFill>
                  <a:schemeClr val="tx1"/>
                </a:solidFill>
              </a:rPr>
              <a:t> Flanel, Manneke Pis, Pauline en Paulette. </a:t>
            </a:r>
            <a:br>
              <a:rPr lang="nl-NL" sz="2000" dirty="0">
                <a:solidFill>
                  <a:schemeClr val="tx1"/>
                </a:solidFill>
              </a:rPr>
            </a:br>
            <a:r>
              <a:rPr lang="nl-NL" sz="2000" dirty="0">
                <a:solidFill>
                  <a:schemeClr val="tx1"/>
                </a:solidFill>
              </a:rPr>
              <a:t>Voor haar rol in </a:t>
            </a:r>
            <a:r>
              <a:rPr lang="nl-NL" sz="2000" i="1" dirty="0">
                <a:solidFill>
                  <a:schemeClr val="tx1"/>
                </a:solidFill>
              </a:rPr>
              <a:t>Pauline &amp; Paulette</a:t>
            </a:r>
            <a:r>
              <a:rPr lang="nl-NL" sz="2000" dirty="0">
                <a:solidFill>
                  <a:schemeClr val="tx1"/>
                </a:solidFill>
              </a:rPr>
              <a:t>, kreeg ze de prijs voor Beste Actrice op het filmfestival van Pescara in Italië. Haar beroemdste rol is de directeur van het bejaardentehuis in ‘Home </a:t>
            </a:r>
            <a:r>
              <a:rPr lang="nl-NL" sz="2000" dirty="0" err="1">
                <a:solidFill>
                  <a:schemeClr val="tx1"/>
                </a:solidFill>
              </a:rPr>
              <a:t>Sweet</a:t>
            </a:r>
            <a:r>
              <a:rPr lang="nl-NL" sz="2000" dirty="0">
                <a:solidFill>
                  <a:schemeClr val="tx1"/>
                </a:solidFill>
              </a:rPr>
              <a:t> home’. </a:t>
            </a:r>
          </a:p>
          <a:p>
            <a:r>
              <a:rPr lang="nl-NL" sz="2000" dirty="0">
                <a:solidFill>
                  <a:schemeClr val="tx1"/>
                </a:solidFill>
              </a:rPr>
              <a:t>Zij speelde in vele series op de Vlaamse openbare omroep, de BRT (thans VRT). </a:t>
            </a:r>
            <a:br>
              <a:rPr lang="nl-NL" sz="2000" dirty="0">
                <a:solidFill>
                  <a:schemeClr val="tx1"/>
                </a:solidFill>
              </a:rPr>
            </a:br>
            <a:r>
              <a:rPr lang="nl-NL" sz="2000" dirty="0">
                <a:solidFill>
                  <a:schemeClr val="tx1"/>
                </a:solidFill>
              </a:rPr>
              <a:t>Ze speelde onder meer in </a:t>
            </a:r>
            <a:r>
              <a:rPr lang="nl-NL" sz="2000" dirty="0" err="1">
                <a:solidFill>
                  <a:schemeClr val="tx1"/>
                </a:solidFill>
              </a:rPr>
              <a:t>Slisse</a:t>
            </a:r>
            <a:r>
              <a:rPr lang="nl-NL" sz="2000" dirty="0">
                <a:solidFill>
                  <a:schemeClr val="tx1"/>
                </a:solidFill>
              </a:rPr>
              <a:t> &amp; Cesar (1977) en Wij, Heren van Zichem (1969).</a:t>
            </a:r>
            <a:br>
              <a:rPr lang="nl-NL" sz="2000" dirty="0">
                <a:solidFill>
                  <a:schemeClr val="tx1"/>
                </a:solidFill>
              </a:rPr>
            </a:br>
            <a:r>
              <a:rPr lang="nl-NL" sz="2000" dirty="0">
                <a:solidFill>
                  <a:schemeClr val="tx1"/>
                </a:solidFill>
              </a:rPr>
              <a:t>Voor de jeugd: Kapitein </a:t>
            </a:r>
            <a:r>
              <a:rPr lang="nl-NL" sz="2000" dirty="0" err="1">
                <a:solidFill>
                  <a:schemeClr val="tx1"/>
                </a:solidFill>
              </a:rPr>
              <a:t>Zeppos</a:t>
            </a:r>
            <a:r>
              <a:rPr lang="nl-NL" sz="2000" dirty="0">
                <a:solidFill>
                  <a:schemeClr val="tx1"/>
                </a:solidFill>
              </a:rPr>
              <a:t> (1964), Mevrouw Jeanine in Samson en Gert (1994-1999). </a:t>
            </a:r>
            <a:br>
              <a:rPr lang="nl-NL" sz="2000" dirty="0">
                <a:solidFill>
                  <a:schemeClr val="tx1"/>
                </a:solidFill>
              </a:rPr>
            </a:br>
            <a:r>
              <a:rPr lang="nl-NL" sz="2000" dirty="0">
                <a:solidFill>
                  <a:schemeClr val="tx1"/>
                </a:solidFill>
              </a:rPr>
              <a:t>Ze was ook te zien in series als De Paradijsvogels (1980) en Het verdriet van België.</a:t>
            </a:r>
            <a:br>
              <a:rPr lang="nl-NL" sz="2000" dirty="0">
                <a:solidFill>
                  <a:schemeClr val="tx1"/>
                </a:solidFill>
              </a:rPr>
            </a:br>
            <a:r>
              <a:rPr lang="nl-NL" sz="2000" dirty="0">
                <a:solidFill>
                  <a:schemeClr val="tx1"/>
                </a:solidFill>
              </a:rPr>
              <a:t>Vanaf 1996 tot aan haar overlijden speelde ze in de soap Thuis, als </a:t>
            </a:r>
            <a:r>
              <a:rPr lang="nl-NL" sz="2000" dirty="0" err="1">
                <a:solidFill>
                  <a:schemeClr val="tx1"/>
                </a:solidFill>
              </a:rPr>
              <a:t>Florke</a:t>
            </a:r>
            <a:r>
              <a:rPr lang="nl-NL" sz="2000" dirty="0">
                <a:solidFill>
                  <a:schemeClr val="tx1"/>
                </a:solidFill>
              </a:rPr>
              <a:t> ('ons moe'). </a:t>
            </a:r>
            <a:br>
              <a:rPr lang="nl-NL" sz="2000" dirty="0">
                <a:solidFill>
                  <a:schemeClr val="tx1"/>
                </a:solidFill>
              </a:rPr>
            </a:br>
            <a:r>
              <a:rPr lang="nl-NL" sz="2000" dirty="0">
                <a:solidFill>
                  <a:schemeClr val="tx1"/>
                </a:solidFill>
              </a:rPr>
              <a:t>Ze speelde voorts in de VTM-reeks Lili en Marleen waarin ze de rol vertolkte van Tante </a:t>
            </a:r>
            <a:r>
              <a:rPr lang="nl-NL" sz="2000" dirty="0" err="1">
                <a:solidFill>
                  <a:schemeClr val="tx1"/>
                </a:solidFill>
              </a:rPr>
              <a:t>Gusta</a:t>
            </a:r>
            <a:r>
              <a:rPr lang="nl-NL" sz="2000" dirty="0">
                <a:solidFill>
                  <a:schemeClr val="tx1"/>
                </a:solidFill>
              </a:rPr>
              <a:t> (1995-1996). </a:t>
            </a:r>
          </a:p>
          <a:p>
            <a:r>
              <a:rPr lang="nl-NL" sz="2000" dirty="0">
                <a:solidFill>
                  <a:schemeClr val="tx1"/>
                </a:solidFill>
              </a:rPr>
              <a:t>Ann Petersen was tot 1960 getrouwd, dit huwelijk eindigde in een echtscheiding. </a:t>
            </a:r>
            <a:br>
              <a:rPr lang="nl-NL" sz="2000" dirty="0">
                <a:solidFill>
                  <a:schemeClr val="tx1"/>
                </a:solidFill>
              </a:rPr>
            </a:br>
            <a:r>
              <a:rPr lang="nl-NL" sz="2000" dirty="0">
                <a:solidFill>
                  <a:schemeClr val="tx1"/>
                </a:solidFill>
              </a:rPr>
              <a:t>Zelf vertelde ze dat ze van haar man wegging omdat hij graag kinderen had gehad, terwijl ze die zelf niet meer kon krijgen door een operatie met complicaties.</a:t>
            </a:r>
            <a:endParaRPr lang="nl-NL" sz="2000" baseline="30000" dirty="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16615628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2956142" y="655867"/>
            <a:ext cx="6212909" cy="5622244"/>
          </a:xfrm>
          <a:prstGeom prst="rect">
            <a:avLst/>
          </a:prstGeom>
        </p:spPr>
      </p:pic>
    </p:spTree>
    <p:extLst>
      <p:ext uri="{BB962C8B-B14F-4D97-AF65-F5344CB8AC3E}">
        <p14:creationId xmlns:p14="http://schemas.microsoft.com/office/powerpoint/2010/main" val="17331896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Marleen Merckx</a:t>
            </a:r>
            <a:br>
              <a:rPr lang="nl-BE" dirty="0"/>
            </a:br>
            <a:endParaRPr lang="en-US" sz="23900" b="1" dirty="0"/>
          </a:p>
        </p:txBody>
      </p:sp>
      <p:sp>
        <p:nvSpPr>
          <p:cNvPr id="3" name="Tijdelijke aanduiding voor inhoud 2"/>
          <p:cNvSpPr>
            <a:spLocks noGrp="1"/>
          </p:cNvSpPr>
          <p:nvPr>
            <p:ph idx="1"/>
          </p:nvPr>
        </p:nvSpPr>
        <p:spPr>
          <a:xfrm>
            <a:off x="1934308" y="2133600"/>
            <a:ext cx="9570304" cy="4279726"/>
          </a:xfrm>
        </p:spPr>
        <p:txBody>
          <a:bodyPr>
            <a:noAutofit/>
          </a:bodyPr>
          <a:lstStyle/>
          <a:p>
            <a:r>
              <a:rPr lang="nl-NL" sz="2200" b="1" dirty="0">
                <a:solidFill>
                  <a:schemeClr val="tx1"/>
                </a:solidFill>
              </a:rPr>
              <a:t>Marleen Merckx </a:t>
            </a:r>
            <a:r>
              <a:rPr lang="nl-NL" sz="2200" dirty="0">
                <a:solidFill>
                  <a:schemeClr val="tx1"/>
                </a:solidFill>
              </a:rPr>
              <a:t>(Leuven, 11 april 1958) is een Vlaamse actrice </a:t>
            </a:r>
            <a:br>
              <a:rPr lang="nl-NL" sz="2200" dirty="0">
                <a:solidFill>
                  <a:schemeClr val="tx1"/>
                </a:solidFill>
              </a:rPr>
            </a:br>
            <a:r>
              <a:rPr lang="nl-NL" sz="2200" dirty="0">
                <a:solidFill>
                  <a:schemeClr val="tx1"/>
                </a:solidFill>
              </a:rPr>
              <a:t>die vooral bekend is om haar rol als </a:t>
            </a:r>
            <a:r>
              <a:rPr lang="nl-NL" sz="2200" dirty="0" err="1">
                <a:solidFill>
                  <a:schemeClr val="tx1"/>
                </a:solidFill>
              </a:rPr>
              <a:t>Simonneke</a:t>
            </a:r>
            <a:r>
              <a:rPr lang="nl-NL" sz="2200" dirty="0">
                <a:solidFill>
                  <a:schemeClr val="tx1"/>
                </a:solidFill>
              </a:rPr>
              <a:t> in de Vlaamse televisiesoap Thuis op één.</a:t>
            </a:r>
          </a:p>
          <a:p>
            <a:r>
              <a:rPr lang="nl-NL" sz="2200" dirty="0">
                <a:solidFill>
                  <a:schemeClr val="tx1"/>
                </a:solidFill>
              </a:rPr>
              <a:t>In het theater is Merckx actief in meerdere producties van het theatergezelschap Paljas </a:t>
            </a:r>
            <a:r>
              <a:rPr lang="nl-NL" sz="2200" dirty="0" err="1">
                <a:solidFill>
                  <a:schemeClr val="tx1"/>
                </a:solidFill>
              </a:rPr>
              <a:t>Produkties</a:t>
            </a:r>
            <a:r>
              <a:rPr lang="nl-NL" sz="2200" dirty="0">
                <a:solidFill>
                  <a:schemeClr val="tx1"/>
                </a:solidFill>
              </a:rPr>
              <a:t> en ze acteerde ook in langspeelfilms.</a:t>
            </a:r>
          </a:p>
          <a:p>
            <a:r>
              <a:rPr lang="nl-NL" sz="2200" dirty="0">
                <a:solidFill>
                  <a:schemeClr val="tx1"/>
                </a:solidFill>
              </a:rPr>
              <a:t>Marleen Merckx doorliep haar middelbare school in Diest en trok nadien naar Studio Herman Teirlinck in Antwerpen, waar ze in 1980 afstudeerde.</a:t>
            </a:r>
          </a:p>
          <a:p>
            <a:r>
              <a:rPr lang="nl-NL" sz="2200" dirty="0">
                <a:solidFill>
                  <a:schemeClr val="tx1"/>
                </a:solidFill>
              </a:rPr>
              <a:t>Marleen Merckx huwde in 1995 met de Nederlander Michael Das. </a:t>
            </a:r>
            <a:br>
              <a:rPr lang="nl-NL" sz="2200" dirty="0">
                <a:solidFill>
                  <a:schemeClr val="tx1"/>
                </a:solidFill>
              </a:rPr>
            </a:br>
            <a:r>
              <a:rPr lang="nl-NL" sz="2200" dirty="0">
                <a:solidFill>
                  <a:schemeClr val="tx1"/>
                </a:solidFill>
              </a:rPr>
              <a:t>Het koppel heeft één dochter, Britt Das.</a:t>
            </a:r>
            <a:endParaRPr lang="en-US" sz="2200" dirty="0">
              <a:solidFill>
                <a:schemeClr val="tx1"/>
              </a:solidFill>
            </a:endParaRPr>
          </a:p>
        </p:txBody>
      </p:sp>
    </p:spTree>
    <p:extLst>
      <p:ext uri="{BB962C8B-B14F-4D97-AF65-F5344CB8AC3E}">
        <p14:creationId xmlns:p14="http://schemas.microsoft.com/office/powerpoint/2010/main" val="9432987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3081403" y="627924"/>
            <a:ext cx="5887233" cy="5740576"/>
          </a:xfrm>
          <a:prstGeom prst="rect">
            <a:avLst/>
          </a:prstGeom>
        </p:spPr>
      </p:pic>
    </p:spTree>
    <p:extLst>
      <p:ext uri="{BB962C8B-B14F-4D97-AF65-F5344CB8AC3E}">
        <p14:creationId xmlns:p14="http://schemas.microsoft.com/office/powerpoint/2010/main" val="39733103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Barbara </a:t>
            </a:r>
            <a:r>
              <a:rPr lang="nl-BE" sz="6700" b="1" dirty="0" err="1"/>
              <a:t>Sarafian</a:t>
            </a:r>
            <a:br>
              <a:rPr lang="nl-BE" dirty="0"/>
            </a:br>
            <a:endParaRPr lang="en-US" sz="23900" b="1" dirty="0"/>
          </a:p>
        </p:txBody>
      </p:sp>
      <p:sp>
        <p:nvSpPr>
          <p:cNvPr id="3" name="Tijdelijke aanduiding voor inhoud 2"/>
          <p:cNvSpPr>
            <a:spLocks noGrp="1"/>
          </p:cNvSpPr>
          <p:nvPr>
            <p:ph idx="1"/>
          </p:nvPr>
        </p:nvSpPr>
        <p:spPr>
          <a:xfrm>
            <a:off x="1617785" y="2133600"/>
            <a:ext cx="9886827" cy="4342356"/>
          </a:xfrm>
        </p:spPr>
        <p:txBody>
          <a:bodyPr>
            <a:normAutofit fontScale="70000" lnSpcReduction="20000"/>
          </a:bodyPr>
          <a:lstStyle/>
          <a:p>
            <a:r>
              <a:rPr lang="nl-NL" sz="3200" b="1" dirty="0">
                <a:solidFill>
                  <a:schemeClr val="tx1"/>
                </a:solidFill>
                <a:latin typeface="+mj-lt"/>
              </a:rPr>
              <a:t>Barbara </a:t>
            </a:r>
            <a:r>
              <a:rPr lang="nl-NL" sz="3200" b="1" dirty="0" err="1">
                <a:solidFill>
                  <a:schemeClr val="tx1"/>
                </a:solidFill>
                <a:latin typeface="+mj-lt"/>
              </a:rPr>
              <a:t>Sarafian</a:t>
            </a:r>
            <a:r>
              <a:rPr lang="nl-NL" sz="3200" dirty="0">
                <a:solidFill>
                  <a:schemeClr val="tx1"/>
                </a:solidFill>
                <a:latin typeface="+mj-lt"/>
              </a:rPr>
              <a:t> (Gent, 16 april 1968) is een Belgische actrice.</a:t>
            </a:r>
          </a:p>
          <a:p>
            <a:r>
              <a:rPr lang="nl-NL" sz="3200" dirty="0">
                <a:solidFill>
                  <a:schemeClr val="tx1"/>
                </a:solidFill>
                <a:latin typeface="+mj-lt"/>
              </a:rPr>
              <a:t>Aanvankelijk werkte ze mee aan diverse radioprogramma's, waaronder De Nieuwe Wereld van radio 1. In Vlaanderen wordt ze ook door haar televisiedebuut in de veel herhaalde reeks ‘Alles kan beter’ (1998) vaak in een komische context geplaatst.</a:t>
            </a:r>
          </a:p>
          <a:p>
            <a:r>
              <a:rPr lang="nl-NL" sz="3200" dirty="0">
                <a:solidFill>
                  <a:schemeClr val="tx1"/>
                </a:solidFill>
                <a:latin typeface="+mj-lt"/>
              </a:rPr>
              <a:t>Voor haar rol als Matty in de film ‘Aanrijding in Moskou’ kreeg ze een prijs voor "beste actrice". In 2015 won ze de Vlaamse televisiester voor "Beste actrice" voor haar vertolking in "In Vlaamse velden". </a:t>
            </a:r>
          </a:p>
          <a:p>
            <a:r>
              <a:rPr lang="nl-NL" sz="3200" dirty="0">
                <a:solidFill>
                  <a:schemeClr val="tx1"/>
                </a:solidFill>
                <a:latin typeface="+mj-lt"/>
              </a:rPr>
              <a:t>In 2016 wordt zij het gezicht van de campagne "Hey hoe gaat het?" dat het taboe rond zelfdoding wil verbreken.</a:t>
            </a:r>
          </a:p>
          <a:p>
            <a:r>
              <a:rPr lang="nl-NL" sz="3200" dirty="0">
                <a:solidFill>
                  <a:schemeClr val="tx1"/>
                </a:solidFill>
                <a:latin typeface="+mj-lt"/>
              </a:rPr>
              <a:t>Barbara </a:t>
            </a:r>
            <a:r>
              <a:rPr lang="nl-NL" sz="3200" dirty="0" err="1">
                <a:solidFill>
                  <a:schemeClr val="tx1"/>
                </a:solidFill>
                <a:latin typeface="+mj-lt"/>
              </a:rPr>
              <a:t>Sarafian</a:t>
            </a:r>
            <a:r>
              <a:rPr lang="nl-NL" sz="3200" dirty="0">
                <a:solidFill>
                  <a:schemeClr val="tx1"/>
                </a:solidFill>
                <a:latin typeface="+mj-lt"/>
              </a:rPr>
              <a:t> heeft een Armeense voorouder.</a:t>
            </a:r>
          </a:p>
          <a:p>
            <a:r>
              <a:rPr lang="nl-NL" sz="3200" dirty="0">
                <a:solidFill>
                  <a:schemeClr val="tx1"/>
                </a:solidFill>
                <a:latin typeface="+mj-lt"/>
              </a:rPr>
              <a:t>Ze was tot augustus 2017 getrouwd en heeft één zoon.</a:t>
            </a:r>
          </a:p>
          <a:p>
            <a:endParaRPr lang="en-US" dirty="0">
              <a:solidFill>
                <a:schemeClr val="tx1"/>
              </a:solidFill>
            </a:endParaRPr>
          </a:p>
        </p:txBody>
      </p:sp>
    </p:spTree>
    <p:extLst>
      <p:ext uri="{BB962C8B-B14F-4D97-AF65-F5344CB8AC3E}">
        <p14:creationId xmlns:p14="http://schemas.microsoft.com/office/powerpoint/2010/main" val="32015386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3682652" y="391169"/>
            <a:ext cx="5022937" cy="5847215"/>
          </a:xfrm>
          <a:prstGeom prst="rect">
            <a:avLst/>
          </a:prstGeom>
        </p:spPr>
      </p:pic>
    </p:spTree>
    <p:extLst>
      <p:ext uri="{BB962C8B-B14F-4D97-AF65-F5344CB8AC3E}">
        <p14:creationId xmlns:p14="http://schemas.microsoft.com/office/powerpoint/2010/main" val="35616911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Veerle Baetens</a:t>
            </a:r>
            <a:endParaRPr lang="en-US" sz="59500" b="1" dirty="0"/>
          </a:p>
        </p:txBody>
      </p:sp>
      <p:sp>
        <p:nvSpPr>
          <p:cNvPr id="3" name="Tijdelijke aanduiding voor inhoud 2"/>
          <p:cNvSpPr>
            <a:spLocks noGrp="1"/>
          </p:cNvSpPr>
          <p:nvPr>
            <p:ph idx="1"/>
          </p:nvPr>
        </p:nvSpPr>
        <p:spPr>
          <a:xfrm>
            <a:off x="687388" y="1758462"/>
            <a:ext cx="11188089" cy="4475428"/>
          </a:xfrm>
        </p:spPr>
        <p:txBody>
          <a:bodyPr>
            <a:noAutofit/>
          </a:bodyPr>
          <a:lstStyle/>
          <a:p>
            <a:r>
              <a:rPr lang="nl-NL" sz="2200" b="1" dirty="0">
                <a:solidFill>
                  <a:schemeClr val="tx1"/>
                </a:solidFill>
                <a:latin typeface="+mj-lt"/>
              </a:rPr>
              <a:t>Veerle Baetens </a:t>
            </a:r>
            <a:r>
              <a:rPr lang="nl-NL" sz="2200" dirty="0">
                <a:solidFill>
                  <a:schemeClr val="tx1"/>
                </a:solidFill>
                <a:latin typeface="+mj-lt"/>
              </a:rPr>
              <a:t>(Antwerpen, 24 januari 1978) is een Vlaamse actrice, </a:t>
            </a:r>
            <a:r>
              <a:rPr lang="nl-NL" sz="2200" dirty="0" err="1">
                <a:solidFill>
                  <a:schemeClr val="tx1"/>
                </a:solidFill>
                <a:latin typeface="+mj-lt"/>
              </a:rPr>
              <a:t>regisseusse</a:t>
            </a:r>
            <a:r>
              <a:rPr lang="nl-NL" sz="2200" dirty="0">
                <a:solidFill>
                  <a:schemeClr val="tx1"/>
                </a:solidFill>
                <a:latin typeface="+mj-lt"/>
              </a:rPr>
              <a:t>, scenariste en zangeres. </a:t>
            </a:r>
          </a:p>
          <a:p>
            <a:r>
              <a:rPr lang="nl-NL" sz="2200" dirty="0">
                <a:solidFill>
                  <a:schemeClr val="tx1"/>
                </a:solidFill>
                <a:latin typeface="+mj-lt"/>
              </a:rPr>
              <a:t>Zij volgde een musicalopleiding in het Brusselse Hoger Instituut voor Dramatische Kunsten. Ze leerde haar vak kennen in de theaterwereld, maar was de laatste jaren ook te zien in verschillende films en televisieseries. Bekendheid verwierf ze met haar rol van Els in Wittekerke, die van Sara in Sara en die van hoofdinspecteur Hannah Maes in Code 37.</a:t>
            </a:r>
          </a:p>
          <a:p>
            <a:r>
              <a:rPr lang="nl-NL" sz="2200" dirty="0">
                <a:solidFill>
                  <a:schemeClr val="tx1"/>
                </a:solidFill>
                <a:latin typeface="+mj-lt"/>
              </a:rPr>
              <a:t>Veerle woont samen met haar partner en haar dochter in Overijse. </a:t>
            </a:r>
            <a:br>
              <a:rPr lang="nl-NL" sz="2200" dirty="0">
                <a:solidFill>
                  <a:schemeClr val="tx1"/>
                </a:solidFill>
                <a:latin typeface="+mj-lt"/>
              </a:rPr>
            </a:br>
            <a:r>
              <a:rPr lang="nl-NL" sz="2200" dirty="0">
                <a:solidFill>
                  <a:schemeClr val="tx1"/>
                </a:solidFill>
                <a:latin typeface="+mj-lt"/>
              </a:rPr>
              <a:t>Ze huwde op 27 oktober 2016, maar maakte dit pas een jaar later bekend.</a:t>
            </a:r>
            <a:br>
              <a:rPr lang="nl-NL" sz="2200" baseline="30000" dirty="0">
                <a:solidFill>
                  <a:schemeClr val="tx1"/>
                </a:solidFill>
                <a:latin typeface="+mj-lt"/>
              </a:rPr>
            </a:br>
            <a:r>
              <a:rPr lang="nl-NL" sz="2200" dirty="0">
                <a:solidFill>
                  <a:schemeClr val="tx1"/>
                </a:solidFill>
                <a:latin typeface="+mj-lt"/>
              </a:rPr>
              <a:t>De portretrechten van haar pasgeboren baby, van wie ze aanvankelijk geen foto's toestond, verkocht ze voor 12.000 euro ten voordele van het goede doel Music </a:t>
            </a:r>
            <a:r>
              <a:rPr lang="nl-NL" sz="2200" dirty="0" err="1">
                <a:solidFill>
                  <a:schemeClr val="tx1"/>
                </a:solidFill>
                <a:latin typeface="+mj-lt"/>
              </a:rPr>
              <a:t>for</a:t>
            </a:r>
            <a:r>
              <a:rPr lang="nl-NL" sz="2200" dirty="0">
                <a:solidFill>
                  <a:schemeClr val="tx1"/>
                </a:solidFill>
                <a:latin typeface="+mj-lt"/>
              </a:rPr>
              <a:t> Live in 2008 (</a:t>
            </a:r>
            <a:r>
              <a:rPr lang="nl-NL" sz="2200" i="1" dirty="0">
                <a:solidFill>
                  <a:schemeClr val="tx1"/>
                </a:solidFill>
                <a:latin typeface="+mj-lt"/>
              </a:rPr>
              <a:t>Moeders op de vlucht voor oorlog en geweld</a:t>
            </a:r>
            <a:r>
              <a:rPr lang="nl-NL" sz="2200" dirty="0">
                <a:solidFill>
                  <a:schemeClr val="tx1"/>
                </a:solidFill>
                <a:latin typeface="+mj-lt"/>
              </a:rPr>
              <a:t>.).</a:t>
            </a:r>
          </a:p>
        </p:txBody>
      </p:sp>
    </p:spTree>
    <p:extLst>
      <p:ext uri="{BB962C8B-B14F-4D97-AF65-F5344CB8AC3E}">
        <p14:creationId xmlns:p14="http://schemas.microsoft.com/office/powerpoint/2010/main" val="25492050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437227" y="630270"/>
            <a:ext cx="7320548" cy="5595166"/>
          </a:xfrm>
          <a:prstGeom prst="rect">
            <a:avLst/>
          </a:prstGeom>
        </p:spPr>
      </p:pic>
    </p:spTree>
    <p:extLst>
      <p:ext uri="{BB962C8B-B14F-4D97-AF65-F5344CB8AC3E}">
        <p14:creationId xmlns:p14="http://schemas.microsoft.com/office/powerpoint/2010/main" val="42531926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Angelina </a:t>
            </a:r>
            <a:r>
              <a:rPr lang="nl-BE" sz="6000" b="1" dirty="0" err="1"/>
              <a:t>Joli</a:t>
            </a:r>
            <a:endParaRPr lang="en-US" sz="59500" b="1" dirty="0"/>
          </a:p>
        </p:txBody>
      </p:sp>
      <p:sp>
        <p:nvSpPr>
          <p:cNvPr id="3" name="Tijdelijke aanduiding voor inhoud 2"/>
          <p:cNvSpPr>
            <a:spLocks noGrp="1"/>
          </p:cNvSpPr>
          <p:nvPr>
            <p:ph idx="1"/>
          </p:nvPr>
        </p:nvSpPr>
        <p:spPr>
          <a:xfrm>
            <a:off x="527539" y="1488831"/>
            <a:ext cx="11664461" cy="5216770"/>
          </a:xfrm>
        </p:spPr>
        <p:txBody>
          <a:bodyPr>
            <a:noAutofit/>
          </a:bodyPr>
          <a:lstStyle/>
          <a:p>
            <a:r>
              <a:rPr lang="nl-NL" sz="2100" b="1" dirty="0">
                <a:solidFill>
                  <a:schemeClr val="tx1"/>
                </a:solidFill>
              </a:rPr>
              <a:t>Angelina Jolie</a:t>
            </a:r>
            <a:r>
              <a:rPr lang="nl-NL" sz="2100" dirty="0">
                <a:solidFill>
                  <a:schemeClr val="tx1"/>
                </a:solidFill>
              </a:rPr>
              <a:t> (Los Angeles, 4 juni 1975), is een Amerikaanse actrice en regisseur.</a:t>
            </a:r>
          </a:p>
          <a:p>
            <a:r>
              <a:rPr lang="nl-NL" sz="2100" dirty="0">
                <a:solidFill>
                  <a:schemeClr val="tx1"/>
                </a:solidFill>
              </a:rPr>
              <a:t>Naast haar acteercarrière is zij sinds 2001 actief voor de VN-vluchtelingenorganisatie.</a:t>
            </a:r>
          </a:p>
          <a:p>
            <a:r>
              <a:rPr lang="nl-NL" sz="2100" dirty="0">
                <a:solidFill>
                  <a:schemeClr val="tx1"/>
                </a:solidFill>
              </a:rPr>
              <a:t>Ze is meerdere malen uitgeroepen tot de mooiste en meest sexy vrouw ter wereld.</a:t>
            </a:r>
          </a:p>
          <a:p>
            <a:r>
              <a:rPr lang="nl-NL" sz="2100" dirty="0">
                <a:solidFill>
                  <a:schemeClr val="tx1"/>
                </a:solidFill>
              </a:rPr>
              <a:t>Na huwelijken met acteurs Jonny Lee Miller (1996–1999) en Billy Bob Thornton (2000–2003) had Jolie sinds 2005 een relatie met acteur </a:t>
            </a:r>
            <a:r>
              <a:rPr lang="nl-NL" sz="2100" dirty="0" err="1">
                <a:solidFill>
                  <a:schemeClr val="tx1"/>
                </a:solidFill>
              </a:rPr>
              <a:t>Bradd</a:t>
            </a:r>
            <a:r>
              <a:rPr lang="nl-NL" sz="2100" dirty="0">
                <a:solidFill>
                  <a:schemeClr val="tx1"/>
                </a:solidFill>
              </a:rPr>
              <a:t> Pitt, met wie ze zes kinderen heeft. In september 2016 maakte de advocaat van Jolie bekend dat het stel na 11 jaar uit elkaar gaat en Jolie een scheiding heeft aangevraagd.</a:t>
            </a:r>
          </a:p>
          <a:p>
            <a:r>
              <a:rPr lang="nl-NL" sz="2100" dirty="0">
                <a:solidFill>
                  <a:schemeClr val="tx1"/>
                </a:solidFill>
              </a:rPr>
              <a:t>Hoewel ze een gelukkige kindertijd had, raakte Jolie in haar tienerjaren depressief.</a:t>
            </a:r>
            <a:r>
              <a:rPr lang="nl-NL" sz="2100" baseline="30000" dirty="0">
                <a:solidFill>
                  <a:schemeClr val="tx1"/>
                </a:solidFill>
              </a:rPr>
              <a:t> </a:t>
            </a:r>
            <a:r>
              <a:rPr lang="nl-NL" sz="2100" dirty="0">
                <a:solidFill>
                  <a:schemeClr val="tx1"/>
                </a:solidFill>
              </a:rPr>
              <a:t> Op de middelbare school werd ze door haar medescholieren gepest om haar dunne lichaam en volle lippen en om het dragen van tweedehands kleding, een bril en een beugel.</a:t>
            </a:r>
            <a:r>
              <a:rPr lang="nl-NL" sz="2100" baseline="30000" dirty="0">
                <a:solidFill>
                  <a:schemeClr val="tx1"/>
                </a:solidFill>
              </a:rPr>
              <a:t> </a:t>
            </a:r>
            <a:r>
              <a:rPr lang="nl-NL" sz="2100" dirty="0">
                <a:solidFill>
                  <a:schemeClr val="tx1"/>
                </a:solidFill>
              </a:rPr>
              <a:t>Op 14-jarige leeftijd trok ze in bij haar eerste vriend. Ze stopte met acteerlessen en droomde van een carrière als begrafenisondernemer.</a:t>
            </a:r>
            <a:r>
              <a:rPr lang="nl-NL" sz="2100" baseline="30000" dirty="0">
                <a:solidFill>
                  <a:schemeClr val="tx1"/>
                </a:solidFill>
              </a:rPr>
              <a:t> </a:t>
            </a:r>
            <a:br>
              <a:rPr lang="nl-NL" sz="2100" baseline="30000" dirty="0">
                <a:solidFill>
                  <a:schemeClr val="tx1"/>
                </a:solidFill>
              </a:rPr>
            </a:br>
            <a:r>
              <a:rPr lang="nl-NL" sz="2100" dirty="0">
                <a:solidFill>
                  <a:schemeClr val="tx1"/>
                </a:solidFill>
              </a:rPr>
              <a:t>Twee jaar later, nadat de relatie was beëindigd, huurde ze een appartement nabij het huis van haar moeder en maakte haar acteeropleiding af.</a:t>
            </a:r>
            <a:endParaRPr lang="en-US" sz="2100" dirty="0">
              <a:solidFill>
                <a:schemeClr val="tx1"/>
              </a:solidFill>
            </a:endParaRPr>
          </a:p>
        </p:txBody>
      </p:sp>
    </p:spTree>
    <p:extLst>
      <p:ext uri="{BB962C8B-B14F-4D97-AF65-F5344CB8AC3E}">
        <p14:creationId xmlns:p14="http://schemas.microsoft.com/office/powerpoint/2010/main" val="968541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p:cNvPicPr>
            <a:picLocks noChangeAspect="1"/>
          </p:cNvPicPr>
          <p:nvPr/>
        </p:nvPicPr>
        <p:blipFill>
          <a:blip r:embed="rId2"/>
          <a:stretch>
            <a:fillRect/>
          </a:stretch>
        </p:blipFill>
        <p:spPr>
          <a:xfrm>
            <a:off x="2495089" y="1342391"/>
            <a:ext cx="6688898" cy="4451157"/>
          </a:xfrm>
          <a:prstGeom prst="rect">
            <a:avLst/>
          </a:prstGeom>
        </p:spPr>
      </p:pic>
    </p:spTree>
    <p:extLst>
      <p:ext uri="{BB962C8B-B14F-4D97-AF65-F5344CB8AC3E}">
        <p14:creationId xmlns:p14="http://schemas.microsoft.com/office/powerpoint/2010/main" val="418944775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1837651" y="1432142"/>
            <a:ext cx="8915400" cy="3777622"/>
          </a:xfrm>
        </p:spPr>
        <p:txBody>
          <a:bodyPr>
            <a:normAutofit/>
          </a:bodyPr>
          <a:lstStyle/>
          <a:p>
            <a:r>
              <a:rPr lang="nl-BE" sz="8000" b="1" dirty="0">
                <a:solidFill>
                  <a:srgbClr val="FF0000"/>
                </a:solidFill>
              </a:rPr>
              <a:t>Mooiste vrouwen ter wereld volgens de wetenschap</a:t>
            </a:r>
            <a:endParaRPr lang="en-US" sz="8000" b="1" dirty="0">
              <a:solidFill>
                <a:srgbClr val="FF0000"/>
              </a:solidFill>
            </a:endParaRPr>
          </a:p>
        </p:txBody>
      </p:sp>
    </p:spTree>
    <p:extLst>
      <p:ext uri="{BB962C8B-B14F-4D97-AF65-F5344CB8AC3E}">
        <p14:creationId xmlns:p14="http://schemas.microsoft.com/office/powerpoint/2010/main" val="18904963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3194138" y="831730"/>
            <a:ext cx="5624186" cy="5365831"/>
          </a:xfrm>
          <a:prstGeom prst="rect">
            <a:avLst/>
          </a:prstGeom>
        </p:spPr>
      </p:pic>
    </p:spTree>
    <p:extLst>
      <p:ext uri="{BB962C8B-B14F-4D97-AF65-F5344CB8AC3E}">
        <p14:creationId xmlns:p14="http://schemas.microsoft.com/office/powerpoint/2010/main" val="8952426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sz="6700" b="1" dirty="0"/>
              <a:t>Bella </a:t>
            </a:r>
            <a:r>
              <a:rPr lang="en-US" sz="6700" b="1" dirty="0" err="1"/>
              <a:t>Hadid</a:t>
            </a:r>
            <a:br>
              <a:rPr lang="en-US" sz="6700" b="1" dirty="0"/>
            </a:br>
            <a:endParaRPr lang="en-US" b="1" dirty="0"/>
          </a:p>
        </p:txBody>
      </p:sp>
      <p:sp>
        <p:nvSpPr>
          <p:cNvPr id="3" name="Tijdelijke aanduiding voor inhoud 2"/>
          <p:cNvSpPr>
            <a:spLocks noGrp="1"/>
          </p:cNvSpPr>
          <p:nvPr>
            <p:ph idx="1"/>
          </p:nvPr>
        </p:nvSpPr>
        <p:spPr>
          <a:xfrm>
            <a:off x="1957754" y="1676400"/>
            <a:ext cx="9726246" cy="4114800"/>
          </a:xfrm>
        </p:spPr>
        <p:txBody>
          <a:bodyPr>
            <a:noAutofit/>
          </a:bodyPr>
          <a:lstStyle/>
          <a:p>
            <a:endParaRPr lang="en-US" sz="2200" b="1" dirty="0">
              <a:solidFill>
                <a:schemeClr val="tx1"/>
              </a:solidFill>
            </a:endParaRPr>
          </a:p>
          <a:p>
            <a:r>
              <a:rPr lang="en-US" sz="2200" b="1" dirty="0">
                <a:solidFill>
                  <a:schemeClr val="tx1"/>
                </a:solidFill>
              </a:rPr>
              <a:t>Isabella </a:t>
            </a:r>
            <a:r>
              <a:rPr lang="en-US" sz="2200" b="1" dirty="0" err="1">
                <a:solidFill>
                  <a:schemeClr val="tx1"/>
                </a:solidFill>
              </a:rPr>
              <a:t>Khair</a:t>
            </a:r>
            <a:r>
              <a:rPr lang="en-US" sz="2200" b="1" dirty="0">
                <a:solidFill>
                  <a:schemeClr val="tx1"/>
                </a:solidFill>
              </a:rPr>
              <a:t> </a:t>
            </a:r>
            <a:r>
              <a:rPr lang="en-US" sz="2200" b="1" dirty="0" err="1">
                <a:solidFill>
                  <a:schemeClr val="tx1"/>
                </a:solidFill>
              </a:rPr>
              <a:t>Hadid</a:t>
            </a:r>
            <a:r>
              <a:rPr lang="en-US" sz="2200" b="1" dirty="0">
                <a:solidFill>
                  <a:schemeClr val="tx1"/>
                </a:solidFill>
              </a:rPr>
              <a:t> </a:t>
            </a:r>
            <a:r>
              <a:rPr lang="en-US" sz="2200" dirty="0">
                <a:solidFill>
                  <a:schemeClr val="tx1"/>
                </a:solidFill>
              </a:rPr>
              <a:t>(Los Angeles, 9 </a:t>
            </a:r>
            <a:r>
              <a:rPr lang="en-US" sz="2200" dirty="0" err="1">
                <a:solidFill>
                  <a:schemeClr val="tx1"/>
                </a:solidFill>
              </a:rPr>
              <a:t>oktober</a:t>
            </a:r>
            <a:r>
              <a:rPr lang="en-US" sz="2200" dirty="0">
                <a:solidFill>
                  <a:schemeClr val="tx1"/>
                </a:solidFill>
              </a:rPr>
              <a:t> 1996) is </a:t>
            </a:r>
            <a:r>
              <a:rPr lang="en-US" sz="2200" dirty="0" err="1">
                <a:solidFill>
                  <a:schemeClr val="tx1"/>
                </a:solidFill>
              </a:rPr>
              <a:t>een</a:t>
            </a:r>
            <a:r>
              <a:rPr lang="en-US" sz="2200" dirty="0">
                <a:solidFill>
                  <a:schemeClr val="tx1"/>
                </a:solidFill>
              </a:rPr>
              <a:t> </a:t>
            </a:r>
            <a:r>
              <a:rPr lang="en-US" sz="2200" dirty="0" err="1">
                <a:solidFill>
                  <a:schemeClr val="tx1"/>
                </a:solidFill>
              </a:rPr>
              <a:t>Amerikaans</a:t>
            </a:r>
            <a:r>
              <a:rPr lang="en-US" sz="2200" dirty="0">
                <a:solidFill>
                  <a:schemeClr val="tx1"/>
                </a:solidFill>
              </a:rPr>
              <a:t> </a:t>
            </a:r>
            <a:r>
              <a:rPr lang="en-US" sz="2200" dirty="0" err="1">
                <a:solidFill>
                  <a:schemeClr val="tx1"/>
                </a:solidFill>
              </a:rPr>
              <a:t>fotomodel</a:t>
            </a:r>
            <a:r>
              <a:rPr lang="en-US" sz="2200" dirty="0">
                <a:solidFill>
                  <a:schemeClr val="tx1"/>
                </a:solidFill>
              </a:rPr>
              <a:t>. </a:t>
            </a:r>
          </a:p>
          <a:p>
            <a:r>
              <a:rPr lang="nl-NL" sz="2200" dirty="0">
                <a:solidFill>
                  <a:schemeClr val="tx1"/>
                </a:solidFill>
              </a:rPr>
              <a:t>Na het afstuderen aan de Malibu High School in 2014, verhuisde Bella naar New York. In de herfst van 2014 begon ze met een studie fotografie, maar stopte daarmee omdat ze als model succesvoller was</a:t>
            </a:r>
          </a:p>
          <a:p>
            <a:r>
              <a:rPr lang="nl-NL" sz="2200" dirty="0" err="1">
                <a:solidFill>
                  <a:schemeClr val="tx1"/>
                </a:solidFill>
              </a:rPr>
              <a:t>Hadid</a:t>
            </a:r>
            <a:r>
              <a:rPr lang="nl-NL" sz="2200" dirty="0">
                <a:solidFill>
                  <a:schemeClr val="tx1"/>
                </a:solidFill>
              </a:rPr>
              <a:t> heeft één oudere zus, model Gigi </a:t>
            </a:r>
            <a:r>
              <a:rPr lang="nl-NL" sz="2200" dirty="0" err="1">
                <a:solidFill>
                  <a:schemeClr val="tx1"/>
                </a:solidFill>
              </a:rPr>
              <a:t>Hadid</a:t>
            </a:r>
            <a:r>
              <a:rPr lang="nl-NL" sz="2200" dirty="0">
                <a:solidFill>
                  <a:schemeClr val="tx1"/>
                </a:solidFill>
              </a:rPr>
              <a:t> en een jongere broer, Anwar </a:t>
            </a:r>
            <a:r>
              <a:rPr lang="nl-NL" sz="2200" dirty="0" err="1">
                <a:solidFill>
                  <a:schemeClr val="tx1"/>
                </a:solidFill>
              </a:rPr>
              <a:t>Hadid</a:t>
            </a:r>
            <a:r>
              <a:rPr lang="nl-NL" sz="2200" dirty="0">
                <a:solidFill>
                  <a:schemeClr val="tx1"/>
                </a:solidFill>
              </a:rPr>
              <a:t>. Ze is van Nederlandse en Palestijnse afkomst.</a:t>
            </a:r>
            <a:br>
              <a:rPr lang="nl-NL" sz="2200" dirty="0">
                <a:solidFill>
                  <a:schemeClr val="tx1"/>
                </a:solidFill>
              </a:rPr>
            </a:br>
            <a:r>
              <a:rPr lang="nl-NL" sz="2200" dirty="0">
                <a:solidFill>
                  <a:schemeClr val="tx1"/>
                </a:solidFill>
              </a:rPr>
              <a:t>Ze heeft twee oudere halfzussen via vaders kant.</a:t>
            </a:r>
            <a:endParaRPr lang="en-US" sz="2200" dirty="0">
              <a:solidFill>
                <a:schemeClr val="tx1"/>
              </a:solidFill>
            </a:endParaRPr>
          </a:p>
        </p:txBody>
      </p:sp>
    </p:spTree>
    <p:extLst>
      <p:ext uri="{BB962C8B-B14F-4D97-AF65-F5344CB8AC3E}">
        <p14:creationId xmlns:p14="http://schemas.microsoft.com/office/powerpoint/2010/main" val="877489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3219189" y="583361"/>
            <a:ext cx="5761973" cy="5683042"/>
          </a:xfrm>
          <a:prstGeom prst="rect">
            <a:avLst/>
          </a:prstGeom>
        </p:spPr>
      </p:pic>
    </p:spTree>
    <p:extLst>
      <p:ext uri="{BB962C8B-B14F-4D97-AF65-F5344CB8AC3E}">
        <p14:creationId xmlns:p14="http://schemas.microsoft.com/office/powerpoint/2010/main" val="19902065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sz="6000" b="1" dirty="0"/>
              <a:t>Beyoncé</a:t>
            </a:r>
          </a:p>
        </p:txBody>
      </p:sp>
      <p:sp>
        <p:nvSpPr>
          <p:cNvPr id="3" name="Tijdelijke aanduiding voor inhoud 2"/>
          <p:cNvSpPr>
            <a:spLocks noGrp="1"/>
          </p:cNvSpPr>
          <p:nvPr>
            <p:ph idx="1"/>
          </p:nvPr>
        </p:nvSpPr>
        <p:spPr>
          <a:xfrm>
            <a:off x="914400" y="1594338"/>
            <a:ext cx="10590212" cy="5064370"/>
          </a:xfrm>
        </p:spPr>
        <p:txBody>
          <a:bodyPr>
            <a:noAutofit/>
          </a:bodyPr>
          <a:lstStyle/>
          <a:p>
            <a:r>
              <a:rPr lang="en-US" sz="2000" b="1" dirty="0">
                <a:solidFill>
                  <a:schemeClr val="tx1"/>
                </a:solidFill>
              </a:rPr>
              <a:t>Beyoncé Giselle Knowles-Carter</a:t>
            </a:r>
            <a:r>
              <a:rPr lang="en-US" sz="2000" dirty="0">
                <a:solidFill>
                  <a:schemeClr val="tx1"/>
                </a:solidFill>
              </a:rPr>
              <a:t> (Texas 4 September 1981) is </a:t>
            </a:r>
            <a:r>
              <a:rPr lang="en-US" sz="2000" dirty="0" err="1">
                <a:solidFill>
                  <a:schemeClr val="tx1"/>
                </a:solidFill>
              </a:rPr>
              <a:t>een</a:t>
            </a:r>
            <a:r>
              <a:rPr lang="en-US" sz="2000" dirty="0">
                <a:solidFill>
                  <a:schemeClr val="tx1"/>
                </a:solidFill>
              </a:rPr>
              <a:t> </a:t>
            </a:r>
            <a:r>
              <a:rPr lang="en-US" sz="2000" dirty="0" err="1">
                <a:solidFill>
                  <a:schemeClr val="tx1"/>
                </a:solidFill>
              </a:rPr>
              <a:t>Amerikaanse</a:t>
            </a:r>
            <a:r>
              <a:rPr lang="en-US" sz="2000" dirty="0">
                <a:solidFill>
                  <a:schemeClr val="tx1"/>
                </a:solidFill>
              </a:rPr>
              <a:t> </a:t>
            </a:r>
            <a:r>
              <a:rPr lang="en-US" sz="2000" dirty="0" err="1">
                <a:solidFill>
                  <a:schemeClr val="tx1"/>
                </a:solidFill>
              </a:rPr>
              <a:t>zangeres</a:t>
            </a:r>
            <a:r>
              <a:rPr lang="en-US" sz="2000" dirty="0">
                <a:solidFill>
                  <a:schemeClr val="tx1"/>
                </a:solidFill>
              </a:rPr>
              <a:t>, songwriter, </a:t>
            </a:r>
            <a:r>
              <a:rPr lang="en-US" sz="2000" dirty="0" err="1">
                <a:solidFill>
                  <a:schemeClr val="tx1"/>
                </a:solidFill>
              </a:rPr>
              <a:t>actrice</a:t>
            </a:r>
            <a:r>
              <a:rPr lang="en-US" sz="2000" dirty="0">
                <a:solidFill>
                  <a:schemeClr val="tx1"/>
                </a:solidFill>
              </a:rPr>
              <a:t> </a:t>
            </a:r>
            <a:r>
              <a:rPr lang="en-US" sz="2000" dirty="0" err="1">
                <a:solidFill>
                  <a:schemeClr val="tx1"/>
                </a:solidFill>
              </a:rPr>
              <a:t>en</a:t>
            </a:r>
            <a:r>
              <a:rPr lang="en-US" sz="2000" dirty="0">
                <a:solidFill>
                  <a:schemeClr val="tx1"/>
                </a:solidFill>
              </a:rPr>
              <a:t> </a:t>
            </a:r>
            <a:r>
              <a:rPr lang="en-US" sz="2000" dirty="0" err="1">
                <a:solidFill>
                  <a:schemeClr val="tx1"/>
                </a:solidFill>
              </a:rPr>
              <a:t>modeontwerpster</a:t>
            </a:r>
            <a:r>
              <a:rPr lang="en-US" sz="2000" dirty="0">
                <a:solidFill>
                  <a:schemeClr val="tx1"/>
                </a:solidFill>
              </a:rPr>
              <a:t>. </a:t>
            </a:r>
          </a:p>
          <a:p>
            <a:r>
              <a:rPr lang="nl-NL" sz="2000" dirty="0">
                <a:solidFill>
                  <a:schemeClr val="tx1"/>
                </a:solidFill>
              </a:rPr>
              <a:t>Ze nam als kind deel aan zang- en danswedstrijden. Eind jaren negentig werd zij bekend als zangeres van de meidengroep </a:t>
            </a:r>
            <a:r>
              <a:rPr lang="nl-NL" sz="2000" dirty="0" err="1">
                <a:solidFill>
                  <a:schemeClr val="tx1"/>
                </a:solidFill>
              </a:rPr>
              <a:t>Destiny’s</a:t>
            </a:r>
            <a:r>
              <a:rPr lang="nl-NL" sz="2000" dirty="0">
                <a:solidFill>
                  <a:schemeClr val="tx1"/>
                </a:solidFill>
              </a:rPr>
              <a:t> Child. </a:t>
            </a:r>
          </a:p>
          <a:p>
            <a:r>
              <a:rPr lang="nl-NL" sz="2000" dirty="0">
                <a:solidFill>
                  <a:schemeClr val="tx1"/>
                </a:solidFill>
              </a:rPr>
              <a:t>Op het podium is ze heel dynamisch en door haar choreografieën is ze bekend als één van de beste entertainers. </a:t>
            </a:r>
          </a:p>
          <a:p>
            <a:r>
              <a:rPr lang="nl-NL" sz="2000" dirty="0">
                <a:solidFill>
                  <a:schemeClr val="tx1"/>
                </a:solidFill>
              </a:rPr>
              <a:t>Ze heeft meer dan 200 miljoen albums als soloartiest verkocht en nog eens 60 miljoen met </a:t>
            </a:r>
            <a:r>
              <a:rPr lang="nl-NL" sz="2000" dirty="0" err="1">
                <a:solidFill>
                  <a:schemeClr val="tx1"/>
                </a:solidFill>
              </a:rPr>
              <a:t>Destiny's</a:t>
            </a:r>
            <a:r>
              <a:rPr lang="nl-NL" sz="2000" dirty="0">
                <a:solidFill>
                  <a:schemeClr val="tx1"/>
                </a:solidFill>
              </a:rPr>
              <a:t> Child,</a:t>
            </a:r>
            <a:r>
              <a:rPr lang="nl-NL" sz="2000" baseline="30000" dirty="0">
                <a:solidFill>
                  <a:schemeClr val="tx1"/>
                </a:solidFill>
              </a:rPr>
              <a:t> </a:t>
            </a:r>
            <a:r>
              <a:rPr lang="nl-NL" sz="2000" dirty="0">
                <a:solidFill>
                  <a:schemeClr val="tx1"/>
                </a:solidFill>
              </a:rPr>
              <a:t>waarmee ze een van de bestverkopende artiesten aller tijden is.</a:t>
            </a:r>
            <a:endParaRPr lang="nl-NL" sz="2000" baseline="30000" dirty="0">
              <a:solidFill>
                <a:schemeClr val="tx1"/>
              </a:solidFill>
            </a:endParaRPr>
          </a:p>
          <a:p>
            <a:r>
              <a:rPr lang="nl-NL" sz="2000" dirty="0" err="1">
                <a:solidFill>
                  <a:schemeClr val="tx1"/>
                </a:solidFill>
              </a:rPr>
              <a:t>Beyoncés</a:t>
            </a:r>
            <a:r>
              <a:rPr lang="nl-NL" sz="2000" dirty="0">
                <a:solidFill>
                  <a:schemeClr val="tx1"/>
                </a:solidFill>
              </a:rPr>
              <a:t> vader was vanaf het begin van haar loopbaan tot maart 2011 haar zakelijk manager en haar moeder was haar </a:t>
            </a:r>
            <a:r>
              <a:rPr lang="nl-NL" sz="2000" dirty="0" err="1">
                <a:solidFill>
                  <a:schemeClr val="tx1"/>
                </a:solidFill>
              </a:rPr>
              <a:t>stiliste</a:t>
            </a:r>
            <a:r>
              <a:rPr lang="nl-NL" sz="2000" dirty="0">
                <a:solidFill>
                  <a:schemeClr val="tx1"/>
                </a:solidFill>
              </a:rPr>
              <a:t>. </a:t>
            </a:r>
          </a:p>
          <a:p>
            <a:r>
              <a:rPr lang="nl-NL" sz="2000" dirty="0">
                <a:solidFill>
                  <a:schemeClr val="tx1"/>
                </a:solidFill>
              </a:rPr>
              <a:t>Beyoncé trouwde op 4 april 2008 in besloten kring met Jay-Z. </a:t>
            </a:r>
            <a:br>
              <a:rPr lang="nl-NL" sz="2000" dirty="0">
                <a:solidFill>
                  <a:schemeClr val="tx1"/>
                </a:solidFill>
              </a:rPr>
            </a:br>
            <a:r>
              <a:rPr lang="nl-NL" sz="2000" dirty="0">
                <a:solidFill>
                  <a:schemeClr val="tx1"/>
                </a:solidFill>
              </a:rPr>
              <a:t>Op 7 januari 2012 werd hun dochter geboren.</a:t>
            </a:r>
            <a:r>
              <a:rPr lang="nl-NL" sz="2000" baseline="30000" dirty="0">
                <a:solidFill>
                  <a:schemeClr val="tx1"/>
                </a:solidFill>
              </a:rPr>
              <a:t> </a:t>
            </a:r>
            <a:r>
              <a:rPr lang="nl-NL" sz="2000" dirty="0">
                <a:solidFill>
                  <a:schemeClr val="tx1"/>
                </a:solidFill>
              </a:rPr>
              <a:t>Op 18 juni 2017 werd bekend dat Beyoncé een tweeling had gekregen.</a:t>
            </a:r>
            <a:endParaRPr lang="en-US" sz="2000" dirty="0">
              <a:solidFill>
                <a:schemeClr val="tx1"/>
              </a:solidFill>
            </a:endParaRPr>
          </a:p>
        </p:txBody>
      </p:sp>
    </p:spTree>
    <p:extLst>
      <p:ext uri="{BB962C8B-B14F-4D97-AF65-F5344CB8AC3E}">
        <p14:creationId xmlns:p14="http://schemas.microsoft.com/office/powerpoint/2010/main" val="24174414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3645074" y="246929"/>
            <a:ext cx="5123146" cy="6373677"/>
          </a:xfrm>
          <a:prstGeom prst="rect">
            <a:avLst/>
          </a:prstGeom>
        </p:spPr>
      </p:pic>
    </p:spTree>
    <p:extLst>
      <p:ext uri="{BB962C8B-B14F-4D97-AF65-F5344CB8AC3E}">
        <p14:creationId xmlns:p14="http://schemas.microsoft.com/office/powerpoint/2010/main" val="2644346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sz="6000" b="1" dirty="0"/>
              <a:t>Amber Heard</a:t>
            </a:r>
          </a:p>
        </p:txBody>
      </p:sp>
      <p:sp>
        <p:nvSpPr>
          <p:cNvPr id="3" name="Tijdelijke aanduiding voor inhoud 2"/>
          <p:cNvSpPr>
            <a:spLocks noGrp="1"/>
          </p:cNvSpPr>
          <p:nvPr>
            <p:ph idx="1"/>
          </p:nvPr>
        </p:nvSpPr>
        <p:spPr>
          <a:xfrm>
            <a:off x="977900" y="2133600"/>
            <a:ext cx="10526712" cy="3777622"/>
          </a:xfrm>
        </p:spPr>
        <p:txBody>
          <a:bodyPr>
            <a:normAutofit lnSpcReduction="10000"/>
          </a:bodyPr>
          <a:lstStyle/>
          <a:p>
            <a:r>
              <a:rPr lang="en-US" sz="2200" b="1" dirty="0">
                <a:solidFill>
                  <a:schemeClr val="tx1"/>
                </a:solidFill>
              </a:rPr>
              <a:t>Amber Laura Heard </a:t>
            </a:r>
            <a:r>
              <a:rPr lang="en-US" sz="2200" dirty="0">
                <a:solidFill>
                  <a:schemeClr val="tx1"/>
                </a:solidFill>
              </a:rPr>
              <a:t>(Texas, 22 </a:t>
            </a:r>
            <a:r>
              <a:rPr lang="en-US" sz="2200" dirty="0" err="1">
                <a:solidFill>
                  <a:schemeClr val="tx1"/>
                </a:solidFill>
              </a:rPr>
              <a:t>april</a:t>
            </a:r>
            <a:r>
              <a:rPr lang="en-US" sz="2200" dirty="0">
                <a:solidFill>
                  <a:schemeClr val="tx1"/>
                </a:solidFill>
              </a:rPr>
              <a:t> 1986) is </a:t>
            </a:r>
            <a:r>
              <a:rPr lang="en-US" sz="2200" dirty="0" err="1">
                <a:solidFill>
                  <a:schemeClr val="tx1"/>
                </a:solidFill>
              </a:rPr>
              <a:t>een</a:t>
            </a:r>
            <a:r>
              <a:rPr lang="en-US" sz="2200" dirty="0">
                <a:solidFill>
                  <a:schemeClr val="tx1"/>
                </a:solidFill>
              </a:rPr>
              <a:t> </a:t>
            </a:r>
            <a:r>
              <a:rPr lang="en-US" sz="2200" dirty="0" err="1">
                <a:solidFill>
                  <a:schemeClr val="tx1"/>
                </a:solidFill>
              </a:rPr>
              <a:t>Amerikaanse</a:t>
            </a:r>
            <a:r>
              <a:rPr lang="en-US" sz="2200" dirty="0">
                <a:solidFill>
                  <a:schemeClr val="tx1"/>
                </a:solidFill>
              </a:rPr>
              <a:t> </a:t>
            </a:r>
            <a:r>
              <a:rPr lang="en-US" sz="2200" dirty="0" err="1">
                <a:solidFill>
                  <a:schemeClr val="tx1"/>
                </a:solidFill>
              </a:rPr>
              <a:t>actrice</a:t>
            </a:r>
            <a:r>
              <a:rPr lang="en-US" sz="2200" dirty="0">
                <a:solidFill>
                  <a:schemeClr val="tx1"/>
                </a:solidFill>
              </a:rPr>
              <a:t>. </a:t>
            </a:r>
          </a:p>
          <a:p>
            <a:r>
              <a:rPr lang="nl-NL" sz="2200" dirty="0">
                <a:solidFill>
                  <a:schemeClr val="tx1"/>
                </a:solidFill>
              </a:rPr>
              <a:t>In maart 2008 trouwde ze in het geheim met fotografe </a:t>
            </a:r>
            <a:r>
              <a:rPr lang="nl-NL" sz="2200" dirty="0" err="1">
                <a:solidFill>
                  <a:schemeClr val="tx1"/>
                </a:solidFill>
              </a:rPr>
              <a:t>Tasya</a:t>
            </a:r>
            <a:r>
              <a:rPr lang="nl-NL" sz="2200" dirty="0">
                <a:solidFill>
                  <a:schemeClr val="tx1"/>
                </a:solidFill>
              </a:rPr>
              <a:t> van Ree (kunstschilderes) en veranderde ze haar naam in Amber van Ree.</a:t>
            </a:r>
            <a:br>
              <a:rPr lang="nl-NL" sz="2200" baseline="30000" dirty="0">
                <a:solidFill>
                  <a:schemeClr val="tx1"/>
                </a:solidFill>
              </a:rPr>
            </a:br>
            <a:r>
              <a:rPr lang="nl-NL" sz="2200" dirty="0">
                <a:solidFill>
                  <a:schemeClr val="tx1"/>
                </a:solidFill>
              </a:rPr>
              <a:t>In juni 2012 gingen </a:t>
            </a:r>
            <a:r>
              <a:rPr lang="nl-NL" sz="2200" dirty="0" err="1">
                <a:solidFill>
                  <a:schemeClr val="tx1"/>
                </a:solidFill>
              </a:rPr>
              <a:t>Heard</a:t>
            </a:r>
            <a:r>
              <a:rPr lang="nl-NL" sz="2200" dirty="0">
                <a:solidFill>
                  <a:schemeClr val="tx1"/>
                </a:solidFill>
              </a:rPr>
              <a:t> en Van Ree uit elkaar.</a:t>
            </a:r>
          </a:p>
          <a:p>
            <a:r>
              <a:rPr lang="nl-NL" sz="2200" dirty="0">
                <a:solidFill>
                  <a:schemeClr val="tx1"/>
                </a:solidFill>
              </a:rPr>
              <a:t>Diezelfde maand werd haar relatie met acteur Johnny Depp bevestigd. </a:t>
            </a:r>
            <a:br>
              <a:rPr lang="nl-NL" sz="2200" dirty="0">
                <a:solidFill>
                  <a:schemeClr val="tx1"/>
                </a:solidFill>
              </a:rPr>
            </a:br>
            <a:r>
              <a:rPr lang="nl-NL" sz="2200" dirty="0" err="1">
                <a:solidFill>
                  <a:schemeClr val="tx1"/>
                </a:solidFill>
              </a:rPr>
              <a:t>Heard</a:t>
            </a:r>
            <a:r>
              <a:rPr lang="nl-NL" sz="2200" dirty="0">
                <a:solidFill>
                  <a:schemeClr val="tx1"/>
                </a:solidFill>
              </a:rPr>
              <a:t> speelde naast hem in The Rum </a:t>
            </a:r>
            <a:r>
              <a:rPr lang="nl-NL" sz="2200" dirty="0" err="1">
                <a:solidFill>
                  <a:schemeClr val="tx1"/>
                </a:solidFill>
              </a:rPr>
              <a:t>Diary</a:t>
            </a:r>
            <a:r>
              <a:rPr lang="nl-NL" sz="2200" dirty="0">
                <a:solidFill>
                  <a:schemeClr val="tx1"/>
                </a:solidFill>
              </a:rPr>
              <a:t> en trouwde met Depp in februari 2015. In mei 2016 vroeg </a:t>
            </a:r>
            <a:r>
              <a:rPr lang="nl-NL" sz="2200" dirty="0" err="1">
                <a:solidFill>
                  <a:schemeClr val="tx1"/>
                </a:solidFill>
              </a:rPr>
              <a:t>Heard</a:t>
            </a:r>
            <a:r>
              <a:rPr lang="nl-NL" sz="2200" dirty="0">
                <a:solidFill>
                  <a:schemeClr val="tx1"/>
                </a:solidFill>
              </a:rPr>
              <a:t> de scheidingspapieren aan vanwege huiselijk geweld en eiste een straatverbod tegen Depp.</a:t>
            </a:r>
          </a:p>
          <a:p>
            <a:r>
              <a:rPr lang="nl-NL" sz="2200" dirty="0">
                <a:solidFill>
                  <a:schemeClr val="tx1"/>
                </a:solidFill>
              </a:rPr>
              <a:t>Niet veel later werd ze zelf beschuldigd voor verbaal en fysiek huiselijk geweld, waaronder het afsnijden van de top van zijn vinger.</a:t>
            </a:r>
          </a:p>
          <a:p>
            <a:endParaRPr lang="en-US" sz="2200" dirty="0"/>
          </a:p>
        </p:txBody>
      </p:sp>
    </p:spTree>
    <p:extLst>
      <p:ext uri="{BB962C8B-B14F-4D97-AF65-F5344CB8AC3E}">
        <p14:creationId xmlns:p14="http://schemas.microsoft.com/office/powerpoint/2010/main" val="12598100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006247" y="467181"/>
            <a:ext cx="6388273" cy="5915901"/>
          </a:xfrm>
          <a:prstGeom prst="rect">
            <a:avLst/>
          </a:prstGeom>
        </p:spPr>
      </p:pic>
    </p:spTree>
    <p:extLst>
      <p:ext uri="{BB962C8B-B14F-4D97-AF65-F5344CB8AC3E}">
        <p14:creationId xmlns:p14="http://schemas.microsoft.com/office/powerpoint/2010/main" val="16643992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5400" b="1" dirty="0"/>
              <a:t>Ariana Grande</a:t>
            </a:r>
            <a:endParaRPr lang="en-US" sz="5400" b="1" dirty="0"/>
          </a:p>
        </p:txBody>
      </p:sp>
      <p:sp>
        <p:nvSpPr>
          <p:cNvPr id="3" name="Tijdelijke aanduiding voor inhoud 2"/>
          <p:cNvSpPr>
            <a:spLocks noGrp="1"/>
          </p:cNvSpPr>
          <p:nvPr>
            <p:ph idx="1"/>
          </p:nvPr>
        </p:nvSpPr>
        <p:spPr>
          <a:xfrm>
            <a:off x="2082800" y="2222500"/>
            <a:ext cx="8469312" cy="3777622"/>
          </a:xfrm>
        </p:spPr>
        <p:txBody>
          <a:bodyPr>
            <a:normAutofit/>
          </a:bodyPr>
          <a:lstStyle/>
          <a:p>
            <a:r>
              <a:rPr lang="en-US" sz="2200" b="1" dirty="0">
                <a:solidFill>
                  <a:schemeClr val="tx1"/>
                </a:solidFill>
              </a:rPr>
              <a:t>Ariana Grande-Butera</a:t>
            </a:r>
            <a:r>
              <a:rPr lang="en-US" sz="2200" dirty="0">
                <a:solidFill>
                  <a:schemeClr val="tx1"/>
                </a:solidFill>
              </a:rPr>
              <a:t> (Florida, 26 </a:t>
            </a:r>
            <a:r>
              <a:rPr lang="en-US" sz="2200" dirty="0" err="1">
                <a:solidFill>
                  <a:schemeClr val="tx1"/>
                </a:solidFill>
              </a:rPr>
              <a:t>juni</a:t>
            </a:r>
            <a:r>
              <a:rPr lang="en-US" sz="2200" dirty="0">
                <a:solidFill>
                  <a:schemeClr val="tx1"/>
                </a:solidFill>
              </a:rPr>
              <a:t> 1993) is </a:t>
            </a:r>
            <a:r>
              <a:rPr lang="en-US" sz="2200" dirty="0" err="1">
                <a:solidFill>
                  <a:schemeClr val="tx1"/>
                </a:solidFill>
              </a:rPr>
              <a:t>een</a:t>
            </a:r>
            <a:r>
              <a:rPr lang="en-US" sz="2200" dirty="0">
                <a:solidFill>
                  <a:schemeClr val="tx1"/>
                </a:solidFill>
              </a:rPr>
              <a:t> </a:t>
            </a:r>
            <a:r>
              <a:rPr lang="en-US" sz="2200" dirty="0" err="1">
                <a:solidFill>
                  <a:schemeClr val="tx1"/>
                </a:solidFill>
              </a:rPr>
              <a:t>Amerikaans</a:t>
            </a:r>
            <a:r>
              <a:rPr lang="en-US" sz="2200" dirty="0">
                <a:solidFill>
                  <a:schemeClr val="tx1"/>
                </a:solidFill>
              </a:rPr>
              <a:t> </a:t>
            </a:r>
            <a:r>
              <a:rPr lang="en-US" sz="2200" dirty="0" err="1">
                <a:solidFill>
                  <a:schemeClr val="tx1"/>
                </a:solidFill>
              </a:rPr>
              <a:t>zangeres</a:t>
            </a:r>
            <a:r>
              <a:rPr lang="en-US" sz="2200" dirty="0">
                <a:solidFill>
                  <a:schemeClr val="tx1"/>
                </a:solidFill>
              </a:rPr>
              <a:t> </a:t>
            </a:r>
            <a:r>
              <a:rPr lang="en-US" sz="2200" dirty="0" err="1">
                <a:solidFill>
                  <a:schemeClr val="tx1"/>
                </a:solidFill>
              </a:rPr>
              <a:t>en</a:t>
            </a:r>
            <a:r>
              <a:rPr lang="en-US" sz="2200" dirty="0">
                <a:solidFill>
                  <a:schemeClr val="tx1"/>
                </a:solidFill>
              </a:rPr>
              <a:t> </a:t>
            </a:r>
            <a:r>
              <a:rPr lang="en-US" sz="2200" dirty="0" err="1">
                <a:solidFill>
                  <a:schemeClr val="tx1"/>
                </a:solidFill>
              </a:rPr>
              <a:t>actrice</a:t>
            </a:r>
            <a:r>
              <a:rPr lang="en-US" sz="2200" dirty="0">
                <a:solidFill>
                  <a:schemeClr val="tx1"/>
                </a:solidFill>
              </a:rPr>
              <a:t>. </a:t>
            </a:r>
            <a:br>
              <a:rPr lang="en-US" sz="2200" dirty="0">
                <a:solidFill>
                  <a:schemeClr val="tx1"/>
                </a:solidFill>
              </a:rPr>
            </a:br>
            <a:r>
              <a:rPr lang="en-US" sz="2200" dirty="0" err="1">
                <a:solidFill>
                  <a:schemeClr val="tx1"/>
                </a:solidFill>
              </a:rPr>
              <a:t>Ze</a:t>
            </a:r>
            <a:r>
              <a:rPr lang="en-US" sz="2200" dirty="0">
                <a:solidFill>
                  <a:schemeClr val="tx1"/>
                </a:solidFill>
              </a:rPr>
              <a:t> is van </a:t>
            </a:r>
            <a:r>
              <a:rPr lang="en-US" sz="2200" dirty="0" err="1">
                <a:solidFill>
                  <a:schemeClr val="tx1"/>
                </a:solidFill>
              </a:rPr>
              <a:t>Italiaanse</a:t>
            </a:r>
            <a:r>
              <a:rPr lang="en-US" sz="2200" dirty="0">
                <a:solidFill>
                  <a:schemeClr val="tx1"/>
                </a:solidFill>
              </a:rPr>
              <a:t> </a:t>
            </a:r>
            <a:r>
              <a:rPr lang="en-US" sz="2200" dirty="0" err="1">
                <a:solidFill>
                  <a:schemeClr val="tx1"/>
                </a:solidFill>
              </a:rPr>
              <a:t>afkomst</a:t>
            </a:r>
            <a:r>
              <a:rPr lang="en-US" sz="2200" dirty="0">
                <a:solidFill>
                  <a:schemeClr val="tx1"/>
                </a:solidFill>
              </a:rPr>
              <a:t>.</a:t>
            </a:r>
          </a:p>
          <a:p>
            <a:r>
              <a:rPr lang="nl-NL" sz="2200" dirty="0">
                <a:solidFill>
                  <a:schemeClr val="tx1"/>
                </a:solidFill>
              </a:rPr>
              <a:t>Ariana Grande beschikt over de hoogste vrouwelijke zangstem, de sopraan. </a:t>
            </a:r>
            <a:br>
              <a:rPr lang="nl-NL" sz="2200" dirty="0">
                <a:solidFill>
                  <a:schemeClr val="tx1"/>
                </a:solidFill>
              </a:rPr>
            </a:br>
            <a:r>
              <a:rPr lang="nl-NL" sz="2200" dirty="0">
                <a:solidFill>
                  <a:schemeClr val="tx1"/>
                </a:solidFill>
              </a:rPr>
              <a:t>Ze heeft een stembereik van maar liefst vier octaven. </a:t>
            </a:r>
          </a:p>
          <a:p>
            <a:r>
              <a:rPr lang="nl-BE" sz="2200" dirty="0">
                <a:solidFill>
                  <a:schemeClr val="tx1"/>
                </a:solidFill>
              </a:rPr>
              <a:t>Grande heeft verschillende kortstondige relaties gehad.</a:t>
            </a:r>
            <a:endParaRPr lang="en-US" sz="2200" dirty="0">
              <a:solidFill>
                <a:schemeClr val="tx1"/>
              </a:solidFill>
            </a:endParaRPr>
          </a:p>
        </p:txBody>
      </p:sp>
    </p:spTree>
    <p:extLst>
      <p:ext uri="{BB962C8B-B14F-4D97-AF65-F5344CB8AC3E}">
        <p14:creationId xmlns:p14="http://schemas.microsoft.com/office/powerpoint/2010/main" val="11272723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670126" y="406603"/>
            <a:ext cx="5423770" cy="6162326"/>
          </a:xfrm>
          <a:prstGeom prst="rect">
            <a:avLst/>
          </a:prstGeom>
        </p:spPr>
      </p:pic>
    </p:spTree>
    <p:extLst>
      <p:ext uri="{BB962C8B-B14F-4D97-AF65-F5344CB8AC3E}">
        <p14:creationId xmlns:p14="http://schemas.microsoft.com/office/powerpoint/2010/main" val="2246334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nl-BE" sz="6000" b="1" dirty="0" err="1"/>
              <a:t>Gella</a:t>
            </a:r>
            <a:r>
              <a:rPr lang="nl-BE" sz="6000" b="1" dirty="0"/>
              <a:t> </a:t>
            </a:r>
            <a:r>
              <a:rPr lang="nl-BE" sz="6000" b="1" dirty="0" err="1"/>
              <a:t>Vandecaveye</a:t>
            </a:r>
            <a:r>
              <a:rPr lang="nl-BE" sz="6000" b="1" dirty="0"/>
              <a:t> </a:t>
            </a:r>
            <a:endParaRPr lang="en-US" sz="6000" b="1" dirty="0"/>
          </a:p>
        </p:txBody>
      </p:sp>
      <p:sp>
        <p:nvSpPr>
          <p:cNvPr id="3" name="Tijdelijke aanduiding voor inhoud 2"/>
          <p:cNvSpPr>
            <a:spLocks noGrp="1"/>
          </p:cNvSpPr>
          <p:nvPr>
            <p:ph idx="1"/>
          </p:nvPr>
        </p:nvSpPr>
        <p:spPr>
          <a:xfrm>
            <a:off x="1746738" y="1741118"/>
            <a:ext cx="10027728" cy="4772416"/>
          </a:xfrm>
        </p:spPr>
        <p:txBody>
          <a:bodyPr>
            <a:normAutofit fontScale="92500"/>
          </a:bodyPr>
          <a:lstStyle/>
          <a:p>
            <a:r>
              <a:rPr lang="nl-NL" sz="2400" b="1" dirty="0" err="1">
                <a:solidFill>
                  <a:schemeClr val="tx1"/>
                </a:solidFill>
              </a:rPr>
              <a:t>Gella</a:t>
            </a:r>
            <a:r>
              <a:rPr lang="nl-NL" sz="2400" b="1" dirty="0">
                <a:solidFill>
                  <a:schemeClr val="tx1"/>
                </a:solidFill>
              </a:rPr>
              <a:t> </a:t>
            </a:r>
            <a:r>
              <a:rPr lang="nl-NL" sz="2400" b="1" dirty="0" err="1">
                <a:solidFill>
                  <a:schemeClr val="tx1"/>
                </a:solidFill>
              </a:rPr>
              <a:t>Vandecaveye</a:t>
            </a:r>
            <a:r>
              <a:rPr lang="nl-NL" sz="2400" b="1" dirty="0">
                <a:solidFill>
                  <a:schemeClr val="tx1"/>
                </a:solidFill>
              </a:rPr>
              <a:t> (Kortrijk, 5 juni 1973)</a:t>
            </a:r>
            <a:r>
              <a:rPr lang="nl-NL" sz="2400" dirty="0">
                <a:solidFill>
                  <a:schemeClr val="tx1"/>
                </a:solidFill>
              </a:rPr>
              <a:t> is een Belgische ex-judoka.</a:t>
            </a:r>
          </a:p>
          <a:p>
            <a:r>
              <a:rPr lang="nl-NL" sz="2400" dirty="0" err="1">
                <a:solidFill>
                  <a:schemeClr val="tx1"/>
                </a:solidFill>
              </a:rPr>
              <a:t>Vandecaveye</a:t>
            </a:r>
            <a:r>
              <a:rPr lang="nl-NL" sz="2400" dirty="0">
                <a:solidFill>
                  <a:schemeClr val="tx1"/>
                </a:solidFill>
              </a:rPr>
              <a:t> begon op achtjarige leeftijd met judo in Zwevegem. Haar grote doorbraak maakt ze in 1993 met haar eerste wereldtitel in het Canadese Hamilton. Zij combineerde met succes topsport en hogere studies communicatiemanagement. Haar volgend hoogtepunt behaalt ze op de Olympische Spelen van Atlanta in 1996 met een zilveren medaille.</a:t>
            </a:r>
          </a:p>
          <a:p>
            <a:r>
              <a:rPr lang="nl-NL" sz="2400" dirty="0" err="1">
                <a:solidFill>
                  <a:schemeClr val="tx1"/>
                </a:solidFill>
              </a:rPr>
              <a:t>Vandecaveye</a:t>
            </a:r>
            <a:r>
              <a:rPr lang="nl-NL" sz="2400" dirty="0">
                <a:solidFill>
                  <a:schemeClr val="tx1"/>
                </a:solidFill>
              </a:rPr>
              <a:t> brak in 1998 haar nek en ontsnapte maar net aan </a:t>
            </a:r>
            <a:br>
              <a:rPr lang="nl-NL" sz="2400" dirty="0">
                <a:solidFill>
                  <a:schemeClr val="tx1"/>
                </a:solidFill>
              </a:rPr>
            </a:br>
            <a:r>
              <a:rPr lang="nl-NL" sz="2400" dirty="0">
                <a:solidFill>
                  <a:schemeClr val="tx1"/>
                </a:solidFill>
              </a:rPr>
              <a:t>de rolstoel. Vijf maanden later werd ze opnieuw Europees Kampioen.</a:t>
            </a:r>
          </a:p>
          <a:p>
            <a:r>
              <a:rPr lang="nl-NL" sz="2400" dirty="0">
                <a:solidFill>
                  <a:schemeClr val="tx1"/>
                </a:solidFill>
              </a:rPr>
              <a:t>Ze is niet getrouwd, heeft geen kinderen. Meer wil ze daarover niet kwijt. Ze zegt: ‘Ik vind dat mijn privéleven geen enkele nieuwswaarde heeft.’ Daarom is het ook privé.</a:t>
            </a:r>
          </a:p>
          <a:p>
            <a:endParaRPr lang="nl-NL" sz="2400" dirty="0"/>
          </a:p>
          <a:p>
            <a:endParaRPr lang="en-US" dirty="0"/>
          </a:p>
        </p:txBody>
      </p:sp>
    </p:spTree>
    <p:extLst>
      <p:ext uri="{BB962C8B-B14F-4D97-AF65-F5344CB8AC3E}">
        <p14:creationId xmlns:p14="http://schemas.microsoft.com/office/powerpoint/2010/main" val="2045645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Taylor Swift</a:t>
            </a:r>
            <a:endParaRPr lang="en-US" sz="6000" b="1" dirty="0"/>
          </a:p>
        </p:txBody>
      </p:sp>
      <p:sp>
        <p:nvSpPr>
          <p:cNvPr id="3" name="Tijdelijke aanduiding voor inhoud 2"/>
          <p:cNvSpPr>
            <a:spLocks noGrp="1"/>
          </p:cNvSpPr>
          <p:nvPr>
            <p:ph idx="1"/>
          </p:nvPr>
        </p:nvSpPr>
        <p:spPr>
          <a:xfrm>
            <a:off x="1333500" y="1828800"/>
            <a:ext cx="10171112" cy="5029200"/>
          </a:xfrm>
        </p:spPr>
        <p:txBody>
          <a:bodyPr>
            <a:normAutofit/>
          </a:bodyPr>
          <a:lstStyle/>
          <a:p>
            <a:r>
              <a:rPr lang="en-US" sz="2200" b="1" dirty="0">
                <a:solidFill>
                  <a:schemeClr val="tx1"/>
                </a:solidFill>
              </a:rPr>
              <a:t>Taylor Alison Swift </a:t>
            </a:r>
            <a:r>
              <a:rPr lang="en-US" sz="2200" dirty="0">
                <a:solidFill>
                  <a:schemeClr val="tx1"/>
                </a:solidFill>
              </a:rPr>
              <a:t>(</a:t>
            </a:r>
            <a:r>
              <a:rPr lang="en-US" sz="2200" dirty="0" err="1">
                <a:solidFill>
                  <a:schemeClr val="tx1"/>
                </a:solidFill>
              </a:rPr>
              <a:t>Engeland</a:t>
            </a:r>
            <a:r>
              <a:rPr lang="en-US" sz="2200" dirty="0">
                <a:solidFill>
                  <a:schemeClr val="tx1"/>
                </a:solidFill>
              </a:rPr>
              <a:t>, 13 December 1989) is </a:t>
            </a:r>
            <a:r>
              <a:rPr lang="en-US" sz="2200" dirty="0" err="1">
                <a:solidFill>
                  <a:schemeClr val="tx1"/>
                </a:solidFill>
              </a:rPr>
              <a:t>een</a:t>
            </a:r>
            <a:r>
              <a:rPr lang="en-US" sz="2200" dirty="0">
                <a:solidFill>
                  <a:schemeClr val="tx1"/>
                </a:solidFill>
              </a:rPr>
              <a:t> </a:t>
            </a:r>
            <a:r>
              <a:rPr lang="en-US" sz="2200" dirty="0" err="1">
                <a:solidFill>
                  <a:schemeClr val="tx1"/>
                </a:solidFill>
              </a:rPr>
              <a:t>Amerikaanse</a:t>
            </a:r>
            <a:r>
              <a:rPr lang="en-US" sz="2200" dirty="0">
                <a:solidFill>
                  <a:schemeClr val="tx1"/>
                </a:solidFill>
              </a:rPr>
              <a:t> </a:t>
            </a:r>
            <a:r>
              <a:rPr lang="en-US" sz="2200" dirty="0" err="1">
                <a:solidFill>
                  <a:schemeClr val="tx1"/>
                </a:solidFill>
              </a:rPr>
              <a:t>zangeres</a:t>
            </a:r>
            <a:r>
              <a:rPr lang="en-US" sz="2200" dirty="0">
                <a:solidFill>
                  <a:schemeClr val="tx1"/>
                </a:solidFill>
              </a:rPr>
              <a:t>, </a:t>
            </a:r>
            <a:r>
              <a:rPr lang="en-US" sz="2200" dirty="0" err="1">
                <a:solidFill>
                  <a:schemeClr val="tx1"/>
                </a:solidFill>
              </a:rPr>
              <a:t>muzikante</a:t>
            </a:r>
            <a:r>
              <a:rPr lang="en-US" sz="2200" dirty="0">
                <a:solidFill>
                  <a:schemeClr val="tx1"/>
                </a:solidFill>
              </a:rPr>
              <a:t>, </a:t>
            </a:r>
            <a:r>
              <a:rPr lang="en-US" sz="2200" dirty="0" err="1">
                <a:solidFill>
                  <a:schemeClr val="tx1"/>
                </a:solidFill>
              </a:rPr>
              <a:t>regisseuse</a:t>
            </a:r>
            <a:r>
              <a:rPr lang="en-US" sz="2200" dirty="0">
                <a:solidFill>
                  <a:schemeClr val="tx1"/>
                </a:solidFill>
              </a:rPr>
              <a:t>, </a:t>
            </a:r>
            <a:r>
              <a:rPr lang="en-US" sz="2200" dirty="0" err="1">
                <a:solidFill>
                  <a:schemeClr val="tx1"/>
                </a:solidFill>
              </a:rPr>
              <a:t>dichteres</a:t>
            </a:r>
            <a:r>
              <a:rPr lang="en-US" sz="2200" dirty="0">
                <a:solidFill>
                  <a:schemeClr val="tx1"/>
                </a:solidFill>
              </a:rPr>
              <a:t>, </a:t>
            </a:r>
            <a:r>
              <a:rPr lang="en-US" sz="2200" dirty="0" err="1">
                <a:solidFill>
                  <a:schemeClr val="tx1"/>
                </a:solidFill>
              </a:rPr>
              <a:t>schrijfster</a:t>
            </a:r>
            <a:r>
              <a:rPr lang="en-US" sz="2200" dirty="0">
                <a:solidFill>
                  <a:schemeClr val="tx1"/>
                </a:solidFill>
              </a:rPr>
              <a:t> </a:t>
            </a:r>
            <a:r>
              <a:rPr lang="en-US" sz="2200" dirty="0" err="1">
                <a:solidFill>
                  <a:schemeClr val="tx1"/>
                </a:solidFill>
              </a:rPr>
              <a:t>en</a:t>
            </a:r>
            <a:r>
              <a:rPr lang="en-US" sz="2200" dirty="0">
                <a:solidFill>
                  <a:schemeClr val="tx1"/>
                </a:solidFill>
              </a:rPr>
              <a:t> </a:t>
            </a:r>
            <a:r>
              <a:rPr lang="en-US" sz="2200" dirty="0" err="1">
                <a:solidFill>
                  <a:schemeClr val="tx1"/>
                </a:solidFill>
              </a:rPr>
              <a:t>actrice</a:t>
            </a:r>
            <a:r>
              <a:rPr lang="en-US" sz="2200" dirty="0">
                <a:solidFill>
                  <a:schemeClr val="tx1"/>
                </a:solidFill>
              </a:rPr>
              <a:t>. </a:t>
            </a:r>
          </a:p>
          <a:p>
            <a:r>
              <a:rPr lang="nl-NL" sz="2200" dirty="0">
                <a:solidFill>
                  <a:schemeClr val="tx1"/>
                </a:solidFill>
              </a:rPr>
              <a:t>Swift haar vader werkte als bankadviseur en haar moeder was werkzaam bij een beleggingsfonds. Taylor heeft een jongere broer die acteur is. Taylor is de kleindochter van operazangeres Marjorie </a:t>
            </a:r>
            <a:r>
              <a:rPr lang="nl-NL" sz="2200" dirty="0" err="1">
                <a:solidFill>
                  <a:schemeClr val="tx1"/>
                </a:solidFill>
              </a:rPr>
              <a:t>Finlay</a:t>
            </a:r>
            <a:r>
              <a:rPr lang="nl-NL" sz="2200" dirty="0">
                <a:solidFill>
                  <a:schemeClr val="tx1"/>
                </a:solidFill>
              </a:rPr>
              <a:t>.</a:t>
            </a:r>
          </a:p>
          <a:p>
            <a:r>
              <a:rPr lang="nl-NL" sz="2200" dirty="0">
                <a:solidFill>
                  <a:schemeClr val="tx1"/>
                </a:solidFill>
              </a:rPr>
              <a:t>Toen Swift in het vierde leerjaar zat, won ze een nationale poëziewedstrijd met het drie pagina's lange gedicht </a:t>
            </a:r>
            <a:r>
              <a:rPr lang="nl-NL" sz="2200" i="1" dirty="0">
                <a:solidFill>
                  <a:schemeClr val="tx1"/>
                </a:solidFill>
              </a:rPr>
              <a:t>Monster in </a:t>
            </a:r>
            <a:r>
              <a:rPr lang="nl-NL" sz="2200" i="1" dirty="0" err="1">
                <a:solidFill>
                  <a:schemeClr val="tx1"/>
                </a:solidFill>
              </a:rPr>
              <a:t>my</a:t>
            </a:r>
            <a:r>
              <a:rPr lang="nl-NL" sz="2200" i="1" dirty="0">
                <a:solidFill>
                  <a:schemeClr val="tx1"/>
                </a:solidFill>
              </a:rPr>
              <a:t> closet</a:t>
            </a:r>
            <a:r>
              <a:rPr lang="nl-NL" sz="2200" dirty="0">
                <a:solidFill>
                  <a:schemeClr val="tx1"/>
                </a:solidFill>
              </a:rPr>
              <a:t> (monster in mijn kast). </a:t>
            </a:r>
          </a:p>
          <a:p>
            <a:r>
              <a:rPr lang="nl-NL" sz="2200" dirty="0">
                <a:solidFill>
                  <a:schemeClr val="tx1"/>
                </a:solidFill>
              </a:rPr>
              <a:t>Daarnaast bleef ze regelmatig liedjes schrijven. Op school werd ze gepest en het schrijven van liedjes was een uitlaatklep voor haar emoties. Ze begon ook op te treden op lokale festivals en deed mee aan karaokewedstrijden.</a:t>
            </a:r>
          </a:p>
          <a:p>
            <a:endParaRPr lang="en-US" dirty="0"/>
          </a:p>
        </p:txBody>
      </p:sp>
    </p:spTree>
    <p:extLst>
      <p:ext uri="{BB962C8B-B14F-4D97-AF65-F5344CB8AC3E}">
        <p14:creationId xmlns:p14="http://schemas.microsoft.com/office/powerpoint/2010/main" val="173277796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DDD66D-F6FF-F71C-DEC8-E2E15B39DC5A}"/>
            </a:ext>
          </a:extLst>
        </p:cNvPr>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3784075-06EC-539A-0169-7CB7715BDDA7}"/>
              </a:ext>
            </a:extLst>
          </p:cNvPr>
          <p:cNvSpPr>
            <a:spLocks noGrp="1"/>
          </p:cNvSpPr>
          <p:nvPr>
            <p:ph idx="1"/>
          </p:nvPr>
        </p:nvSpPr>
        <p:spPr>
          <a:xfrm>
            <a:off x="2526581" y="2146126"/>
            <a:ext cx="8915400" cy="3777622"/>
          </a:xfrm>
        </p:spPr>
        <p:txBody>
          <a:bodyPr>
            <a:normAutofit/>
          </a:bodyPr>
          <a:lstStyle/>
          <a:p>
            <a:r>
              <a:rPr lang="nl-BE" sz="8000" b="1" dirty="0">
                <a:solidFill>
                  <a:srgbClr val="FF0000"/>
                </a:solidFill>
              </a:rPr>
              <a:t>KELA-TEAM</a:t>
            </a:r>
            <a:endParaRPr lang="en-US" sz="8000" b="1" dirty="0">
              <a:solidFill>
                <a:srgbClr val="FF0000"/>
              </a:solidFill>
            </a:endParaRPr>
          </a:p>
        </p:txBody>
      </p:sp>
    </p:spTree>
    <p:extLst>
      <p:ext uri="{BB962C8B-B14F-4D97-AF65-F5344CB8AC3E}">
        <p14:creationId xmlns:p14="http://schemas.microsoft.com/office/powerpoint/2010/main" val="18724296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ED0C3-E06A-F911-91DD-B051B97EE244}"/>
            </a:ext>
          </a:extLst>
        </p:cNvPr>
        <p:cNvGrpSpPr/>
        <p:nvPr/>
      </p:nvGrpSpPr>
      <p:grpSpPr>
        <a:xfrm>
          <a:off x="0" y="0"/>
          <a:ext cx="0" cy="0"/>
          <a:chOff x="0" y="0"/>
          <a:chExt cx="0" cy="0"/>
        </a:xfrm>
      </p:grpSpPr>
    </p:spTree>
    <p:extLst>
      <p:ext uri="{BB962C8B-B14F-4D97-AF65-F5344CB8AC3E}">
        <p14:creationId xmlns:p14="http://schemas.microsoft.com/office/powerpoint/2010/main" val="394469230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C3FE0-4BE7-0623-DE9D-36E0C7D7CB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887D7F3-A2BE-DC13-313C-B6472A46CD74}"/>
              </a:ext>
            </a:extLst>
          </p:cNvPr>
          <p:cNvSpPr>
            <a:spLocks noGrp="1"/>
          </p:cNvSpPr>
          <p:nvPr>
            <p:ph type="title"/>
          </p:nvPr>
        </p:nvSpPr>
        <p:spPr/>
        <p:txBody>
          <a:bodyPr>
            <a:normAutofit fontScale="90000"/>
          </a:bodyPr>
          <a:lstStyle/>
          <a:p>
            <a:r>
              <a:rPr lang="nl-BE" sz="6700" b="1" dirty="0"/>
              <a:t>D</a:t>
            </a:r>
            <a:br>
              <a:rPr lang="nl-BE" sz="6700" b="1" dirty="0"/>
            </a:br>
            <a:endParaRPr lang="en-US" sz="6000" b="1" dirty="0"/>
          </a:p>
        </p:txBody>
      </p:sp>
      <p:sp>
        <p:nvSpPr>
          <p:cNvPr id="3" name="Tijdelijke aanduiding voor inhoud 2">
            <a:extLst>
              <a:ext uri="{FF2B5EF4-FFF2-40B4-BE49-F238E27FC236}">
                <a16:creationId xmlns:a16="http://schemas.microsoft.com/office/drawing/2014/main" id="{C6A152A0-5C9C-744C-1BFB-4E4BF7291A93}"/>
              </a:ext>
            </a:extLst>
          </p:cNvPr>
          <p:cNvSpPr>
            <a:spLocks noGrp="1"/>
          </p:cNvSpPr>
          <p:nvPr>
            <p:ph idx="1"/>
          </p:nvPr>
        </p:nvSpPr>
        <p:spPr>
          <a:xfrm>
            <a:off x="1172308" y="2133599"/>
            <a:ext cx="10332304" cy="4478215"/>
          </a:xfrm>
        </p:spPr>
        <p:txBody>
          <a:bodyPr/>
          <a:lstStyle/>
          <a:p>
            <a:endParaRPr lang="en-US" dirty="0"/>
          </a:p>
        </p:txBody>
      </p:sp>
    </p:spTree>
    <p:extLst>
      <p:ext uri="{BB962C8B-B14F-4D97-AF65-F5344CB8AC3E}">
        <p14:creationId xmlns:p14="http://schemas.microsoft.com/office/powerpoint/2010/main" val="59917686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6E7AE-DC25-650C-5A66-16F648D4796A}"/>
            </a:ext>
          </a:extLst>
        </p:cNvPr>
        <p:cNvGrpSpPr/>
        <p:nvPr/>
      </p:nvGrpSpPr>
      <p:grpSpPr>
        <a:xfrm>
          <a:off x="0" y="0"/>
          <a:ext cx="0" cy="0"/>
          <a:chOff x="0" y="0"/>
          <a:chExt cx="0" cy="0"/>
        </a:xfrm>
      </p:grpSpPr>
    </p:spTree>
    <p:extLst>
      <p:ext uri="{BB962C8B-B14F-4D97-AF65-F5344CB8AC3E}">
        <p14:creationId xmlns:p14="http://schemas.microsoft.com/office/powerpoint/2010/main" val="372758870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85DBC-19B5-4F92-BFF4-EFE2FFD8258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E64BC49-5B47-3E9D-43B2-55E615A13C51}"/>
              </a:ext>
            </a:extLst>
          </p:cNvPr>
          <p:cNvSpPr>
            <a:spLocks noGrp="1"/>
          </p:cNvSpPr>
          <p:nvPr>
            <p:ph type="title"/>
          </p:nvPr>
        </p:nvSpPr>
        <p:spPr/>
        <p:txBody>
          <a:bodyPr>
            <a:normAutofit fontScale="90000"/>
          </a:bodyPr>
          <a:lstStyle/>
          <a:p>
            <a:r>
              <a:rPr lang="nl-BE" sz="6700" b="1" dirty="0"/>
              <a:t>A</a:t>
            </a:r>
            <a:br>
              <a:rPr lang="nl-BE" sz="6700" b="1" dirty="0"/>
            </a:br>
            <a:endParaRPr lang="en-US" sz="6000" b="1" dirty="0"/>
          </a:p>
        </p:txBody>
      </p:sp>
      <p:sp>
        <p:nvSpPr>
          <p:cNvPr id="3" name="Tijdelijke aanduiding voor inhoud 2">
            <a:extLst>
              <a:ext uri="{FF2B5EF4-FFF2-40B4-BE49-F238E27FC236}">
                <a16:creationId xmlns:a16="http://schemas.microsoft.com/office/drawing/2014/main" id="{CE26649A-DA28-C28E-7B1D-EC824EC8A9BE}"/>
              </a:ext>
            </a:extLst>
          </p:cNvPr>
          <p:cNvSpPr>
            <a:spLocks noGrp="1"/>
          </p:cNvSpPr>
          <p:nvPr>
            <p:ph idx="1"/>
          </p:nvPr>
        </p:nvSpPr>
        <p:spPr>
          <a:xfrm>
            <a:off x="1172308" y="2133599"/>
            <a:ext cx="10332304" cy="4478215"/>
          </a:xfrm>
        </p:spPr>
        <p:txBody>
          <a:bodyPr/>
          <a:lstStyle/>
          <a:p>
            <a:endParaRPr lang="en-US" dirty="0"/>
          </a:p>
        </p:txBody>
      </p:sp>
    </p:spTree>
    <p:extLst>
      <p:ext uri="{BB962C8B-B14F-4D97-AF65-F5344CB8AC3E}">
        <p14:creationId xmlns:p14="http://schemas.microsoft.com/office/powerpoint/2010/main" val="31237284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08029-C435-EC08-0927-E1B1787DE728}"/>
            </a:ext>
          </a:extLst>
        </p:cNvPr>
        <p:cNvGrpSpPr/>
        <p:nvPr/>
      </p:nvGrpSpPr>
      <p:grpSpPr>
        <a:xfrm>
          <a:off x="0" y="0"/>
          <a:ext cx="0" cy="0"/>
          <a:chOff x="0" y="0"/>
          <a:chExt cx="0" cy="0"/>
        </a:xfrm>
      </p:grpSpPr>
    </p:spTree>
    <p:extLst>
      <p:ext uri="{BB962C8B-B14F-4D97-AF65-F5344CB8AC3E}">
        <p14:creationId xmlns:p14="http://schemas.microsoft.com/office/powerpoint/2010/main" val="5302354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32A598-4642-297C-7124-67BBCD7E00E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2CF3940-F8A3-FEA4-8B3D-F9BB68257580}"/>
              </a:ext>
            </a:extLst>
          </p:cNvPr>
          <p:cNvSpPr>
            <a:spLocks noGrp="1"/>
          </p:cNvSpPr>
          <p:nvPr>
            <p:ph type="title"/>
          </p:nvPr>
        </p:nvSpPr>
        <p:spPr/>
        <p:txBody>
          <a:bodyPr>
            <a:normAutofit fontScale="90000"/>
          </a:bodyPr>
          <a:lstStyle/>
          <a:p>
            <a:r>
              <a:rPr lang="nl-BE" sz="6700" b="1" dirty="0"/>
              <a:t>M</a:t>
            </a:r>
            <a:br>
              <a:rPr lang="nl-BE" sz="6700" b="1" dirty="0"/>
            </a:br>
            <a:endParaRPr lang="en-US" sz="6000" b="1" dirty="0"/>
          </a:p>
        </p:txBody>
      </p:sp>
      <p:sp>
        <p:nvSpPr>
          <p:cNvPr id="3" name="Tijdelijke aanduiding voor inhoud 2">
            <a:extLst>
              <a:ext uri="{FF2B5EF4-FFF2-40B4-BE49-F238E27FC236}">
                <a16:creationId xmlns:a16="http://schemas.microsoft.com/office/drawing/2014/main" id="{70958B31-E0CE-4BD6-82E5-170057F9E45C}"/>
              </a:ext>
            </a:extLst>
          </p:cNvPr>
          <p:cNvSpPr>
            <a:spLocks noGrp="1"/>
          </p:cNvSpPr>
          <p:nvPr>
            <p:ph idx="1"/>
          </p:nvPr>
        </p:nvSpPr>
        <p:spPr>
          <a:xfrm>
            <a:off x="1172308" y="2133599"/>
            <a:ext cx="10332304" cy="4478215"/>
          </a:xfrm>
        </p:spPr>
        <p:txBody>
          <a:bodyPr/>
          <a:lstStyle/>
          <a:p>
            <a:endParaRPr lang="en-US" dirty="0"/>
          </a:p>
        </p:txBody>
      </p:sp>
    </p:spTree>
    <p:extLst>
      <p:ext uri="{BB962C8B-B14F-4D97-AF65-F5344CB8AC3E}">
        <p14:creationId xmlns:p14="http://schemas.microsoft.com/office/powerpoint/2010/main" val="242320456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33B37-E7CB-AF22-DA87-9B1A586E2541}"/>
            </a:ext>
          </a:extLst>
        </p:cNvPr>
        <p:cNvGrpSpPr/>
        <p:nvPr/>
      </p:nvGrpSpPr>
      <p:grpSpPr>
        <a:xfrm>
          <a:off x="0" y="0"/>
          <a:ext cx="0" cy="0"/>
          <a:chOff x="0" y="0"/>
          <a:chExt cx="0" cy="0"/>
        </a:xfrm>
      </p:grpSpPr>
    </p:spTree>
    <p:extLst>
      <p:ext uri="{BB962C8B-B14F-4D97-AF65-F5344CB8AC3E}">
        <p14:creationId xmlns:p14="http://schemas.microsoft.com/office/powerpoint/2010/main" val="25119279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1DF8E-9744-2FCD-33C0-F3D12AE856B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AE207AE-054A-35D5-C79C-9A12C35EEF2E}"/>
              </a:ext>
            </a:extLst>
          </p:cNvPr>
          <p:cNvSpPr>
            <a:spLocks noGrp="1"/>
          </p:cNvSpPr>
          <p:nvPr>
            <p:ph type="title"/>
          </p:nvPr>
        </p:nvSpPr>
        <p:spPr/>
        <p:txBody>
          <a:bodyPr>
            <a:normAutofit fontScale="90000"/>
          </a:bodyPr>
          <a:lstStyle/>
          <a:p>
            <a:r>
              <a:rPr lang="nl-BE" sz="6700" b="1" dirty="0"/>
              <a:t>S</a:t>
            </a:r>
            <a:br>
              <a:rPr lang="nl-BE" sz="6700" b="1" dirty="0"/>
            </a:br>
            <a:endParaRPr lang="en-US" sz="6000" b="1" dirty="0"/>
          </a:p>
        </p:txBody>
      </p:sp>
      <p:sp>
        <p:nvSpPr>
          <p:cNvPr id="3" name="Tijdelijke aanduiding voor inhoud 2">
            <a:extLst>
              <a:ext uri="{FF2B5EF4-FFF2-40B4-BE49-F238E27FC236}">
                <a16:creationId xmlns:a16="http://schemas.microsoft.com/office/drawing/2014/main" id="{D7F134B7-A4D3-2818-F0D4-BDFE2835B752}"/>
              </a:ext>
            </a:extLst>
          </p:cNvPr>
          <p:cNvSpPr>
            <a:spLocks noGrp="1"/>
          </p:cNvSpPr>
          <p:nvPr>
            <p:ph idx="1"/>
          </p:nvPr>
        </p:nvSpPr>
        <p:spPr>
          <a:xfrm>
            <a:off x="1172308" y="2133599"/>
            <a:ext cx="10332304" cy="4478215"/>
          </a:xfrm>
        </p:spPr>
        <p:txBody>
          <a:bodyPr/>
          <a:lstStyle/>
          <a:p>
            <a:endParaRPr lang="en-US" dirty="0"/>
          </a:p>
        </p:txBody>
      </p:sp>
    </p:spTree>
    <p:extLst>
      <p:ext uri="{BB962C8B-B14F-4D97-AF65-F5344CB8AC3E}">
        <p14:creationId xmlns:p14="http://schemas.microsoft.com/office/powerpoint/2010/main" val="32061559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Bio Tia Hellebaut | Showbizzs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Afbeelding 4"/>
          <p:cNvPicPr>
            <a:picLocks noChangeAspect="1"/>
          </p:cNvPicPr>
          <p:nvPr/>
        </p:nvPicPr>
        <p:blipFill>
          <a:blip r:embed="rId2"/>
          <a:stretch>
            <a:fillRect/>
          </a:stretch>
        </p:blipFill>
        <p:spPr>
          <a:xfrm>
            <a:off x="3883068" y="360755"/>
            <a:ext cx="4158641" cy="6249323"/>
          </a:xfrm>
          <a:prstGeom prst="rect">
            <a:avLst/>
          </a:prstGeom>
        </p:spPr>
      </p:pic>
    </p:spTree>
    <p:extLst>
      <p:ext uri="{BB962C8B-B14F-4D97-AF65-F5344CB8AC3E}">
        <p14:creationId xmlns:p14="http://schemas.microsoft.com/office/powerpoint/2010/main" val="9632568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0ECB3-7799-CC9A-E9F8-9C0A02C48A55}"/>
            </a:ext>
          </a:extLst>
        </p:cNvPr>
        <p:cNvGrpSpPr/>
        <p:nvPr/>
      </p:nvGrpSpPr>
      <p:grpSpPr>
        <a:xfrm>
          <a:off x="0" y="0"/>
          <a:ext cx="0" cy="0"/>
          <a:chOff x="0" y="0"/>
          <a:chExt cx="0" cy="0"/>
        </a:xfrm>
      </p:grpSpPr>
    </p:spTree>
    <p:extLst>
      <p:ext uri="{BB962C8B-B14F-4D97-AF65-F5344CB8AC3E}">
        <p14:creationId xmlns:p14="http://schemas.microsoft.com/office/powerpoint/2010/main" val="4775955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2910-74D8-C325-4E4F-8361C171587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6799619-3188-DF8D-3672-2AF5A2305663}"/>
              </a:ext>
            </a:extLst>
          </p:cNvPr>
          <p:cNvSpPr>
            <a:spLocks noGrp="1"/>
          </p:cNvSpPr>
          <p:nvPr>
            <p:ph type="title"/>
          </p:nvPr>
        </p:nvSpPr>
        <p:spPr/>
        <p:txBody>
          <a:bodyPr>
            <a:normAutofit fontScale="90000"/>
          </a:bodyPr>
          <a:lstStyle/>
          <a:p>
            <a:r>
              <a:rPr lang="nl-BE" sz="6700" b="1" dirty="0"/>
              <a:t>H</a:t>
            </a:r>
            <a:br>
              <a:rPr lang="nl-BE" sz="6700" b="1" dirty="0"/>
            </a:br>
            <a:endParaRPr lang="en-US" sz="6000" b="1" dirty="0"/>
          </a:p>
        </p:txBody>
      </p:sp>
      <p:sp>
        <p:nvSpPr>
          <p:cNvPr id="3" name="Tijdelijke aanduiding voor inhoud 2">
            <a:extLst>
              <a:ext uri="{FF2B5EF4-FFF2-40B4-BE49-F238E27FC236}">
                <a16:creationId xmlns:a16="http://schemas.microsoft.com/office/drawing/2014/main" id="{9201AAAD-7CF6-8050-84A3-AA89B484FF1E}"/>
              </a:ext>
            </a:extLst>
          </p:cNvPr>
          <p:cNvSpPr>
            <a:spLocks noGrp="1"/>
          </p:cNvSpPr>
          <p:nvPr>
            <p:ph idx="1"/>
          </p:nvPr>
        </p:nvSpPr>
        <p:spPr>
          <a:xfrm>
            <a:off x="1172308" y="2133599"/>
            <a:ext cx="10332304" cy="4478215"/>
          </a:xfrm>
        </p:spPr>
        <p:txBody>
          <a:bodyPr/>
          <a:lstStyle/>
          <a:p>
            <a:endParaRPr lang="en-US" dirty="0"/>
          </a:p>
        </p:txBody>
      </p:sp>
    </p:spTree>
    <p:extLst>
      <p:ext uri="{BB962C8B-B14F-4D97-AF65-F5344CB8AC3E}">
        <p14:creationId xmlns:p14="http://schemas.microsoft.com/office/powerpoint/2010/main" val="337558717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2526581" y="2146126"/>
            <a:ext cx="8915400" cy="3777622"/>
          </a:xfrm>
        </p:spPr>
        <p:txBody>
          <a:bodyPr>
            <a:normAutofit/>
          </a:bodyPr>
          <a:lstStyle/>
          <a:p>
            <a:r>
              <a:rPr lang="nl-BE" sz="8000" b="1" dirty="0">
                <a:solidFill>
                  <a:srgbClr val="FF0000"/>
                </a:solidFill>
              </a:rPr>
              <a:t>Zangeressen</a:t>
            </a:r>
            <a:endParaRPr lang="en-US" sz="8000" b="1" dirty="0">
              <a:solidFill>
                <a:srgbClr val="FF0000"/>
              </a:solidFill>
            </a:endParaRPr>
          </a:p>
        </p:txBody>
      </p:sp>
    </p:spTree>
    <p:extLst>
      <p:ext uri="{BB962C8B-B14F-4D97-AF65-F5344CB8AC3E}">
        <p14:creationId xmlns:p14="http://schemas.microsoft.com/office/powerpoint/2010/main" val="31916772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2805831" y="479190"/>
            <a:ext cx="6939418" cy="5609363"/>
          </a:xfrm>
          <a:prstGeom prst="rect">
            <a:avLst/>
          </a:prstGeom>
        </p:spPr>
      </p:pic>
    </p:spTree>
    <p:extLst>
      <p:ext uri="{BB962C8B-B14F-4D97-AF65-F5344CB8AC3E}">
        <p14:creationId xmlns:p14="http://schemas.microsoft.com/office/powerpoint/2010/main" val="241563435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Liliane Saint-Pierre</a:t>
            </a:r>
            <a:br>
              <a:rPr lang="nl-BE" sz="6700" b="1" dirty="0"/>
            </a:br>
            <a:endParaRPr lang="en-US" sz="6000" b="1" dirty="0"/>
          </a:p>
        </p:txBody>
      </p:sp>
      <p:sp>
        <p:nvSpPr>
          <p:cNvPr id="3" name="Tijdelijke aanduiding voor inhoud 2"/>
          <p:cNvSpPr>
            <a:spLocks noGrp="1"/>
          </p:cNvSpPr>
          <p:nvPr>
            <p:ph idx="1"/>
          </p:nvPr>
        </p:nvSpPr>
        <p:spPr>
          <a:xfrm>
            <a:off x="1172308" y="2133599"/>
            <a:ext cx="10332304" cy="4478215"/>
          </a:xfrm>
        </p:spPr>
        <p:txBody>
          <a:bodyPr/>
          <a:lstStyle/>
          <a:p>
            <a:r>
              <a:rPr lang="nl-NL" sz="2200" b="1" dirty="0">
                <a:solidFill>
                  <a:schemeClr val="tx1"/>
                </a:solidFill>
              </a:rPr>
              <a:t>Liliane Saint-Pierre</a:t>
            </a:r>
            <a:r>
              <a:rPr lang="nl-NL" sz="2200" dirty="0">
                <a:solidFill>
                  <a:schemeClr val="tx1"/>
                </a:solidFill>
              </a:rPr>
              <a:t> (Molenstede, 18 december 1948) is een Belgische zangeres. Haar grootste en bekendste hit is Soldiers of love, waarmee ze België in 1987 vertegenwoordigde op het Eurosongfestival. </a:t>
            </a:r>
            <a:br>
              <a:rPr lang="nl-NL" sz="2200" dirty="0">
                <a:solidFill>
                  <a:schemeClr val="tx1"/>
                </a:solidFill>
              </a:rPr>
            </a:br>
            <a:r>
              <a:rPr lang="nl-NL" sz="2200" dirty="0">
                <a:solidFill>
                  <a:schemeClr val="tx1"/>
                </a:solidFill>
              </a:rPr>
              <a:t>Ze werd 11</a:t>
            </a:r>
            <a:r>
              <a:rPr lang="nl-NL" sz="2200" baseline="30000" dirty="0">
                <a:solidFill>
                  <a:schemeClr val="tx1"/>
                </a:solidFill>
              </a:rPr>
              <a:t>de</a:t>
            </a:r>
            <a:r>
              <a:rPr lang="nl-NL" sz="2200" dirty="0">
                <a:solidFill>
                  <a:schemeClr val="tx1"/>
                </a:solidFill>
              </a:rPr>
              <a:t>, met 56 punten.</a:t>
            </a:r>
          </a:p>
          <a:p>
            <a:r>
              <a:rPr lang="nl-NL" sz="2200" dirty="0">
                <a:solidFill>
                  <a:schemeClr val="tx1"/>
                </a:solidFill>
              </a:rPr>
              <a:t>In 1971 trouwde Liliane Saint-Pierre met Denis De Coster, de zoon van haar toenmalige manager Milo De Coster. Zij kregen samen een zoon en scheidden enkele jaren later. In 1985 trouwde ze met Marc </a:t>
            </a:r>
            <a:r>
              <a:rPr lang="nl-NL" sz="2200" dirty="0" err="1">
                <a:solidFill>
                  <a:schemeClr val="tx1"/>
                </a:solidFill>
              </a:rPr>
              <a:t>Hoyois</a:t>
            </a:r>
            <a:r>
              <a:rPr lang="nl-NL" sz="2200" dirty="0">
                <a:solidFill>
                  <a:schemeClr val="tx1"/>
                </a:solidFill>
              </a:rPr>
              <a:t>, de weduwnaar van zangeres Ann </a:t>
            </a:r>
            <a:r>
              <a:rPr lang="nl-NL" sz="2200" dirty="0" err="1">
                <a:solidFill>
                  <a:schemeClr val="tx1"/>
                </a:solidFill>
              </a:rPr>
              <a:t>Christy</a:t>
            </a:r>
            <a:r>
              <a:rPr lang="nl-NL" sz="2200" dirty="0">
                <a:solidFill>
                  <a:schemeClr val="tx1"/>
                </a:solidFill>
              </a:rPr>
              <a:t>. </a:t>
            </a:r>
            <a:r>
              <a:rPr lang="nl-NL" sz="2200" dirty="0" err="1">
                <a:solidFill>
                  <a:schemeClr val="tx1"/>
                </a:solidFill>
              </a:rPr>
              <a:t>Hoyois</a:t>
            </a:r>
            <a:r>
              <a:rPr lang="nl-NL" sz="2200" dirty="0">
                <a:solidFill>
                  <a:schemeClr val="tx1"/>
                </a:solidFill>
              </a:rPr>
              <a:t> overleed in 2010.</a:t>
            </a:r>
          </a:p>
          <a:p>
            <a:r>
              <a:rPr lang="nl-NL" sz="2200" dirty="0">
                <a:solidFill>
                  <a:schemeClr val="tx1"/>
                </a:solidFill>
              </a:rPr>
              <a:t>Bekende liedjes:</a:t>
            </a:r>
            <a:br>
              <a:rPr lang="nl-NL" sz="2200" dirty="0">
                <a:solidFill>
                  <a:schemeClr val="tx1"/>
                </a:solidFill>
              </a:rPr>
            </a:br>
            <a:r>
              <a:rPr lang="nl-NL" sz="2200" dirty="0">
                <a:solidFill>
                  <a:schemeClr val="tx1"/>
                </a:solidFill>
              </a:rPr>
              <a:t>Ik wil alles met je doen  -  </a:t>
            </a:r>
            <a:r>
              <a:rPr lang="nl-NL" sz="2200" dirty="0" err="1">
                <a:solidFill>
                  <a:schemeClr val="tx1"/>
                </a:solidFill>
              </a:rPr>
              <a:t>soldiers</a:t>
            </a:r>
            <a:r>
              <a:rPr lang="nl-NL" sz="2200" dirty="0">
                <a:solidFill>
                  <a:schemeClr val="tx1"/>
                </a:solidFill>
              </a:rPr>
              <a:t> of love  -  gewoon een vrouw …</a:t>
            </a:r>
          </a:p>
          <a:p>
            <a:r>
              <a:rPr lang="en-US" dirty="0">
                <a:hlinkClick r:id="rId2"/>
              </a:rPr>
              <a:t>https://www.youtube.com/watch?v=ECBYFm6rO_Y</a:t>
            </a:r>
            <a:endParaRPr lang="en-US" dirty="0"/>
          </a:p>
          <a:p>
            <a:endParaRPr lang="en-US" dirty="0"/>
          </a:p>
        </p:txBody>
      </p:sp>
    </p:spTree>
    <p:extLst>
      <p:ext uri="{BB962C8B-B14F-4D97-AF65-F5344CB8AC3E}">
        <p14:creationId xmlns:p14="http://schemas.microsoft.com/office/powerpoint/2010/main" val="68603617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2936220" y="833915"/>
            <a:ext cx="6583561" cy="5429099"/>
          </a:xfrm>
          <a:prstGeom prst="rect">
            <a:avLst/>
          </a:prstGeom>
        </p:spPr>
      </p:pic>
    </p:spTree>
    <p:extLst>
      <p:ext uri="{BB962C8B-B14F-4D97-AF65-F5344CB8AC3E}">
        <p14:creationId xmlns:p14="http://schemas.microsoft.com/office/powerpoint/2010/main" val="283864712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Zangeres zonder Naam</a:t>
            </a:r>
            <a:br>
              <a:rPr lang="nl-BE" sz="6700" b="1" dirty="0"/>
            </a:br>
            <a:endParaRPr lang="en-US" sz="6000" b="1" dirty="0"/>
          </a:p>
        </p:txBody>
      </p:sp>
      <p:sp>
        <p:nvSpPr>
          <p:cNvPr id="3" name="Tijdelijke aanduiding voor inhoud 2"/>
          <p:cNvSpPr>
            <a:spLocks noGrp="1"/>
          </p:cNvSpPr>
          <p:nvPr>
            <p:ph idx="1"/>
          </p:nvPr>
        </p:nvSpPr>
        <p:spPr>
          <a:xfrm>
            <a:off x="832338" y="1489952"/>
            <a:ext cx="10925908" cy="5368048"/>
          </a:xfrm>
        </p:spPr>
        <p:txBody>
          <a:bodyPr>
            <a:normAutofit fontScale="25000" lnSpcReduction="20000"/>
          </a:bodyPr>
          <a:lstStyle/>
          <a:p>
            <a:r>
              <a:rPr lang="en-US" sz="8000" b="1" dirty="0">
                <a:solidFill>
                  <a:schemeClr val="tx1"/>
                </a:solidFill>
                <a:latin typeface="+mj-lt"/>
              </a:rPr>
              <a:t>Maria (Mary) </a:t>
            </a:r>
            <a:r>
              <a:rPr lang="en-US" sz="8000" b="1" dirty="0" err="1">
                <a:solidFill>
                  <a:schemeClr val="tx1"/>
                </a:solidFill>
                <a:latin typeface="+mj-lt"/>
              </a:rPr>
              <a:t>Servaes</a:t>
            </a:r>
            <a:r>
              <a:rPr lang="en-US" sz="8000" b="1" dirty="0">
                <a:solidFill>
                  <a:schemeClr val="tx1"/>
                </a:solidFill>
                <a:latin typeface="+mj-lt"/>
              </a:rPr>
              <a:t>-Bey </a:t>
            </a:r>
            <a:r>
              <a:rPr lang="en-US" sz="8000" dirty="0">
                <a:solidFill>
                  <a:schemeClr val="tx1"/>
                </a:solidFill>
                <a:latin typeface="+mj-lt"/>
              </a:rPr>
              <a:t>(Leiden, 5 </a:t>
            </a:r>
            <a:r>
              <a:rPr lang="en-US" sz="8000" dirty="0" err="1">
                <a:solidFill>
                  <a:schemeClr val="tx1"/>
                </a:solidFill>
                <a:latin typeface="+mj-lt"/>
              </a:rPr>
              <a:t>augustus</a:t>
            </a:r>
            <a:r>
              <a:rPr lang="en-US" sz="8000" dirty="0">
                <a:solidFill>
                  <a:schemeClr val="tx1"/>
                </a:solidFill>
                <a:latin typeface="+mj-lt"/>
              </a:rPr>
              <a:t> 1919 – 23 </a:t>
            </a:r>
            <a:r>
              <a:rPr lang="en-US" sz="8000" dirty="0" err="1">
                <a:solidFill>
                  <a:schemeClr val="tx1"/>
                </a:solidFill>
                <a:latin typeface="+mj-lt"/>
              </a:rPr>
              <a:t>oktober</a:t>
            </a:r>
            <a:r>
              <a:rPr lang="en-US" sz="8000" dirty="0">
                <a:solidFill>
                  <a:schemeClr val="tx1"/>
                </a:solidFill>
                <a:latin typeface="+mj-lt"/>
              </a:rPr>
              <a:t> 1998), </a:t>
            </a:r>
            <a:r>
              <a:rPr lang="en-US" sz="8000" dirty="0" err="1">
                <a:solidFill>
                  <a:schemeClr val="tx1"/>
                </a:solidFill>
                <a:latin typeface="+mj-lt"/>
              </a:rPr>
              <a:t>Zangeres</a:t>
            </a:r>
            <a:r>
              <a:rPr lang="en-US" sz="8000" dirty="0">
                <a:solidFill>
                  <a:schemeClr val="tx1"/>
                </a:solidFill>
                <a:latin typeface="+mj-lt"/>
              </a:rPr>
              <a:t> </a:t>
            </a:r>
            <a:r>
              <a:rPr lang="en-US" sz="8000" dirty="0" err="1">
                <a:solidFill>
                  <a:schemeClr val="tx1"/>
                </a:solidFill>
                <a:latin typeface="+mj-lt"/>
              </a:rPr>
              <a:t>Zonder</a:t>
            </a:r>
            <a:r>
              <a:rPr lang="en-US" sz="8000" dirty="0">
                <a:solidFill>
                  <a:schemeClr val="tx1"/>
                </a:solidFill>
                <a:latin typeface="+mj-lt"/>
              </a:rPr>
              <a:t> Naam, was </a:t>
            </a:r>
            <a:r>
              <a:rPr lang="en-US" sz="8000" dirty="0" err="1">
                <a:solidFill>
                  <a:schemeClr val="tx1"/>
                </a:solidFill>
                <a:latin typeface="+mj-lt"/>
              </a:rPr>
              <a:t>een</a:t>
            </a:r>
            <a:r>
              <a:rPr lang="en-US" sz="8000" dirty="0">
                <a:solidFill>
                  <a:schemeClr val="tx1"/>
                </a:solidFill>
                <a:latin typeface="+mj-lt"/>
              </a:rPr>
              <a:t> </a:t>
            </a:r>
            <a:r>
              <a:rPr lang="en-US" sz="8000" dirty="0" err="1">
                <a:solidFill>
                  <a:schemeClr val="tx1"/>
                </a:solidFill>
                <a:latin typeface="+mj-lt"/>
              </a:rPr>
              <a:t>Nederlandse</a:t>
            </a:r>
            <a:r>
              <a:rPr lang="en-US" sz="8000" dirty="0">
                <a:solidFill>
                  <a:schemeClr val="tx1"/>
                </a:solidFill>
                <a:latin typeface="+mj-lt"/>
              </a:rPr>
              <a:t> </a:t>
            </a:r>
            <a:r>
              <a:rPr lang="en-US" sz="8000" dirty="0" err="1">
                <a:solidFill>
                  <a:schemeClr val="tx1"/>
                </a:solidFill>
                <a:latin typeface="+mj-lt"/>
              </a:rPr>
              <a:t>zangeres</a:t>
            </a:r>
            <a:r>
              <a:rPr lang="en-US" sz="8000" dirty="0">
                <a:solidFill>
                  <a:schemeClr val="tx1"/>
                </a:solidFill>
                <a:latin typeface="+mj-lt"/>
              </a:rPr>
              <a:t>. </a:t>
            </a:r>
            <a:r>
              <a:rPr lang="en-US" sz="8000" dirty="0" err="1">
                <a:solidFill>
                  <a:schemeClr val="tx1"/>
                </a:solidFill>
                <a:latin typeface="+mj-lt"/>
              </a:rPr>
              <a:t>Zij</a:t>
            </a:r>
            <a:r>
              <a:rPr lang="en-US" sz="8000" dirty="0">
                <a:solidFill>
                  <a:schemeClr val="tx1"/>
                </a:solidFill>
                <a:latin typeface="+mj-lt"/>
              </a:rPr>
              <a:t> </a:t>
            </a:r>
            <a:r>
              <a:rPr lang="en-US" sz="8000" dirty="0" err="1">
                <a:solidFill>
                  <a:schemeClr val="tx1"/>
                </a:solidFill>
                <a:latin typeface="+mj-lt"/>
              </a:rPr>
              <a:t>werd</a:t>
            </a:r>
            <a:r>
              <a:rPr lang="en-US" sz="8000" dirty="0">
                <a:solidFill>
                  <a:schemeClr val="tx1"/>
                </a:solidFill>
                <a:latin typeface="+mj-lt"/>
              </a:rPr>
              <a:t> de '</a:t>
            </a:r>
            <a:r>
              <a:rPr lang="en-US" sz="8000" dirty="0" err="1">
                <a:solidFill>
                  <a:schemeClr val="tx1"/>
                </a:solidFill>
                <a:latin typeface="+mj-lt"/>
              </a:rPr>
              <a:t>Koningin</a:t>
            </a:r>
            <a:r>
              <a:rPr lang="en-US" sz="8000" dirty="0">
                <a:solidFill>
                  <a:schemeClr val="tx1"/>
                </a:solidFill>
                <a:latin typeface="+mj-lt"/>
              </a:rPr>
              <a:t> van het </a:t>
            </a:r>
            <a:r>
              <a:rPr lang="en-US" sz="8000" dirty="0" err="1">
                <a:solidFill>
                  <a:schemeClr val="tx1"/>
                </a:solidFill>
                <a:latin typeface="+mj-lt"/>
              </a:rPr>
              <a:t>Levenslied</a:t>
            </a:r>
            <a:r>
              <a:rPr lang="en-US" sz="8000" dirty="0">
                <a:solidFill>
                  <a:schemeClr val="tx1"/>
                </a:solidFill>
                <a:latin typeface="+mj-lt"/>
              </a:rPr>
              <a:t>' </a:t>
            </a:r>
            <a:r>
              <a:rPr lang="en-US" sz="8000" dirty="0" err="1">
                <a:solidFill>
                  <a:schemeClr val="tx1"/>
                </a:solidFill>
                <a:latin typeface="+mj-lt"/>
              </a:rPr>
              <a:t>genoemd</a:t>
            </a:r>
            <a:r>
              <a:rPr lang="en-US" sz="8000" dirty="0">
                <a:solidFill>
                  <a:schemeClr val="tx1"/>
                </a:solidFill>
                <a:latin typeface="+mj-lt"/>
              </a:rPr>
              <a:t>.</a:t>
            </a:r>
          </a:p>
          <a:p>
            <a:r>
              <a:rPr lang="nl-NL" sz="8000" dirty="0">
                <a:solidFill>
                  <a:schemeClr val="tx1"/>
                </a:solidFill>
                <a:latin typeface="+mj-lt"/>
              </a:rPr>
              <a:t>Tot haar grootste successen behoren: </a:t>
            </a:r>
            <a:r>
              <a:rPr lang="nl-NL" sz="8000" i="1" dirty="0">
                <a:solidFill>
                  <a:schemeClr val="tx1"/>
                </a:solidFill>
                <a:latin typeface="+mj-lt"/>
              </a:rPr>
              <a:t>Ach vaderlief, toe drink niet meer</a:t>
            </a:r>
            <a:r>
              <a:rPr lang="nl-NL" sz="8000" dirty="0">
                <a:solidFill>
                  <a:schemeClr val="tx1"/>
                </a:solidFill>
                <a:latin typeface="+mj-lt"/>
              </a:rPr>
              <a:t> (1959), </a:t>
            </a:r>
            <a:r>
              <a:rPr lang="nl-NL" sz="8000" i="1" dirty="0">
                <a:solidFill>
                  <a:schemeClr val="tx1"/>
                </a:solidFill>
                <a:latin typeface="+mj-lt"/>
              </a:rPr>
              <a:t>De blinde soldaat</a:t>
            </a:r>
            <a:r>
              <a:rPr lang="nl-NL" sz="8000" dirty="0">
                <a:solidFill>
                  <a:schemeClr val="tx1"/>
                </a:solidFill>
                <a:latin typeface="+mj-lt"/>
              </a:rPr>
              <a:t> (1962), </a:t>
            </a:r>
            <a:r>
              <a:rPr lang="nl-NL" sz="8000" i="1" dirty="0">
                <a:solidFill>
                  <a:schemeClr val="tx1"/>
                </a:solidFill>
                <a:latin typeface="+mj-lt"/>
              </a:rPr>
              <a:t>Mexico</a:t>
            </a:r>
            <a:r>
              <a:rPr lang="nl-NL" sz="8000" dirty="0">
                <a:solidFill>
                  <a:schemeClr val="tx1"/>
                </a:solidFill>
                <a:latin typeface="+mj-lt"/>
              </a:rPr>
              <a:t> (1969, 1986), </a:t>
            </a:r>
            <a:r>
              <a:rPr lang="nl-NL" sz="8000" i="1" dirty="0">
                <a:solidFill>
                  <a:schemeClr val="tx1"/>
                </a:solidFill>
                <a:latin typeface="+mj-lt"/>
              </a:rPr>
              <a:t>'t Was aan de Costa del Sol</a:t>
            </a:r>
            <a:r>
              <a:rPr lang="nl-NL" sz="8000" dirty="0">
                <a:solidFill>
                  <a:schemeClr val="tx1"/>
                </a:solidFill>
                <a:latin typeface="+mj-lt"/>
              </a:rPr>
              <a:t> (1975)…</a:t>
            </a:r>
            <a:br>
              <a:rPr lang="nl-NL" sz="8000" dirty="0">
                <a:solidFill>
                  <a:schemeClr val="tx1"/>
                </a:solidFill>
                <a:latin typeface="+mj-lt"/>
              </a:rPr>
            </a:br>
            <a:r>
              <a:rPr lang="nl-NL" sz="8000" dirty="0">
                <a:solidFill>
                  <a:schemeClr val="tx1"/>
                </a:solidFill>
                <a:latin typeface="+mj-lt"/>
              </a:rPr>
              <a:t>In totaal nam ze meer dan 550 liedjes op.</a:t>
            </a:r>
          </a:p>
          <a:p>
            <a:r>
              <a:rPr lang="nl-NL" sz="8000" dirty="0">
                <a:solidFill>
                  <a:schemeClr val="tx1"/>
                </a:solidFill>
                <a:latin typeface="+mj-lt"/>
              </a:rPr>
              <a:t>Ze was de achtste in een arbeidersgezin van tien kinderen en had geen gemakkelijke jeugd. Toen ze drie was, maakte ze een lelijke val waardoor ze een heup brak. Een botsplinter beknelde een zenuw in haar been zo ernstig, dat ze nooit meer goed kon lopen.</a:t>
            </a:r>
          </a:p>
          <a:p>
            <a:r>
              <a:rPr lang="nl-NL" sz="8000" dirty="0">
                <a:solidFill>
                  <a:schemeClr val="tx1"/>
                </a:solidFill>
                <a:latin typeface="+mj-lt"/>
              </a:rPr>
              <a:t>Haar bekering tot het rooms-katholicisme leidde tot een breuk met haar vader. </a:t>
            </a:r>
            <a:br>
              <a:rPr lang="nl-NL" sz="8000" dirty="0">
                <a:solidFill>
                  <a:schemeClr val="tx1"/>
                </a:solidFill>
                <a:latin typeface="+mj-lt"/>
              </a:rPr>
            </a:br>
            <a:r>
              <a:rPr lang="nl-NL" sz="8000" dirty="0">
                <a:solidFill>
                  <a:schemeClr val="tx1"/>
                </a:solidFill>
                <a:latin typeface="+mj-lt"/>
              </a:rPr>
              <a:t>Haar moeder was zelf gelovig, maar haar vader verbood het geloof in huis. </a:t>
            </a:r>
            <a:br>
              <a:rPr lang="nl-NL" sz="8000" dirty="0">
                <a:solidFill>
                  <a:schemeClr val="tx1"/>
                </a:solidFill>
                <a:latin typeface="+mj-lt"/>
              </a:rPr>
            </a:br>
            <a:r>
              <a:rPr lang="nl-NL" sz="8000" dirty="0">
                <a:solidFill>
                  <a:schemeClr val="tx1"/>
                </a:solidFill>
                <a:latin typeface="+mj-lt"/>
              </a:rPr>
              <a:t>Ze woonde tijdens de oorlogsjaren een tijdje bij haar zus en later bij haar broer. </a:t>
            </a:r>
            <a:br>
              <a:rPr lang="nl-NL" sz="8000" dirty="0">
                <a:solidFill>
                  <a:schemeClr val="tx1"/>
                </a:solidFill>
                <a:latin typeface="+mj-lt"/>
              </a:rPr>
            </a:br>
            <a:r>
              <a:rPr lang="nl-NL" sz="8000" dirty="0">
                <a:solidFill>
                  <a:schemeClr val="tx1"/>
                </a:solidFill>
                <a:latin typeface="+mj-lt"/>
              </a:rPr>
              <a:t>Daar ontmoette ze haar echtgenoot </a:t>
            </a:r>
            <a:r>
              <a:rPr lang="nl-NL" sz="8000" dirty="0" err="1">
                <a:solidFill>
                  <a:schemeClr val="tx1"/>
                </a:solidFill>
                <a:latin typeface="+mj-lt"/>
              </a:rPr>
              <a:t>Sjo</a:t>
            </a:r>
            <a:r>
              <a:rPr lang="nl-NL" sz="8000" dirty="0">
                <a:solidFill>
                  <a:schemeClr val="tx1"/>
                </a:solidFill>
                <a:latin typeface="+mj-lt"/>
              </a:rPr>
              <a:t> </a:t>
            </a:r>
            <a:r>
              <a:rPr lang="nl-NL" sz="8000" dirty="0" err="1">
                <a:solidFill>
                  <a:schemeClr val="tx1"/>
                </a:solidFill>
                <a:latin typeface="+mj-lt"/>
              </a:rPr>
              <a:t>Servaes</a:t>
            </a:r>
            <a:r>
              <a:rPr lang="nl-NL" sz="8000" dirty="0">
                <a:solidFill>
                  <a:schemeClr val="tx1"/>
                </a:solidFill>
                <a:latin typeface="+mj-lt"/>
              </a:rPr>
              <a:t> (1923-1990) die metaalbewerker was en later chauffeur zou worden. Zij trouwden in 1948.</a:t>
            </a:r>
            <a:endParaRPr lang="nl-NL" sz="8000" baseline="30000" dirty="0">
              <a:solidFill>
                <a:schemeClr val="tx1"/>
              </a:solidFill>
              <a:latin typeface="+mj-lt"/>
            </a:endParaRPr>
          </a:p>
          <a:p>
            <a:r>
              <a:rPr lang="nl-NL" sz="8000" dirty="0">
                <a:solidFill>
                  <a:schemeClr val="tx1"/>
                </a:solidFill>
                <a:latin typeface="+mj-lt"/>
              </a:rPr>
              <a:t>In 1994 werd nog eenmaal een feest gehouden, ter gelegenheid van haar 75ste verjaardag. Ze moest vanwege Parkinson opgenomen worden in een verzorgingstehuis, waar ze op 79-jarige leeftijd overleed aan een hartstilstand.</a:t>
            </a:r>
          </a:p>
          <a:p>
            <a:r>
              <a:rPr lang="en-US" sz="5600" dirty="0">
                <a:hlinkClick r:id="rId2"/>
              </a:rPr>
              <a:t>https://www.youtube.com/watch?v=3wdhPUuRHE0</a:t>
            </a:r>
            <a:endParaRPr lang="en-US" sz="5600" dirty="0"/>
          </a:p>
          <a:p>
            <a:endParaRPr lang="en-US" dirty="0"/>
          </a:p>
        </p:txBody>
      </p:sp>
    </p:spTree>
    <p:extLst>
      <p:ext uri="{BB962C8B-B14F-4D97-AF65-F5344CB8AC3E}">
        <p14:creationId xmlns:p14="http://schemas.microsoft.com/office/powerpoint/2010/main" val="37877301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657600" y="384174"/>
            <a:ext cx="4797469" cy="5986757"/>
          </a:xfrm>
          <a:prstGeom prst="rect">
            <a:avLst/>
          </a:prstGeom>
        </p:spPr>
      </p:pic>
    </p:spTree>
    <p:extLst>
      <p:ext uri="{BB962C8B-B14F-4D97-AF65-F5344CB8AC3E}">
        <p14:creationId xmlns:p14="http://schemas.microsoft.com/office/powerpoint/2010/main" val="301531716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Ann </a:t>
            </a:r>
            <a:r>
              <a:rPr lang="nl-BE" sz="6700" b="1" dirty="0" err="1"/>
              <a:t>Christy</a:t>
            </a:r>
            <a:br>
              <a:rPr lang="nl-BE" sz="6700" b="1" dirty="0"/>
            </a:br>
            <a:endParaRPr lang="en-US" sz="6000" b="1" dirty="0"/>
          </a:p>
        </p:txBody>
      </p:sp>
      <p:sp>
        <p:nvSpPr>
          <p:cNvPr id="3" name="Tijdelijke aanduiding voor inhoud 2"/>
          <p:cNvSpPr>
            <a:spLocks noGrp="1"/>
          </p:cNvSpPr>
          <p:nvPr>
            <p:ph idx="1"/>
          </p:nvPr>
        </p:nvSpPr>
        <p:spPr>
          <a:xfrm>
            <a:off x="1019908" y="1711569"/>
            <a:ext cx="10484704" cy="4803531"/>
          </a:xfrm>
        </p:spPr>
        <p:txBody>
          <a:bodyPr>
            <a:normAutofit fontScale="77500" lnSpcReduction="20000"/>
          </a:bodyPr>
          <a:lstStyle/>
          <a:p>
            <a:r>
              <a:rPr lang="nl-NL" sz="2800" b="1" dirty="0">
                <a:solidFill>
                  <a:schemeClr val="tx1"/>
                </a:solidFill>
              </a:rPr>
              <a:t>Ann </a:t>
            </a:r>
            <a:r>
              <a:rPr lang="nl-NL" sz="2800" b="1" dirty="0" err="1">
                <a:solidFill>
                  <a:schemeClr val="tx1"/>
                </a:solidFill>
              </a:rPr>
              <a:t>Christy</a:t>
            </a:r>
            <a:r>
              <a:rPr lang="nl-NL" sz="2800" dirty="0">
                <a:solidFill>
                  <a:schemeClr val="tx1"/>
                </a:solidFill>
              </a:rPr>
              <a:t>, geboren als </a:t>
            </a:r>
            <a:r>
              <a:rPr lang="nl-NL" sz="2800" b="1" dirty="0">
                <a:solidFill>
                  <a:schemeClr val="tx1"/>
                </a:solidFill>
              </a:rPr>
              <a:t>Christiane </a:t>
            </a:r>
            <a:r>
              <a:rPr lang="nl-NL" sz="2800" b="1" dirty="0" err="1">
                <a:solidFill>
                  <a:schemeClr val="tx1"/>
                </a:solidFill>
              </a:rPr>
              <a:t>Leenaerts</a:t>
            </a:r>
            <a:r>
              <a:rPr lang="nl-NL" sz="2800" b="1" dirty="0">
                <a:solidFill>
                  <a:schemeClr val="tx1"/>
                </a:solidFill>
              </a:rPr>
              <a:t> </a:t>
            </a:r>
            <a:r>
              <a:rPr lang="nl-NL" sz="2800" dirty="0">
                <a:solidFill>
                  <a:schemeClr val="tx1"/>
                </a:solidFill>
              </a:rPr>
              <a:t>(Antwerpen, 22 september 1945), was een Vlaamse zangeres.</a:t>
            </a:r>
          </a:p>
          <a:p>
            <a:r>
              <a:rPr lang="nl-NL" sz="2800" dirty="0">
                <a:solidFill>
                  <a:schemeClr val="tx1"/>
                </a:solidFill>
              </a:rPr>
              <a:t>Zij startte haar zangcarrière met het orkest The Adams waarvan de drummer, Marc </a:t>
            </a:r>
            <a:r>
              <a:rPr lang="nl-NL" sz="2800" dirty="0" err="1">
                <a:solidFill>
                  <a:schemeClr val="tx1"/>
                </a:solidFill>
              </a:rPr>
              <a:t>Hoyois</a:t>
            </a:r>
            <a:r>
              <a:rPr lang="nl-NL" sz="2800" dirty="0">
                <a:solidFill>
                  <a:schemeClr val="tx1"/>
                </a:solidFill>
              </a:rPr>
              <a:t>, later haar man zou worden.</a:t>
            </a:r>
          </a:p>
          <a:p>
            <a:r>
              <a:rPr lang="nl-NL" sz="2800" dirty="0">
                <a:solidFill>
                  <a:schemeClr val="tx1"/>
                </a:solidFill>
              </a:rPr>
              <a:t>In 1975 mocht ze deelnemen aan het songfestival, dat gehouden werd </a:t>
            </a:r>
            <a:br>
              <a:rPr lang="nl-NL" sz="2800" dirty="0">
                <a:solidFill>
                  <a:schemeClr val="tx1"/>
                </a:solidFill>
              </a:rPr>
            </a:br>
            <a:r>
              <a:rPr lang="nl-NL" sz="2800" dirty="0">
                <a:solidFill>
                  <a:schemeClr val="tx1"/>
                </a:solidFill>
              </a:rPr>
              <a:t>n het Zweedse Stockholm. Ze zong het liedje ‘Gelukkig zijn’ voor de helft in het Nederlands en voor de helft in het Engels. Ze eindigde als 15de van 19 deelnemers.</a:t>
            </a:r>
          </a:p>
          <a:p>
            <a:r>
              <a:rPr lang="nl-NL" sz="2800" dirty="0">
                <a:solidFill>
                  <a:schemeClr val="tx1"/>
                </a:solidFill>
              </a:rPr>
              <a:t>Ann </a:t>
            </a:r>
            <a:r>
              <a:rPr lang="nl-NL" sz="2800" dirty="0" err="1">
                <a:solidFill>
                  <a:schemeClr val="tx1"/>
                </a:solidFill>
              </a:rPr>
              <a:t>Christy</a:t>
            </a:r>
            <a:r>
              <a:rPr lang="nl-NL" sz="2800" dirty="0">
                <a:solidFill>
                  <a:schemeClr val="tx1"/>
                </a:solidFill>
              </a:rPr>
              <a:t> overleed in 1984, op 38-jarige leeftijd aan </a:t>
            </a:r>
            <a:r>
              <a:rPr lang="nl-NL" sz="2800" dirty="0" err="1">
                <a:solidFill>
                  <a:schemeClr val="tx1"/>
                </a:solidFill>
              </a:rPr>
              <a:t>baarmoederhals-kanker</a:t>
            </a:r>
            <a:r>
              <a:rPr lang="nl-NL" sz="2800" dirty="0">
                <a:solidFill>
                  <a:schemeClr val="tx1"/>
                </a:solidFill>
              </a:rPr>
              <a:t>. Ze werd gecremeerd en haar as werd verstrooid op het kerkhof van Meise. Haar echtgenoot, Marc </a:t>
            </a:r>
            <a:r>
              <a:rPr lang="nl-NL" sz="2800" dirty="0" err="1">
                <a:solidFill>
                  <a:schemeClr val="tx1"/>
                </a:solidFill>
              </a:rPr>
              <a:t>Hoyois</a:t>
            </a:r>
            <a:r>
              <a:rPr lang="nl-NL" sz="2800" dirty="0">
                <a:solidFill>
                  <a:schemeClr val="tx1"/>
                </a:solidFill>
              </a:rPr>
              <a:t>, met wie ze een zoon had, hertrouwde later met een andere zangeres, Liliane Saint-Pierre. </a:t>
            </a:r>
            <a:r>
              <a:rPr lang="nl-NL" sz="2800" dirty="0" err="1">
                <a:solidFill>
                  <a:schemeClr val="tx1"/>
                </a:solidFill>
              </a:rPr>
              <a:t>Hoyois</a:t>
            </a:r>
            <a:r>
              <a:rPr lang="nl-NL" sz="2800" dirty="0">
                <a:solidFill>
                  <a:schemeClr val="tx1"/>
                </a:solidFill>
              </a:rPr>
              <a:t> kreeg later prostaatkanker en overleed in 2010 na een val in het ziekenhuis.</a:t>
            </a:r>
          </a:p>
          <a:p>
            <a:r>
              <a:rPr lang="en-US" dirty="0">
                <a:hlinkClick r:id="rId2"/>
              </a:rPr>
              <a:t>https://www.youtube.com/watch?v=CyOckYTo_v8</a:t>
            </a:r>
            <a:endParaRPr lang="en-US" dirty="0"/>
          </a:p>
          <a:p>
            <a:endParaRPr lang="en-US" dirty="0"/>
          </a:p>
        </p:txBody>
      </p:sp>
    </p:spTree>
    <p:extLst>
      <p:ext uri="{BB962C8B-B14F-4D97-AF65-F5344CB8AC3E}">
        <p14:creationId xmlns:p14="http://schemas.microsoft.com/office/powerpoint/2010/main" val="71135045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357542" y="649740"/>
            <a:ext cx="5698776" cy="5350227"/>
          </a:xfrm>
          <a:prstGeom prst="rect">
            <a:avLst/>
          </a:prstGeom>
        </p:spPr>
      </p:pic>
    </p:spTree>
    <p:extLst>
      <p:ext uri="{BB962C8B-B14F-4D97-AF65-F5344CB8AC3E}">
        <p14:creationId xmlns:p14="http://schemas.microsoft.com/office/powerpoint/2010/main" val="3889417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err="1"/>
              <a:t>Tia</a:t>
            </a:r>
            <a:r>
              <a:rPr lang="nl-BE" sz="6000" b="1" dirty="0"/>
              <a:t> </a:t>
            </a:r>
            <a:r>
              <a:rPr lang="nl-BE" sz="6000" b="1" dirty="0" err="1"/>
              <a:t>Hellebaut</a:t>
            </a:r>
            <a:r>
              <a:rPr lang="nl-BE" sz="6000" b="1" dirty="0"/>
              <a:t> </a:t>
            </a:r>
            <a:endParaRPr lang="en-US" sz="6000" b="1" dirty="0"/>
          </a:p>
        </p:txBody>
      </p:sp>
      <p:sp>
        <p:nvSpPr>
          <p:cNvPr id="3" name="Tijdelijke aanduiding voor inhoud 2"/>
          <p:cNvSpPr>
            <a:spLocks noGrp="1"/>
          </p:cNvSpPr>
          <p:nvPr>
            <p:ph idx="1"/>
          </p:nvPr>
        </p:nvSpPr>
        <p:spPr>
          <a:xfrm>
            <a:off x="1406769" y="1665962"/>
            <a:ext cx="10097843" cy="4809994"/>
          </a:xfrm>
        </p:spPr>
        <p:txBody>
          <a:bodyPr>
            <a:normAutofit fontScale="92500" lnSpcReduction="10000"/>
          </a:bodyPr>
          <a:lstStyle/>
          <a:p>
            <a:r>
              <a:rPr lang="nl-NL" sz="2400" b="1" dirty="0" err="1">
                <a:solidFill>
                  <a:schemeClr val="tx1"/>
                </a:solidFill>
              </a:rPr>
              <a:t>Tia</a:t>
            </a:r>
            <a:r>
              <a:rPr lang="nl-NL" sz="2400" b="1" dirty="0">
                <a:solidFill>
                  <a:schemeClr val="tx1"/>
                </a:solidFill>
              </a:rPr>
              <a:t> </a:t>
            </a:r>
            <a:r>
              <a:rPr lang="nl-NL" sz="2400" b="1" dirty="0" err="1">
                <a:solidFill>
                  <a:schemeClr val="tx1"/>
                </a:solidFill>
              </a:rPr>
              <a:t>Hellebaut</a:t>
            </a:r>
            <a:r>
              <a:rPr lang="nl-NL" sz="2400" dirty="0">
                <a:solidFill>
                  <a:schemeClr val="tx1"/>
                </a:solidFill>
              </a:rPr>
              <a:t>, geboren als </a:t>
            </a:r>
            <a:r>
              <a:rPr lang="nl-NL" sz="2400" b="1" dirty="0" err="1">
                <a:solidFill>
                  <a:schemeClr val="tx1"/>
                </a:solidFill>
              </a:rPr>
              <a:t>Tia</a:t>
            </a:r>
            <a:r>
              <a:rPr lang="nl-NL" sz="2400" b="1" dirty="0">
                <a:solidFill>
                  <a:schemeClr val="tx1"/>
                </a:solidFill>
              </a:rPr>
              <a:t> Van Haver (Antwerpen, 1978)</a:t>
            </a:r>
            <a:r>
              <a:rPr lang="nl-NL" sz="2400" dirty="0">
                <a:solidFill>
                  <a:schemeClr val="tx1"/>
                </a:solidFill>
              </a:rPr>
              <a:t>, </a:t>
            </a:r>
            <a:br>
              <a:rPr lang="nl-NL" sz="2400" dirty="0">
                <a:solidFill>
                  <a:schemeClr val="tx1"/>
                </a:solidFill>
              </a:rPr>
            </a:br>
            <a:r>
              <a:rPr lang="nl-NL" sz="2400" dirty="0">
                <a:solidFill>
                  <a:schemeClr val="tx1"/>
                </a:solidFill>
              </a:rPr>
              <a:t>is een Belgische meerkampster en hoogspringster.</a:t>
            </a:r>
          </a:p>
          <a:p>
            <a:r>
              <a:rPr lang="nl-NL" sz="2400" dirty="0" err="1">
                <a:solidFill>
                  <a:schemeClr val="tx1"/>
                </a:solidFill>
              </a:rPr>
              <a:t>Hellebaut</a:t>
            </a:r>
            <a:r>
              <a:rPr lang="nl-NL" sz="2400" dirty="0">
                <a:solidFill>
                  <a:schemeClr val="tx1"/>
                </a:solidFill>
              </a:rPr>
              <a:t> legde zich aanvankelijk toe op de meerkamp, maar specialiseerde zich sinds 2006 in het hoogspringen. </a:t>
            </a:r>
            <a:br>
              <a:rPr lang="nl-NL" sz="2400" dirty="0">
                <a:solidFill>
                  <a:schemeClr val="tx1"/>
                </a:solidFill>
              </a:rPr>
            </a:br>
            <a:r>
              <a:rPr lang="nl-NL" sz="2400" dirty="0">
                <a:solidFill>
                  <a:schemeClr val="tx1"/>
                </a:solidFill>
              </a:rPr>
              <a:t>In deze specialiteit veroverde zij in 2008 op de Olympische spelen in Peking de olympische titel door over 2,05 m te springen. </a:t>
            </a:r>
          </a:p>
          <a:p>
            <a:r>
              <a:rPr lang="nl-NL" sz="2400" dirty="0">
                <a:solidFill>
                  <a:schemeClr val="tx1"/>
                </a:solidFill>
              </a:rPr>
              <a:t>Op 5 december 2008 maakte </a:t>
            </a:r>
            <a:r>
              <a:rPr lang="nl-NL" sz="2400" dirty="0" err="1">
                <a:solidFill>
                  <a:schemeClr val="tx1"/>
                </a:solidFill>
              </a:rPr>
              <a:t>Tia</a:t>
            </a:r>
            <a:r>
              <a:rPr lang="nl-NL" sz="2400" dirty="0">
                <a:solidFill>
                  <a:schemeClr val="tx1"/>
                </a:solidFill>
              </a:rPr>
              <a:t> </a:t>
            </a:r>
            <a:r>
              <a:rPr lang="nl-NL" sz="2400" dirty="0" err="1">
                <a:solidFill>
                  <a:schemeClr val="tx1"/>
                </a:solidFill>
              </a:rPr>
              <a:t>Hellebaut</a:t>
            </a:r>
            <a:r>
              <a:rPr lang="nl-NL" sz="2400" dirty="0">
                <a:solidFill>
                  <a:schemeClr val="tx1"/>
                </a:solidFill>
              </a:rPr>
              <a:t> op een persconferentie bekend zwanger te zijn. Ze kondigde hierop dan ook aan met onmiddellijke ingang te stoppen met atletiek. Ze is nog wel 2X, </a:t>
            </a:r>
            <a:br>
              <a:rPr lang="nl-NL" sz="2400" dirty="0">
                <a:solidFill>
                  <a:schemeClr val="tx1"/>
                </a:solidFill>
              </a:rPr>
            </a:br>
            <a:r>
              <a:rPr lang="nl-NL" sz="2400" dirty="0">
                <a:solidFill>
                  <a:schemeClr val="tx1"/>
                </a:solidFill>
              </a:rPr>
              <a:t>na de zwangerschappen, herbegonnen.</a:t>
            </a:r>
          </a:p>
          <a:p>
            <a:r>
              <a:rPr lang="nl-NL" sz="2400" dirty="0" err="1">
                <a:solidFill>
                  <a:schemeClr val="tx1"/>
                </a:solidFill>
              </a:rPr>
              <a:t>Tia</a:t>
            </a:r>
            <a:r>
              <a:rPr lang="nl-NL" sz="2400" dirty="0">
                <a:solidFill>
                  <a:schemeClr val="tx1"/>
                </a:solidFill>
              </a:rPr>
              <a:t> </a:t>
            </a:r>
            <a:r>
              <a:rPr lang="nl-NL" sz="2400" dirty="0" err="1">
                <a:solidFill>
                  <a:schemeClr val="tx1"/>
                </a:solidFill>
              </a:rPr>
              <a:t>Hellebaut</a:t>
            </a:r>
            <a:r>
              <a:rPr lang="nl-NL" sz="2400" dirty="0">
                <a:solidFill>
                  <a:schemeClr val="tx1"/>
                </a:solidFill>
              </a:rPr>
              <a:t> woont met haar echtgenoot en oud-coach Wim Vandeven in Tessenderlo. Samen kregen ze in 2009 hun eerste dochter, in 2011 een tweede dochter en in 2014 een zoontje.</a:t>
            </a:r>
            <a:endParaRPr lang="en-US" dirty="0">
              <a:solidFill>
                <a:schemeClr val="tx1"/>
              </a:solidFill>
            </a:endParaRPr>
          </a:p>
        </p:txBody>
      </p:sp>
    </p:spTree>
    <p:extLst>
      <p:ext uri="{BB962C8B-B14F-4D97-AF65-F5344CB8AC3E}">
        <p14:creationId xmlns:p14="http://schemas.microsoft.com/office/powerpoint/2010/main" val="209697930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BE" sz="6000" b="1" dirty="0"/>
              <a:t>Ingeborg</a:t>
            </a:r>
            <a:endParaRPr lang="en-US" sz="9600" b="1" dirty="0"/>
          </a:p>
        </p:txBody>
      </p:sp>
      <p:sp>
        <p:nvSpPr>
          <p:cNvPr id="3" name="Tijdelijke aanduiding voor inhoud 2"/>
          <p:cNvSpPr>
            <a:spLocks noGrp="1"/>
          </p:cNvSpPr>
          <p:nvPr>
            <p:ph idx="1"/>
          </p:nvPr>
        </p:nvSpPr>
        <p:spPr>
          <a:xfrm>
            <a:off x="808892" y="1570891"/>
            <a:ext cx="10695720" cy="4865077"/>
          </a:xfrm>
        </p:spPr>
        <p:txBody>
          <a:bodyPr>
            <a:normAutofit fontScale="92500" lnSpcReduction="20000"/>
          </a:bodyPr>
          <a:lstStyle/>
          <a:p>
            <a:r>
              <a:rPr lang="nl-NL" sz="2400" b="1" dirty="0">
                <a:solidFill>
                  <a:schemeClr val="tx1"/>
                </a:solidFill>
              </a:rPr>
              <a:t>Ingeborg</a:t>
            </a:r>
            <a:r>
              <a:rPr lang="nl-NL" sz="2400" dirty="0">
                <a:solidFill>
                  <a:schemeClr val="tx1"/>
                </a:solidFill>
              </a:rPr>
              <a:t>, voluit </a:t>
            </a:r>
            <a:r>
              <a:rPr lang="nl-NL" sz="2400" b="1" dirty="0">
                <a:solidFill>
                  <a:schemeClr val="tx1"/>
                </a:solidFill>
              </a:rPr>
              <a:t>Ingeborg Thérèse Marguerite Sergeant </a:t>
            </a:r>
            <a:r>
              <a:rPr lang="nl-NL" sz="2400" dirty="0">
                <a:solidFill>
                  <a:schemeClr val="tx1"/>
                </a:solidFill>
              </a:rPr>
              <a:t>(Menen, 15 oktober 1966), is een Belgische zangeres en tv-presentatrice.</a:t>
            </a:r>
          </a:p>
          <a:p>
            <a:r>
              <a:rPr lang="nl-NL" sz="2400" dirty="0">
                <a:solidFill>
                  <a:schemeClr val="tx1"/>
                </a:solidFill>
              </a:rPr>
              <a:t>Zij studeerde aan Studio Herman Teirlinck in Antwerpen. Ze studeerde er onder meer samen met Stef Bos, met wie ze toentertijd een relatie had.</a:t>
            </a:r>
          </a:p>
          <a:p>
            <a:r>
              <a:rPr lang="nl-NL" sz="2400" dirty="0">
                <a:solidFill>
                  <a:schemeClr val="tx1"/>
                </a:solidFill>
              </a:rPr>
              <a:t>In 1989 nam Ingeborg deel aan Eurosong in Lausanne (Zwitserland) met het nummer Door de wind, waar ze op de 19de plaats eindigde.</a:t>
            </a:r>
          </a:p>
          <a:p>
            <a:r>
              <a:rPr lang="nl-NL" sz="2400" dirty="0">
                <a:solidFill>
                  <a:schemeClr val="tx1"/>
                </a:solidFill>
              </a:rPr>
              <a:t>Vanaf 1990 ging Sergeant werken als televisiepresentator voor VTM. </a:t>
            </a:r>
            <a:br>
              <a:rPr lang="nl-NL" sz="2400" dirty="0">
                <a:solidFill>
                  <a:schemeClr val="tx1"/>
                </a:solidFill>
              </a:rPr>
            </a:br>
            <a:r>
              <a:rPr lang="nl-NL" sz="2400" dirty="0">
                <a:solidFill>
                  <a:schemeClr val="tx1"/>
                </a:solidFill>
              </a:rPr>
              <a:t>Ze presenteerde programma's als </a:t>
            </a:r>
            <a:r>
              <a:rPr lang="nl-NL" sz="2400" i="1" dirty="0">
                <a:solidFill>
                  <a:schemeClr val="tx1"/>
                </a:solidFill>
              </a:rPr>
              <a:t>Blind Date</a:t>
            </a:r>
            <a:r>
              <a:rPr lang="nl-NL" sz="2400" dirty="0">
                <a:solidFill>
                  <a:schemeClr val="tx1"/>
                </a:solidFill>
              </a:rPr>
              <a:t>, </a:t>
            </a:r>
            <a:r>
              <a:rPr lang="nl-NL" sz="2400" i="1" dirty="0" err="1">
                <a:solidFill>
                  <a:schemeClr val="tx1"/>
                </a:solidFill>
              </a:rPr>
              <a:t>All</a:t>
            </a:r>
            <a:r>
              <a:rPr lang="nl-NL" sz="2400" i="1" dirty="0">
                <a:solidFill>
                  <a:schemeClr val="tx1"/>
                </a:solidFill>
              </a:rPr>
              <a:t> </a:t>
            </a:r>
            <a:r>
              <a:rPr lang="nl-NL" sz="2400" i="1" dirty="0" err="1">
                <a:solidFill>
                  <a:schemeClr val="tx1"/>
                </a:solidFill>
              </a:rPr>
              <a:t>you</a:t>
            </a:r>
            <a:r>
              <a:rPr lang="nl-NL" sz="2400" i="1" dirty="0">
                <a:solidFill>
                  <a:schemeClr val="tx1"/>
                </a:solidFill>
              </a:rPr>
              <a:t> </a:t>
            </a:r>
            <a:r>
              <a:rPr lang="nl-NL" sz="2400" i="1" dirty="0" err="1">
                <a:solidFill>
                  <a:schemeClr val="tx1"/>
                </a:solidFill>
              </a:rPr>
              <a:t>need</a:t>
            </a:r>
            <a:r>
              <a:rPr lang="nl-NL" sz="2400" i="1" dirty="0">
                <a:solidFill>
                  <a:schemeClr val="tx1"/>
                </a:solidFill>
              </a:rPr>
              <a:t> is love</a:t>
            </a:r>
            <a:r>
              <a:rPr lang="nl-NL" sz="2400" dirty="0">
                <a:solidFill>
                  <a:schemeClr val="tx1"/>
                </a:solidFill>
              </a:rPr>
              <a:t>, </a:t>
            </a:r>
            <a:br>
              <a:rPr lang="nl-NL" sz="2400" dirty="0">
                <a:solidFill>
                  <a:schemeClr val="tx1"/>
                </a:solidFill>
              </a:rPr>
            </a:br>
            <a:r>
              <a:rPr lang="nl-NL" sz="2400" i="1" dirty="0">
                <a:solidFill>
                  <a:schemeClr val="tx1"/>
                </a:solidFill>
              </a:rPr>
              <a:t>De keuze van de kijker</a:t>
            </a:r>
            <a:r>
              <a:rPr lang="nl-NL" sz="2400" dirty="0">
                <a:solidFill>
                  <a:schemeClr val="tx1"/>
                </a:solidFill>
              </a:rPr>
              <a:t>, </a:t>
            </a:r>
            <a:r>
              <a:rPr lang="nl-NL" sz="2400" i="1" dirty="0">
                <a:solidFill>
                  <a:schemeClr val="tx1"/>
                </a:solidFill>
              </a:rPr>
              <a:t>Wondere Wereld</a:t>
            </a:r>
            <a:r>
              <a:rPr lang="nl-NL" sz="2400" dirty="0">
                <a:solidFill>
                  <a:schemeClr val="tx1"/>
                </a:solidFill>
              </a:rPr>
              <a:t>, </a:t>
            </a:r>
            <a:r>
              <a:rPr lang="nl-NL" sz="2400" i="1" dirty="0">
                <a:solidFill>
                  <a:schemeClr val="tx1"/>
                </a:solidFill>
              </a:rPr>
              <a:t>Ik wil je iets vertellen</a:t>
            </a:r>
            <a:r>
              <a:rPr lang="nl-NL" sz="2400" dirty="0">
                <a:solidFill>
                  <a:schemeClr val="tx1"/>
                </a:solidFill>
              </a:rPr>
              <a:t> en </a:t>
            </a:r>
            <a:r>
              <a:rPr lang="nl-NL" sz="2400" i="1" dirty="0">
                <a:solidFill>
                  <a:schemeClr val="tx1"/>
                </a:solidFill>
              </a:rPr>
              <a:t>Bluf!</a:t>
            </a:r>
            <a:r>
              <a:rPr lang="nl-NL" sz="2400" dirty="0">
                <a:solidFill>
                  <a:schemeClr val="tx1"/>
                </a:solidFill>
              </a:rPr>
              <a:t> </a:t>
            </a:r>
            <a:br>
              <a:rPr lang="nl-NL" sz="2400" dirty="0">
                <a:solidFill>
                  <a:schemeClr val="tx1"/>
                </a:solidFill>
              </a:rPr>
            </a:br>
            <a:r>
              <a:rPr lang="nl-NL" sz="2400" dirty="0">
                <a:solidFill>
                  <a:schemeClr val="tx1"/>
                </a:solidFill>
              </a:rPr>
              <a:t>Ze werd vooral bekend als gezicht van het bekende kinderprogramma Schuif af!, dat ze van 1990 tot mei 2006 presenteerde.</a:t>
            </a:r>
          </a:p>
          <a:p>
            <a:r>
              <a:rPr lang="nl-NL" sz="2400" dirty="0">
                <a:solidFill>
                  <a:schemeClr val="tx1"/>
                </a:solidFill>
              </a:rPr>
              <a:t>Ingeborg Sergeant is getrouwd met artiestenmanager Roland </a:t>
            </a:r>
            <a:r>
              <a:rPr lang="nl-NL" sz="2400" dirty="0" err="1">
                <a:solidFill>
                  <a:schemeClr val="tx1"/>
                </a:solidFill>
              </a:rPr>
              <a:t>Keyaert</a:t>
            </a:r>
            <a:r>
              <a:rPr lang="nl-NL" sz="2400" dirty="0">
                <a:solidFill>
                  <a:schemeClr val="tx1"/>
                </a:solidFill>
              </a:rPr>
              <a:t>, </a:t>
            </a:r>
            <a:br>
              <a:rPr lang="nl-NL" sz="2400" dirty="0">
                <a:solidFill>
                  <a:schemeClr val="tx1"/>
                </a:solidFill>
              </a:rPr>
            </a:br>
            <a:r>
              <a:rPr lang="nl-NL" sz="2400" dirty="0">
                <a:solidFill>
                  <a:schemeClr val="tx1"/>
                </a:solidFill>
              </a:rPr>
              <a:t>die ze had leren kennen tijdens de </a:t>
            </a:r>
            <a:r>
              <a:rPr lang="nl-NL" sz="2400" dirty="0" err="1">
                <a:solidFill>
                  <a:schemeClr val="tx1"/>
                </a:solidFill>
              </a:rPr>
              <a:t>Baccarabeker</a:t>
            </a:r>
            <a:r>
              <a:rPr lang="nl-NL" sz="2400" dirty="0">
                <a:solidFill>
                  <a:schemeClr val="tx1"/>
                </a:solidFill>
              </a:rPr>
              <a:t>.</a:t>
            </a:r>
            <a:r>
              <a:rPr lang="nl-NL" sz="2400" baseline="30000" dirty="0">
                <a:solidFill>
                  <a:schemeClr val="tx1"/>
                </a:solidFill>
              </a:rPr>
              <a:t> </a:t>
            </a:r>
            <a:r>
              <a:rPr lang="nl-NL" sz="2400" dirty="0">
                <a:solidFill>
                  <a:schemeClr val="tx1"/>
                </a:solidFill>
              </a:rPr>
              <a:t>Het koppel heeft een zoon Robin, die MNM-dj is.</a:t>
            </a:r>
            <a:endParaRPr lang="nl-NL" sz="2400" baseline="30000" dirty="0">
              <a:solidFill>
                <a:schemeClr val="tx1"/>
              </a:solidFill>
            </a:endParaRPr>
          </a:p>
          <a:p>
            <a:r>
              <a:rPr lang="en-US" dirty="0">
                <a:hlinkClick r:id="rId2"/>
              </a:rPr>
              <a:t>https://www.youtube.com/watch?v=Rg5pzIEvR_g</a:t>
            </a:r>
            <a:endParaRPr lang="en-US" dirty="0"/>
          </a:p>
          <a:p>
            <a:endParaRPr lang="en-US" dirty="0"/>
          </a:p>
        </p:txBody>
      </p:sp>
    </p:spTree>
    <p:extLst>
      <p:ext uri="{BB962C8B-B14F-4D97-AF65-F5344CB8AC3E}">
        <p14:creationId xmlns:p14="http://schemas.microsoft.com/office/powerpoint/2010/main" val="188448175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2730674" y="571403"/>
            <a:ext cx="6826685" cy="5618422"/>
          </a:xfrm>
          <a:prstGeom prst="rect">
            <a:avLst/>
          </a:prstGeom>
        </p:spPr>
      </p:pic>
    </p:spTree>
    <p:extLst>
      <p:ext uri="{BB962C8B-B14F-4D97-AF65-F5344CB8AC3E}">
        <p14:creationId xmlns:p14="http://schemas.microsoft.com/office/powerpoint/2010/main" val="189243278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La </a:t>
            </a:r>
            <a:r>
              <a:rPr lang="nl-BE" sz="6700" b="1" dirty="0" err="1"/>
              <a:t>Esterella</a:t>
            </a:r>
            <a:br>
              <a:rPr lang="nl-BE" sz="6700" b="1" dirty="0"/>
            </a:br>
            <a:endParaRPr lang="en-US" sz="6000" b="1" dirty="0"/>
          </a:p>
        </p:txBody>
      </p:sp>
      <p:sp>
        <p:nvSpPr>
          <p:cNvPr id="3" name="Tijdelijke aanduiding voor inhoud 2"/>
          <p:cNvSpPr>
            <a:spLocks noGrp="1"/>
          </p:cNvSpPr>
          <p:nvPr>
            <p:ph idx="1"/>
          </p:nvPr>
        </p:nvSpPr>
        <p:spPr>
          <a:xfrm>
            <a:off x="1184031" y="1641231"/>
            <a:ext cx="10320581" cy="5099538"/>
          </a:xfrm>
        </p:spPr>
        <p:txBody>
          <a:bodyPr>
            <a:normAutofit fontScale="92500" lnSpcReduction="10000"/>
          </a:bodyPr>
          <a:lstStyle/>
          <a:p>
            <a:r>
              <a:rPr lang="nl-NL" sz="2200" b="1" dirty="0">
                <a:solidFill>
                  <a:schemeClr val="tx1"/>
                </a:solidFill>
              </a:rPr>
              <a:t>La </a:t>
            </a:r>
            <a:r>
              <a:rPr lang="nl-NL" sz="2200" b="1" dirty="0" err="1">
                <a:solidFill>
                  <a:schemeClr val="tx1"/>
                </a:solidFill>
              </a:rPr>
              <a:t>Esterella</a:t>
            </a:r>
            <a:r>
              <a:rPr lang="nl-NL" sz="2200" dirty="0">
                <a:solidFill>
                  <a:schemeClr val="tx1"/>
                </a:solidFill>
              </a:rPr>
              <a:t>, geboren als </a:t>
            </a:r>
            <a:r>
              <a:rPr lang="nl-NL" sz="2200" b="1" dirty="0">
                <a:solidFill>
                  <a:schemeClr val="tx1"/>
                </a:solidFill>
              </a:rPr>
              <a:t>Ester Mathilde Lambrechts</a:t>
            </a:r>
            <a:r>
              <a:rPr lang="nl-NL" sz="2200" dirty="0">
                <a:solidFill>
                  <a:schemeClr val="tx1"/>
                </a:solidFill>
              </a:rPr>
              <a:t> (Antwerpen, 7 mei 1919 – </a:t>
            </a:r>
            <a:br>
              <a:rPr lang="nl-NL" sz="2200" dirty="0">
                <a:solidFill>
                  <a:schemeClr val="tx1"/>
                </a:solidFill>
              </a:rPr>
            </a:br>
            <a:r>
              <a:rPr lang="nl-NL" sz="2200" dirty="0">
                <a:solidFill>
                  <a:schemeClr val="tx1"/>
                </a:solidFill>
              </a:rPr>
              <a:t>11 april 2011) was een Belgisch zangeres. Ze was vooral bekend van haar klassieker Oh lieve </a:t>
            </a:r>
            <a:r>
              <a:rPr lang="nl-NL" sz="2200" dirty="0" err="1">
                <a:solidFill>
                  <a:schemeClr val="tx1"/>
                </a:solidFill>
              </a:rPr>
              <a:t>Vrouwe</a:t>
            </a:r>
            <a:r>
              <a:rPr lang="nl-NL" sz="2200" dirty="0">
                <a:solidFill>
                  <a:schemeClr val="tx1"/>
                </a:solidFill>
              </a:rPr>
              <a:t> Toren. </a:t>
            </a:r>
            <a:br>
              <a:rPr lang="nl-NL" sz="2200" dirty="0">
                <a:solidFill>
                  <a:schemeClr val="tx1"/>
                </a:solidFill>
              </a:rPr>
            </a:br>
            <a:r>
              <a:rPr lang="nl-NL" sz="2200" dirty="0">
                <a:solidFill>
                  <a:schemeClr val="tx1"/>
                </a:solidFill>
              </a:rPr>
              <a:t>Kenmerkend was haar zware stem (ze was een contra-alt).</a:t>
            </a:r>
          </a:p>
          <a:p>
            <a:r>
              <a:rPr lang="nl-NL" sz="2200" dirty="0">
                <a:solidFill>
                  <a:schemeClr val="tx1"/>
                </a:solidFill>
              </a:rPr>
              <a:t>Lambrechts werkte als naaister. Ze zong soms op feestjes en werd zo opgemerkt door dirigent Jacques </a:t>
            </a:r>
            <a:r>
              <a:rPr lang="nl-NL" sz="2200" dirty="0" err="1">
                <a:solidFill>
                  <a:schemeClr val="tx1"/>
                </a:solidFill>
              </a:rPr>
              <a:t>Kluger</a:t>
            </a:r>
            <a:r>
              <a:rPr lang="nl-NL" sz="2200" dirty="0">
                <a:solidFill>
                  <a:schemeClr val="tx1"/>
                </a:solidFill>
              </a:rPr>
              <a:t>. Ze weigerde in zijn orkest te zingen omdat ze hiervoor geen toestemming had van haar ouders.</a:t>
            </a:r>
          </a:p>
          <a:p>
            <a:r>
              <a:rPr lang="nl-NL" sz="2200" dirty="0">
                <a:solidFill>
                  <a:schemeClr val="tx1"/>
                </a:solidFill>
              </a:rPr>
              <a:t>Op 11 april 2011 overleed La </a:t>
            </a:r>
            <a:r>
              <a:rPr lang="nl-NL" sz="2200" dirty="0" err="1">
                <a:solidFill>
                  <a:schemeClr val="tx1"/>
                </a:solidFill>
              </a:rPr>
              <a:t>Esterella</a:t>
            </a:r>
            <a:r>
              <a:rPr lang="nl-NL" sz="2200" dirty="0">
                <a:solidFill>
                  <a:schemeClr val="tx1"/>
                </a:solidFill>
              </a:rPr>
              <a:t> in een ziekenhuis in Antwerpen. </a:t>
            </a:r>
            <a:br>
              <a:rPr lang="nl-NL" sz="2200" dirty="0">
                <a:solidFill>
                  <a:schemeClr val="tx1"/>
                </a:solidFill>
              </a:rPr>
            </a:br>
            <a:r>
              <a:rPr lang="nl-NL" sz="2200" dirty="0">
                <a:solidFill>
                  <a:schemeClr val="tx1"/>
                </a:solidFill>
              </a:rPr>
              <a:t>Er werd op 16 april onder massale belangstelling afscheid van haar genomen in de kathedraal van Antwerpen. Daarna kreeg ze op 18 april haar laatste rustplaats op een </a:t>
            </a:r>
            <a:r>
              <a:rPr lang="nl-NL" sz="2200" dirty="0" err="1">
                <a:solidFill>
                  <a:schemeClr val="tx1"/>
                </a:solidFill>
              </a:rPr>
              <a:t>ereperk</a:t>
            </a:r>
            <a:r>
              <a:rPr lang="nl-NL" sz="2200" dirty="0">
                <a:solidFill>
                  <a:schemeClr val="tx1"/>
                </a:solidFill>
              </a:rPr>
              <a:t> van het </a:t>
            </a:r>
            <a:r>
              <a:rPr lang="nl-NL" sz="2200" dirty="0" err="1">
                <a:solidFill>
                  <a:schemeClr val="tx1"/>
                </a:solidFill>
              </a:rPr>
              <a:t>Schoonselhof</a:t>
            </a:r>
            <a:r>
              <a:rPr lang="nl-NL" sz="2200" dirty="0">
                <a:solidFill>
                  <a:schemeClr val="tx1"/>
                </a:solidFill>
              </a:rPr>
              <a:t> (= stedelijke begraafplaats in Antwerpen). In de Regattawijk in Antwerpen-Linkeroever is er een straat naar haar genoemd.</a:t>
            </a:r>
          </a:p>
          <a:p>
            <a:r>
              <a:rPr lang="nl-NL" sz="2200" dirty="0">
                <a:solidFill>
                  <a:schemeClr val="tx1"/>
                </a:solidFill>
              </a:rPr>
              <a:t>La </a:t>
            </a:r>
            <a:r>
              <a:rPr lang="nl-NL" sz="2200" dirty="0" err="1">
                <a:solidFill>
                  <a:schemeClr val="tx1"/>
                </a:solidFill>
              </a:rPr>
              <a:t>Esterella</a:t>
            </a:r>
            <a:r>
              <a:rPr lang="nl-NL" sz="2200" dirty="0">
                <a:solidFill>
                  <a:schemeClr val="tx1"/>
                </a:solidFill>
              </a:rPr>
              <a:t> had geen kinderen.</a:t>
            </a:r>
            <a:endParaRPr lang="en-US" sz="2200" dirty="0">
              <a:solidFill>
                <a:schemeClr val="tx1"/>
              </a:solidFill>
            </a:endParaRPr>
          </a:p>
          <a:p>
            <a:r>
              <a:rPr lang="en-US" sz="2000" dirty="0">
                <a:hlinkClick r:id="rId2"/>
              </a:rPr>
              <a:t>https://www.youtube.com/watch?v=L9OV1lz3QBg</a:t>
            </a:r>
            <a:endParaRPr lang="en-US" sz="2000" dirty="0"/>
          </a:p>
          <a:p>
            <a:endParaRPr lang="en-US" sz="2000" dirty="0"/>
          </a:p>
        </p:txBody>
      </p:sp>
    </p:spTree>
    <p:extLst>
      <p:ext uri="{BB962C8B-B14F-4D97-AF65-F5344CB8AC3E}">
        <p14:creationId xmlns:p14="http://schemas.microsoft.com/office/powerpoint/2010/main" val="418941796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3136765" y="406333"/>
            <a:ext cx="5994709" cy="5969415"/>
          </a:xfrm>
          <a:prstGeom prst="rect">
            <a:avLst/>
          </a:prstGeom>
        </p:spPr>
      </p:pic>
    </p:spTree>
    <p:extLst>
      <p:ext uri="{BB962C8B-B14F-4D97-AF65-F5344CB8AC3E}">
        <p14:creationId xmlns:p14="http://schemas.microsoft.com/office/powerpoint/2010/main" val="210704401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Marva</a:t>
            </a:r>
            <a:br>
              <a:rPr lang="nl-BE" sz="6700" b="1" dirty="0"/>
            </a:br>
            <a:endParaRPr lang="en-US" sz="6000" b="1" dirty="0"/>
          </a:p>
        </p:txBody>
      </p:sp>
      <p:sp>
        <p:nvSpPr>
          <p:cNvPr id="3" name="Tijdelijke aanduiding voor inhoud 2"/>
          <p:cNvSpPr>
            <a:spLocks noGrp="1"/>
          </p:cNvSpPr>
          <p:nvPr>
            <p:ph idx="1"/>
          </p:nvPr>
        </p:nvSpPr>
        <p:spPr>
          <a:xfrm>
            <a:off x="1184031" y="1488831"/>
            <a:ext cx="10468707" cy="5076092"/>
          </a:xfrm>
        </p:spPr>
        <p:txBody>
          <a:bodyPr>
            <a:normAutofit lnSpcReduction="10000"/>
          </a:bodyPr>
          <a:lstStyle/>
          <a:p>
            <a:r>
              <a:rPr lang="nl-NL" sz="2000" b="1" i="0" dirty="0">
                <a:solidFill>
                  <a:schemeClr val="tx1"/>
                </a:solidFill>
                <a:effectLst/>
                <a:latin typeface="+mj-lt"/>
              </a:rPr>
              <a:t>Marva </a:t>
            </a:r>
            <a:r>
              <a:rPr lang="nl-NL" sz="2000" b="1" i="0" dirty="0" err="1">
                <a:solidFill>
                  <a:schemeClr val="tx1"/>
                </a:solidFill>
                <a:effectLst/>
                <a:latin typeface="+mj-lt"/>
              </a:rPr>
              <a:t>Mollet</a:t>
            </a:r>
            <a:r>
              <a:rPr lang="nl-NL" sz="2000" b="1" i="0" dirty="0">
                <a:solidFill>
                  <a:schemeClr val="tx1"/>
                </a:solidFill>
                <a:effectLst/>
                <a:latin typeface="+mj-lt"/>
              </a:rPr>
              <a:t> </a:t>
            </a:r>
            <a:r>
              <a:rPr lang="nl-NL" sz="2000" i="0" dirty="0">
                <a:solidFill>
                  <a:schemeClr val="tx1"/>
                </a:solidFill>
                <a:effectLst/>
                <a:latin typeface="+mj-lt"/>
              </a:rPr>
              <a:t>(</a:t>
            </a:r>
            <a:r>
              <a:rPr lang="nl-NL" sz="2000" i="0" dirty="0" err="1">
                <a:solidFill>
                  <a:schemeClr val="tx1"/>
                </a:solidFill>
                <a:effectLst/>
                <a:latin typeface="+mj-lt"/>
              </a:rPr>
              <a:t>Vlissegem</a:t>
            </a:r>
            <a:r>
              <a:rPr lang="nl-NL" sz="2000" i="0" dirty="0">
                <a:solidFill>
                  <a:schemeClr val="tx1"/>
                </a:solidFill>
                <a:effectLst/>
                <a:latin typeface="+mj-lt"/>
              </a:rPr>
              <a:t>, 23 maart 1943) </a:t>
            </a:r>
            <a:r>
              <a:rPr lang="nl-NL" sz="2000" b="0" i="0" dirty="0">
                <a:solidFill>
                  <a:schemeClr val="tx1"/>
                </a:solidFill>
                <a:effectLst/>
                <a:latin typeface="+mj-lt"/>
              </a:rPr>
              <a:t>is een Vlaamse zangeres, die tussen 1963 en 1980 erg populair was in Vlaanderen.</a:t>
            </a:r>
          </a:p>
          <a:p>
            <a:r>
              <a:rPr lang="nl-NL" sz="2000" b="0" i="0" dirty="0">
                <a:solidFill>
                  <a:schemeClr val="tx1"/>
                </a:solidFill>
                <a:effectLst/>
                <a:latin typeface="+mj-lt"/>
              </a:rPr>
              <a:t>Marva groeide op in Blankenberge. In 1963 nam ze op 20-jarige leeftijd haar debuutsingle op, getiteld </a:t>
            </a:r>
            <a:r>
              <a:rPr lang="nl-NL" sz="2000" b="0" i="1" dirty="0">
                <a:solidFill>
                  <a:schemeClr val="tx1"/>
                </a:solidFill>
                <a:effectLst/>
                <a:latin typeface="+mj-lt"/>
              </a:rPr>
              <a:t>Geef mij nog een kans</a:t>
            </a:r>
            <a:r>
              <a:rPr lang="nl-NL" sz="2000" b="0" i="0" dirty="0">
                <a:solidFill>
                  <a:schemeClr val="tx1"/>
                </a:solidFill>
                <a:effectLst/>
                <a:latin typeface="+mj-lt"/>
              </a:rPr>
              <a:t>. In 1964 huwde ze met haar manager en bracht één zoon op de wereld.</a:t>
            </a:r>
          </a:p>
          <a:p>
            <a:r>
              <a:rPr lang="nl-NL" sz="2000" b="0" i="0" dirty="0">
                <a:solidFill>
                  <a:schemeClr val="tx1"/>
                </a:solidFill>
                <a:effectLst/>
                <a:latin typeface="+mj-lt"/>
              </a:rPr>
              <a:t>Haar bekendste nummers zijn Een eiland in groen en blauw, </a:t>
            </a:r>
            <a:r>
              <a:rPr lang="nl-NL" sz="2000" b="0" i="1" dirty="0" err="1">
                <a:solidFill>
                  <a:schemeClr val="tx1"/>
                </a:solidFill>
                <a:effectLst/>
                <a:latin typeface="+mj-lt"/>
              </a:rPr>
              <a:t>Oempalapapero</a:t>
            </a:r>
            <a:r>
              <a:rPr lang="nl-NL" sz="2000" b="0" i="0" dirty="0">
                <a:solidFill>
                  <a:schemeClr val="tx1"/>
                </a:solidFill>
                <a:effectLst/>
                <a:latin typeface="+mj-lt"/>
              </a:rPr>
              <a:t> en </a:t>
            </a:r>
            <a:r>
              <a:rPr lang="nl-NL" sz="2000" b="0" i="1" dirty="0">
                <a:solidFill>
                  <a:schemeClr val="tx1"/>
                </a:solidFill>
                <a:effectLst/>
                <a:latin typeface="+mj-lt"/>
              </a:rPr>
              <a:t>Rode rozen in de sneeuw</a:t>
            </a:r>
            <a:r>
              <a:rPr lang="nl-NL" sz="2000" b="0" i="0" dirty="0">
                <a:solidFill>
                  <a:schemeClr val="tx1"/>
                </a:solidFill>
                <a:effectLst/>
                <a:latin typeface="+mj-lt"/>
              </a:rPr>
              <a:t>.</a:t>
            </a:r>
            <a:endParaRPr lang="nl-NL" sz="2000" dirty="0">
              <a:solidFill>
                <a:schemeClr val="tx1"/>
              </a:solidFill>
              <a:latin typeface="+mj-lt"/>
            </a:endParaRPr>
          </a:p>
          <a:p>
            <a:r>
              <a:rPr lang="nl-NL" sz="2000" b="0" i="0" dirty="0">
                <a:solidFill>
                  <a:schemeClr val="tx1"/>
                </a:solidFill>
                <a:effectLst/>
                <a:latin typeface="+mj-lt"/>
              </a:rPr>
              <a:t>In 1980 nam Marva afscheid van haar publiek met het nummer </a:t>
            </a:r>
            <a:r>
              <a:rPr lang="nl-NL" sz="2000" b="0" i="1" dirty="0">
                <a:solidFill>
                  <a:schemeClr val="tx1"/>
                </a:solidFill>
                <a:effectLst/>
                <a:latin typeface="+mj-lt"/>
              </a:rPr>
              <a:t>Herinneringen</a:t>
            </a:r>
            <a:r>
              <a:rPr lang="nl-NL" sz="2000" b="0" i="0" dirty="0">
                <a:solidFill>
                  <a:schemeClr val="tx1"/>
                </a:solidFill>
                <a:effectLst/>
                <a:latin typeface="+mj-lt"/>
              </a:rPr>
              <a:t>. Ze wilde wat meer tijd voor haar privéleven. Sindsdien heeft ze geen nieuwe nummers uitgebracht, noch opgetreden. Ze begon een nieuw leven als winkelierster in Blankenberge en Oostende. Wel was ze nog regelmatig op televisie te zien, onder meer als presentatrice van de programma’s </a:t>
            </a:r>
            <a:br>
              <a:rPr lang="nl-NL" sz="2000" b="0" i="0" dirty="0">
                <a:solidFill>
                  <a:schemeClr val="tx1"/>
                </a:solidFill>
                <a:effectLst/>
                <a:latin typeface="+mj-lt"/>
              </a:rPr>
            </a:br>
            <a:r>
              <a:rPr lang="nl-NL" sz="2000" b="0" i="1" dirty="0">
                <a:solidFill>
                  <a:schemeClr val="tx1"/>
                </a:solidFill>
                <a:effectLst/>
                <a:latin typeface="+mj-lt"/>
              </a:rPr>
              <a:t>Hit </a:t>
            </a:r>
            <a:r>
              <a:rPr lang="nl-NL" sz="2000" b="0" i="1" dirty="0" err="1">
                <a:solidFill>
                  <a:schemeClr val="tx1"/>
                </a:solidFill>
                <a:effectLst/>
                <a:latin typeface="+mj-lt"/>
              </a:rPr>
              <a:t>hit</a:t>
            </a:r>
            <a:r>
              <a:rPr lang="nl-NL" sz="2000" b="0" i="1" dirty="0">
                <a:solidFill>
                  <a:schemeClr val="tx1"/>
                </a:solidFill>
                <a:effectLst/>
                <a:latin typeface="+mj-lt"/>
              </a:rPr>
              <a:t> hoera</a:t>
            </a:r>
            <a:r>
              <a:rPr lang="nl-NL" sz="2000" b="0" i="0" dirty="0">
                <a:solidFill>
                  <a:schemeClr val="tx1"/>
                </a:solidFill>
                <a:effectLst/>
                <a:latin typeface="+mj-lt"/>
              </a:rPr>
              <a:t> en </a:t>
            </a:r>
            <a:r>
              <a:rPr lang="nl-NL" sz="2000" b="0" i="1" dirty="0">
                <a:solidFill>
                  <a:schemeClr val="tx1"/>
                </a:solidFill>
                <a:effectLst/>
                <a:latin typeface="+mj-lt"/>
              </a:rPr>
              <a:t>Marva si Marva la</a:t>
            </a:r>
            <a:r>
              <a:rPr lang="nl-NL" sz="2000" b="0" i="0" dirty="0">
                <a:solidFill>
                  <a:schemeClr val="tx1"/>
                </a:solidFill>
                <a:effectLst/>
                <a:latin typeface="+mj-lt"/>
              </a:rPr>
              <a:t>. In 1997 was ze eenmalig te gast in het </a:t>
            </a:r>
            <a:br>
              <a:rPr lang="nl-NL" sz="2000" b="0" i="0" dirty="0">
                <a:solidFill>
                  <a:schemeClr val="tx1"/>
                </a:solidFill>
                <a:effectLst/>
                <a:latin typeface="+mj-lt"/>
              </a:rPr>
            </a:br>
            <a:r>
              <a:rPr lang="nl-NL" sz="2000" b="0" i="0" dirty="0">
                <a:solidFill>
                  <a:schemeClr val="tx1"/>
                </a:solidFill>
                <a:effectLst/>
                <a:latin typeface="+mj-lt"/>
              </a:rPr>
              <a:t>VTM-programma Het mooiste </a:t>
            </a:r>
            <a:r>
              <a:rPr lang="nl-NL" sz="2000" dirty="0">
                <a:solidFill>
                  <a:schemeClr val="tx1"/>
                </a:solidFill>
                <a:latin typeface="+mj-lt"/>
              </a:rPr>
              <a:t>moment.</a:t>
            </a:r>
            <a:endParaRPr lang="nl-NL" sz="2000" b="0" i="1" dirty="0">
              <a:solidFill>
                <a:schemeClr val="tx1"/>
              </a:solidFill>
              <a:effectLst/>
              <a:latin typeface="+mj-lt"/>
            </a:endParaRPr>
          </a:p>
          <a:p>
            <a:r>
              <a:rPr lang="nl-NL" b="0" i="1" dirty="0">
                <a:solidFill>
                  <a:srgbClr val="202122"/>
                </a:solidFill>
                <a:effectLst/>
                <a:latin typeface="Arial" panose="020B0604020202020204" pitchFamily="34" charset="0"/>
                <a:hlinkClick r:id="rId2"/>
              </a:rPr>
              <a:t>https://www.youtube.com/watch?v=iLK2ZpgEfks</a:t>
            </a:r>
            <a:endParaRPr lang="nl-NL" b="0" i="1" dirty="0">
              <a:solidFill>
                <a:srgbClr val="202122"/>
              </a:solidFill>
              <a:effectLst/>
              <a:latin typeface="Arial" panose="020B0604020202020204" pitchFamily="34" charset="0"/>
            </a:endParaRPr>
          </a:p>
          <a:p>
            <a:endParaRPr lang="nl-NL" b="0" i="1" dirty="0">
              <a:solidFill>
                <a:srgbClr val="202122"/>
              </a:solidFill>
              <a:effectLst/>
              <a:latin typeface="Arial" panose="020B0604020202020204" pitchFamily="34" charset="0"/>
            </a:endParaRPr>
          </a:p>
          <a:p>
            <a:endParaRPr lang="en-US" dirty="0"/>
          </a:p>
        </p:txBody>
      </p:sp>
    </p:spTree>
    <p:extLst>
      <p:ext uri="{BB962C8B-B14F-4D97-AF65-F5344CB8AC3E}">
        <p14:creationId xmlns:p14="http://schemas.microsoft.com/office/powerpoint/2010/main" val="193144392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7562074" y="3914676"/>
            <a:ext cx="3197783" cy="2360863"/>
          </a:xfrm>
          <a:prstGeom prst="rect">
            <a:avLst/>
          </a:prstGeom>
        </p:spPr>
      </p:pic>
      <p:pic>
        <p:nvPicPr>
          <p:cNvPr id="3" name="Afbeelding 2"/>
          <p:cNvPicPr>
            <a:picLocks noChangeAspect="1"/>
          </p:cNvPicPr>
          <p:nvPr/>
        </p:nvPicPr>
        <p:blipFill>
          <a:blip r:embed="rId3"/>
          <a:stretch>
            <a:fillRect/>
          </a:stretch>
        </p:blipFill>
        <p:spPr>
          <a:xfrm>
            <a:off x="1791222" y="420554"/>
            <a:ext cx="4910203" cy="4942937"/>
          </a:xfrm>
          <a:prstGeom prst="rect">
            <a:avLst/>
          </a:prstGeom>
        </p:spPr>
      </p:pic>
    </p:spTree>
    <p:extLst>
      <p:ext uri="{BB962C8B-B14F-4D97-AF65-F5344CB8AC3E}">
        <p14:creationId xmlns:p14="http://schemas.microsoft.com/office/powerpoint/2010/main" val="330643702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BE" sz="6700" b="1" dirty="0"/>
              <a:t>Nicole (en Hugo)</a:t>
            </a:r>
            <a:br>
              <a:rPr lang="nl-BE" sz="6700" b="1" dirty="0"/>
            </a:br>
            <a:endParaRPr lang="en-US" sz="6000" b="1" dirty="0"/>
          </a:p>
        </p:txBody>
      </p:sp>
      <p:sp>
        <p:nvSpPr>
          <p:cNvPr id="3" name="Tijdelijke aanduiding voor inhoud 2"/>
          <p:cNvSpPr>
            <a:spLocks noGrp="1"/>
          </p:cNvSpPr>
          <p:nvPr>
            <p:ph idx="1"/>
          </p:nvPr>
        </p:nvSpPr>
        <p:spPr>
          <a:xfrm>
            <a:off x="844063" y="1688123"/>
            <a:ext cx="10660550" cy="5169877"/>
          </a:xfrm>
        </p:spPr>
        <p:txBody>
          <a:bodyPr>
            <a:normAutofit fontScale="62500" lnSpcReduction="20000"/>
          </a:bodyPr>
          <a:lstStyle/>
          <a:p>
            <a:r>
              <a:rPr lang="nl-BE" sz="2900" b="1" i="0" dirty="0">
                <a:solidFill>
                  <a:schemeClr val="tx1"/>
                </a:solidFill>
                <a:effectLst/>
                <a:latin typeface="+mj-lt"/>
              </a:rPr>
              <a:t>Nicole</a:t>
            </a:r>
            <a:r>
              <a:rPr lang="nl-BE" sz="2900" i="0" dirty="0">
                <a:solidFill>
                  <a:schemeClr val="tx1"/>
                </a:solidFill>
                <a:effectLst/>
                <a:latin typeface="+mj-lt"/>
              </a:rPr>
              <a:t> (Wemmel, 21 oktober 1946 – Jette, 4 november 2022)</a:t>
            </a:r>
            <a:r>
              <a:rPr lang="nl-BE" sz="2900" b="1" i="0" dirty="0">
                <a:solidFill>
                  <a:schemeClr val="tx1"/>
                </a:solidFill>
                <a:effectLst/>
                <a:latin typeface="+mj-lt"/>
              </a:rPr>
              <a:t> &amp; Hugo</a:t>
            </a:r>
            <a:r>
              <a:rPr lang="nl-BE" sz="2900" b="0" i="0" dirty="0">
                <a:solidFill>
                  <a:schemeClr val="tx1"/>
                </a:solidFill>
                <a:effectLst/>
                <a:latin typeface="+mj-lt"/>
              </a:rPr>
              <a:t> (Leopoldstad, 10 november 1947) was een Vlaams zangduo. Ze vormden ook in hun privéleven een koppel.</a:t>
            </a:r>
          </a:p>
          <a:p>
            <a:r>
              <a:rPr lang="nl-NL" sz="2900" b="0" i="0" dirty="0">
                <a:solidFill>
                  <a:schemeClr val="tx1"/>
                </a:solidFill>
                <a:effectLst/>
                <a:latin typeface="+mj-lt"/>
              </a:rPr>
              <a:t>Nicole en Hugo leerden elkaar kennen in 1970. In 1971 zouden ze deelnemen aan het Eurovisiesongfestival met het liedje Goeiemorgen morgen. Vlak voor hun vertrek naar Dublin kreeg Nicole echter geelzucht en het duo kon niet afreizen.</a:t>
            </a:r>
            <a:endParaRPr lang="nl-BE" sz="2900" dirty="0">
              <a:solidFill>
                <a:schemeClr val="tx1"/>
              </a:solidFill>
              <a:latin typeface="+mj-lt"/>
            </a:endParaRPr>
          </a:p>
          <a:p>
            <a:r>
              <a:rPr lang="nl-NL" sz="2900" b="0" i="0" dirty="0">
                <a:solidFill>
                  <a:schemeClr val="tx1"/>
                </a:solidFill>
                <a:effectLst/>
                <a:latin typeface="+mj-lt"/>
              </a:rPr>
              <a:t>Twee jaar later lukte het hen toch om naar het Eurovisiesongfestival te gaan</a:t>
            </a:r>
            <a:r>
              <a:rPr lang="nl-NL" sz="2900" dirty="0">
                <a:solidFill>
                  <a:schemeClr val="tx1"/>
                </a:solidFill>
                <a:latin typeface="+mj-lt"/>
              </a:rPr>
              <a:t>, met het liedje Baby, baby</a:t>
            </a:r>
            <a:r>
              <a:rPr lang="nl-NL" sz="2900" b="0" i="0" dirty="0">
                <a:solidFill>
                  <a:schemeClr val="tx1"/>
                </a:solidFill>
                <a:effectLst/>
                <a:latin typeface="+mj-lt"/>
              </a:rPr>
              <a:t>. Het liedje werd een hit in Vlaanderen, maar Europa viel er niet voor. Op het festival</a:t>
            </a:r>
            <a:r>
              <a:rPr lang="nl-NL" sz="2900" dirty="0">
                <a:solidFill>
                  <a:schemeClr val="tx1"/>
                </a:solidFill>
                <a:latin typeface="+mj-lt"/>
              </a:rPr>
              <a:t> </a:t>
            </a:r>
            <a:r>
              <a:rPr lang="nl-NL" sz="2900" b="0" i="0" dirty="0">
                <a:solidFill>
                  <a:schemeClr val="tx1"/>
                </a:solidFill>
                <a:effectLst/>
                <a:latin typeface="+mj-lt"/>
              </a:rPr>
              <a:t>in Luxemburg op 7 april 1973, eindigden zij als laatsten. </a:t>
            </a:r>
            <a:br>
              <a:rPr lang="nl-NL" sz="2900" b="0" i="0" dirty="0">
                <a:solidFill>
                  <a:schemeClr val="tx1"/>
                </a:solidFill>
                <a:effectLst/>
                <a:latin typeface="+mj-lt"/>
              </a:rPr>
            </a:br>
            <a:r>
              <a:rPr lang="nl-NL" sz="2900" b="0" i="0" dirty="0">
                <a:solidFill>
                  <a:schemeClr val="tx1"/>
                </a:solidFill>
                <a:effectLst/>
                <a:latin typeface="+mj-lt"/>
              </a:rPr>
              <a:t>Zij vielen wel op door hun paarse Las Vegas-stijl show-outfits, ontworpen en vervaardigd door Eddy </a:t>
            </a:r>
            <a:r>
              <a:rPr lang="nl-NL" sz="2900" b="0" i="0" dirty="0" err="1">
                <a:solidFill>
                  <a:schemeClr val="tx1"/>
                </a:solidFill>
                <a:effectLst/>
                <a:latin typeface="+mj-lt"/>
              </a:rPr>
              <a:t>Buyle</a:t>
            </a:r>
            <a:r>
              <a:rPr lang="nl-NL" sz="2900" b="0" i="0" dirty="0">
                <a:solidFill>
                  <a:schemeClr val="tx1"/>
                </a:solidFill>
                <a:effectLst/>
                <a:latin typeface="+mj-lt"/>
              </a:rPr>
              <a:t> uit Aalst (ook gekend als "</a:t>
            </a:r>
            <a:r>
              <a:rPr lang="nl-NL" sz="2900" b="0" i="0" dirty="0" err="1">
                <a:solidFill>
                  <a:schemeClr val="tx1"/>
                </a:solidFill>
                <a:effectLst/>
                <a:latin typeface="+mj-lt"/>
              </a:rPr>
              <a:t>Pourel</a:t>
            </a:r>
            <a:r>
              <a:rPr lang="nl-NL" sz="2900" b="0" i="0" dirty="0">
                <a:solidFill>
                  <a:schemeClr val="tx1"/>
                </a:solidFill>
                <a:effectLst/>
                <a:latin typeface="+mj-lt"/>
              </a:rPr>
              <a:t>").</a:t>
            </a:r>
            <a:br>
              <a:rPr lang="nl-NL" sz="2900" b="0" i="0" dirty="0">
                <a:solidFill>
                  <a:schemeClr val="tx1"/>
                </a:solidFill>
                <a:effectLst/>
                <a:latin typeface="+mj-lt"/>
              </a:rPr>
            </a:br>
            <a:r>
              <a:rPr lang="nl-NL" sz="2900" b="0" i="0" dirty="0">
                <a:solidFill>
                  <a:schemeClr val="tx1"/>
                </a:solidFill>
                <a:effectLst/>
                <a:latin typeface="+mj-lt"/>
              </a:rPr>
              <a:t>Ze waren de eerste artiesten ooit die zang en dans combineerden op een eurosongfestival </a:t>
            </a:r>
          </a:p>
          <a:p>
            <a:r>
              <a:rPr lang="nl-NL" sz="2900" dirty="0">
                <a:solidFill>
                  <a:schemeClr val="tx1"/>
                </a:solidFill>
                <a:latin typeface="+mj-lt"/>
              </a:rPr>
              <a:t>Nicole</a:t>
            </a:r>
            <a:r>
              <a:rPr lang="nl-NL" sz="2900" b="0" i="0" dirty="0">
                <a:solidFill>
                  <a:schemeClr val="tx1"/>
                </a:solidFill>
                <a:effectLst/>
                <a:latin typeface="+mj-lt"/>
              </a:rPr>
              <a:t> overwon twee keer een kankerdiagnose, maar leed de laatste jaren van haar leven aan de ziekte van Alzheimer. Ze overleed op 4 november 2022 aan de gevolgen van een schedelbreuk, opgelopen bij een val van de trap in haar woning.</a:t>
            </a:r>
            <a:endParaRPr lang="nl-NL" sz="2900" b="0" i="0" baseline="30000" dirty="0">
              <a:solidFill>
                <a:schemeClr val="tx1"/>
              </a:solidFill>
              <a:effectLst/>
              <a:latin typeface="+mj-lt"/>
            </a:endParaRPr>
          </a:p>
          <a:p>
            <a:r>
              <a:rPr lang="nl-NL" sz="2900" b="0" i="0" dirty="0">
                <a:solidFill>
                  <a:schemeClr val="tx1"/>
                </a:solidFill>
                <a:effectLst/>
                <a:latin typeface="+mj-lt"/>
              </a:rPr>
              <a:t>Op 12 november vond de uitvaart van Nicole plaats in Zemst. Hugo liet de pakken die ze droegen op het Eurovisiesongfestival, samen met Nicole, cremeren.</a:t>
            </a:r>
          </a:p>
          <a:p>
            <a:r>
              <a:rPr lang="en-US" dirty="0">
                <a:hlinkClick r:id="rId2"/>
              </a:rPr>
              <a:t>https://www.youtube.com/watch?v=RrFvCYa05pk</a:t>
            </a:r>
            <a:endParaRPr lang="en-US" dirty="0"/>
          </a:p>
          <a:p>
            <a:endParaRPr lang="en-US" dirty="0"/>
          </a:p>
        </p:txBody>
      </p:sp>
    </p:spTree>
    <p:extLst>
      <p:ext uri="{BB962C8B-B14F-4D97-AF65-F5344CB8AC3E}">
        <p14:creationId xmlns:p14="http://schemas.microsoft.com/office/powerpoint/2010/main" val="76643626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normAutofit/>
          </a:bodyPr>
          <a:lstStyle/>
          <a:p>
            <a:r>
              <a:rPr lang="nl-BE" sz="8000" b="1" dirty="0">
                <a:solidFill>
                  <a:srgbClr val="FF0000"/>
                </a:solidFill>
              </a:rPr>
              <a:t>EINDE</a:t>
            </a:r>
            <a:endParaRPr lang="en-US" sz="8000" b="1" dirty="0">
              <a:solidFill>
                <a:srgbClr val="FF0000"/>
              </a:solidFill>
            </a:endParaRPr>
          </a:p>
        </p:txBody>
      </p:sp>
    </p:spTree>
    <p:extLst>
      <p:ext uri="{BB962C8B-B14F-4D97-AF65-F5344CB8AC3E}">
        <p14:creationId xmlns:p14="http://schemas.microsoft.com/office/powerpoint/2010/main" val="3373422586"/>
      </p:ext>
    </p:extLst>
  </p:cSld>
  <p:clrMapOvr>
    <a:masterClrMapping/>
  </p:clrMapOvr>
</p:sld>
</file>

<file path=ppt/theme/theme1.xml><?xml version="1.0" encoding="utf-8"?>
<a:theme xmlns:a="http://schemas.openxmlformats.org/drawingml/2006/main" name="Sliert">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12274</TotalTime>
  <Words>5602</Words>
  <Application>Microsoft Office PowerPoint</Application>
  <PresentationFormat>Breedbeeld</PresentationFormat>
  <Paragraphs>227</Paragraphs>
  <Slides>97</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97</vt:i4>
      </vt:variant>
    </vt:vector>
  </HeadingPairs>
  <TitlesOfParts>
    <vt:vector size="101" baseType="lpstr">
      <vt:lpstr>Arial</vt:lpstr>
      <vt:lpstr>Century Gothic</vt:lpstr>
      <vt:lpstr>Wingdings 3</vt:lpstr>
      <vt:lpstr>Sliert</vt:lpstr>
      <vt:lpstr>VROUWENDAG</vt:lpstr>
      <vt:lpstr>PowerPoint-presentatie</vt:lpstr>
      <vt:lpstr>PowerPoint-presentatie</vt:lpstr>
      <vt:lpstr>PowerPoint-presentatie</vt:lpstr>
      <vt:lpstr>Kim Clijsters</vt:lpstr>
      <vt:lpstr>PowerPoint-presentatie</vt:lpstr>
      <vt:lpstr>Gella Vandecaveye </vt:lpstr>
      <vt:lpstr>PowerPoint-presentatie</vt:lpstr>
      <vt:lpstr>Tia Hellebaut </vt:lpstr>
      <vt:lpstr>PowerPoint-presentatie</vt:lpstr>
      <vt:lpstr>Brigitte Becue </vt:lpstr>
      <vt:lpstr>PowerPoint-presentatie</vt:lpstr>
      <vt:lpstr>Nina Derwael </vt:lpstr>
      <vt:lpstr>PowerPoint-presentatie</vt:lpstr>
      <vt:lpstr>Emma Meesseman </vt:lpstr>
      <vt:lpstr>PowerPoint-presentatie</vt:lpstr>
      <vt:lpstr>PowerPoint-presentatie</vt:lpstr>
      <vt:lpstr>Miet Smet  </vt:lpstr>
      <vt:lpstr>PowerPoint-presentatie</vt:lpstr>
      <vt:lpstr>Marie-Rose Morel </vt:lpstr>
      <vt:lpstr>PowerPoint-presentatie</vt:lpstr>
      <vt:lpstr>Angela Merkel </vt:lpstr>
      <vt:lpstr>PowerPoint-presentatie</vt:lpstr>
      <vt:lpstr>Zuhal Delmir </vt:lpstr>
      <vt:lpstr>PowerPoint-presentatie</vt:lpstr>
      <vt:lpstr>Meyrem Almaci </vt:lpstr>
      <vt:lpstr>PowerPoint-presentatie</vt:lpstr>
      <vt:lpstr>PowerPoint-presentatie</vt:lpstr>
      <vt:lpstr>Koningin Fabiola</vt:lpstr>
      <vt:lpstr>PowerPoint-presentatie</vt:lpstr>
      <vt:lpstr>Prinses Elisabeth </vt:lpstr>
      <vt:lpstr>PowerPoint-presentatie</vt:lpstr>
      <vt:lpstr>Delphine van Saksen-Coburg  </vt:lpstr>
      <vt:lpstr>PowerPoint-presentatie</vt:lpstr>
      <vt:lpstr>Koningin Maxima </vt:lpstr>
      <vt:lpstr>PowerPoint-presentatie</vt:lpstr>
      <vt:lpstr>Elisabeth II </vt:lpstr>
      <vt:lpstr>PowerPoint-presentatie</vt:lpstr>
      <vt:lpstr>PowerPoint-presentatie</vt:lpstr>
      <vt:lpstr>Anne Frank </vt:lpstr>
      <vt:lpstr>PowerPoint-presentatie</vt:lpstr>
      <vt:lpstr>Florence Nightingale</vt:lpstr>
      <vt:lpstr>PowerPoint-presentatie</vt:lpstr>
      <vt:lpstr>Eva Peron </vt:lpstr>
      <vt:lpstr>PowerPoint-presentatie</vt:lpstr>
      <vt:lpstr>Greta Thunberg </vt:lpstr>
      <vt:lpstr>PowerPoint-presentatie</vt:lpstr>
      <vt:lpstr>Trijntje Keever</vt:lpstr>
      <vt:lpstr>PowerPoint-presentatie</vt:lpstr>
      <vt:lpstr>PowerPoint-presentatie</vt:lpstr>
      <vt:lpstr>Ann Petersen </vt:lpstr>
      <vt:lpstr>PowerPoint-presentatie</vt:lpstr>
      <vt:lpstr>Marleen Merckx </vt:lpstr>
      <vt:lpstr>PowerPoint-presentatie</vt:lpstr>
      <vt:lpstr>Barbara Sarafian </vt:lpstr>
      <vt:lpstr>PowerPoint-presentatie</vt:lpstr>
      <vt:lpstr>Veerle Baetens</vt:lpstr>
      <vt:lpstr>PowerPoint-presentatie</vt:lpstr>
      <vt:lpstr>Angelina Joli</vt:lpstr>
      <vt:lpstr>PowerPoint-presentatie</vt:lpstr>
      <vt:lpstr>PowerPoint-presentatie</vt:lpstr>
      <vt:lpstr>Bella Hadid </vt:lpstr>
      <vt:lpstr>PowerPoint-presentatie</vt:lpstr>
      <vt:lpstr>Beyoncé</vt:lpstr>
      <vt:lpstr>PowerPoint-presentatie</vt:lpstr>
      <vt:lpstr>Amber Heard</vt:lpstr>
      <vt:lpstr>PowerPoint-presentatie</vt:lpstr>
      <vt:lpstr>Ariana Grande</vt:lpstr>
      <vt:lpstr>PowerPoint-presentatie</vt:lpstr>
      <vt:lpstr>Taylor Swift</vt:lpstr>
      <vt:lpstr>PowerPoint-presentatie</vt:lpstr>
      <vt:lpstr>PowerPoint-presentatie</vt:lpstr>
      <vt:lpstr>D </vt:lpstr>
      <vt:lpstr>PowerPoint-presentatie</vt:lpstr>
      <vt:lpstr>A </vt:lpstr>
      <vt:lpstr>PowerPoint-presentatie</vt:lpstr>
      <vt:lpstr>M </vt:lpstr>
      <vt:lpstr>PowerPoint-presentatie</vt:lpstr>
      <vt:lpstr>S </vt:lpstr>
      <vt:lpstr>PowerPoint-presentatie</vt:lpstr>
      <vt:lpstr>H </vt:lpstr>
      <vt:lpstr>PowerPoint-presentatie</vt:lpstr>
      <vt:lpstr>PowerPoint-presentatie</vt:lpstr>
      <vt:lpstr>Liliane Saint-Pierre </vt:lpstr>
      <vt:lpstr>PowerPoint-presentatie</vt:lpstr>
      <vt:lpstr>Zangeres zonder Naam </vt:lpstr>
      <vt:lpstr>PowerPoint-presentatie</vt:lpstr>
      <vt:lpstr>Ann Christy </vt:lpstr>
      <vt:lpstr>PowerPoint-presentatie</vt:lpstr>
      <vt:lpstr>Ingeborg</vt:lpstr>
      <vt:lpstr>PowerPoint-presentatie</vt:lpstr>
      <vt:lpstr>La Esterella </vt:lpstr>
      <vt:lpstr>PowerPoint-presentatie</vt:lpstr>
      <vt:lpstr>Marva </vt:lpstr>
      <vt:lpstr>PowerPoint-presentatie</vt:lpstr>
      <vt:lpstr>Nicole (en Hugo) </vt:lpstr>
      <vt:lpstr>PowerPoint-presentatie</vt:lpstr>
    </vt:vector>
  </TitlesOfParts>
  <Company>MysteryWorld Den Spike Unattendeds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VROUWENDAG</dc:title>
  <dc:creator>Hilde</dc:creator>
  <cp:lastModifiedBy>Hilde Van Keer</cp:lastModifiedBy>
  <cp:revision>65</cp:revision>
  <dcterms:created xsi:type="dcterms:W3CDTF">2025-01-27T10:52:40Z</dcterms:created>
  <dcterms:modified xsi:type="dcterms:W3CDTF">2025-03-02T12:35:41Z</dcterms:modified>
</cp:coreProperties>
</file>