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79" r:id="rId29"/>
    <p:sldId id="284" r:id="rId30"/>
    <p:sldId id="285" r:id="rId31"/>
    <p:sldId id="286" r:id="rId32"/>
    <p:sldId id="287" r:id="rId33"/>
    <p:sldId id="288" r:id="rId34"/>
    <p:sldId id="289"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nl-NL"/>
              <a:t>Klik om stijl te bewerken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en-US" dirty="0"/>
          </a:p>
        </p:txBody>
      </p:sp>
      <p:sp>
        <p:nvSpPr>
          <p:cNvPr id="4" name="Date Placeholder 3"/>
          <p:cNvSpPr>
            <a:spLocks noGrp="1"/>
          </p:cNvSpPr>
          <p:nvPr>
            <p:ph type="dt" sz="half" idx="10"/>
          </p:nvPr>
        </p:nvSpPr>
        <p:spPr>
          <a:xfrm>
            <a:off x="7983232" y="5037663"/>
            <a:ext cx="897467" cy="279400"/>
          </a:xfrm>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CD81CBD-E0C4-46F2-97EB-5A799C047CE8}" type="slidenum">
              <a:rPr lang="nl-BE" smtClean="0"/>
              <a:t>‹nr.›</a:t>
            </a:fld>
            <a:endParaRPr lang="nl-BE"/>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2468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nl-NL"/>
              <a:t>Klik om stijl te bewerken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6/01/2026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1703847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nl-NL"/>
              <a:t>Klik om stijl te bewerken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781781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a:t>Klikken om de tekststijl van het model te bewerken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77559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nl-NL"/>
              <a:t>Klik om stijl te bewerken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33049157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nl-NL"/>
              <a:t>Klik om stijl te bewerken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468295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nl-NL"/>
              <a:t>Klik om stijl te bewerken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10073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nl-NL"/>
              <a:t>Klik om stijl te bewerken</a:t>
            </a:r>
            <a:endParaRPr lang="en-US" dirty="0"/>
          </a:p>
        </p:txBody>
      </p:sp>
      <p:sp>
        <p:nvSpPr>
          <p:cNvPr id="3" name="Vertical Text Placeholder 2"/>
          <p:cNvSpPr>
            <a:spLocks noGrp="1"/>
          </p:cNvSpPr>
          <p:nvPr>
            <p:ph type="body" orient="vert" idx="1"/>
          </p:nvPr>
        </p:nvSpPr>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37553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nl-NL"/>
              <a:t>Klik om stijl te bewerken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906764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el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3490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1/6/2026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‹nr.›</a:t>
            </a:fld>
            <a:endParaRPr lang="en-US" dirty="0"/>
          </a:p>
        </p:txBody>
      </p:sp>
    </p:spTree>
    <p:extLst>
      <p:ext uri="{BB962C8B-B14F-4D97-AF65-F5344CB8AC3E}">
        <p14:creationId xmlns:p14="http://schemas.microsoft.com/office/powerpoint/2010/main" val="1555117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nl-NL"/>
              <a:t>Klik om stijl te bewerken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1BC638E3-1D13-4D2D-8B49-055B042504E4}" type="datetimeFigureOut">
              <a:rPr lang="nl-BE" smtClean="0"/>
              <a:t>6/01/2026</a:t>
            </a:fld>
            <a:endParaRPr lang="nl-BE"/>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9024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nl-NL"/>
              <a:t>Klik om stijl te bewerken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1BC638E3-1D13-4D2D-8B49-055B042504E4}" type="datetimeFigureOut">
              <a:rPr lang="nl-BE" smtClean="0"/>
              <a:t>6/01/2026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1447384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a:t>Klik om stijl te bewerken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1BC638E3-1D13-4D2D-8B49-055B042504E4}" type="datetimeFigureOut">
              <a:rPr lang="nl-BE" smtClean="0"/>
              <a:t>6/01/2026</a:t>
            </a:fld>
            <a:endParaRPr lang="nl-BE"/>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CD81CBD-E0C4-46F2-97EB-5A799C047CE8}" type="slidenum">
              <a:rPr lang="nl-BE" smtClean="0"/>
              <a:t>‹nr.›</a:t>
            </a:fld>
            <a:endParaRPr lang="nl-BE"/>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4441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1BC638E3-1D13-4D2D-8B49-055B042504E4}" type="datetimeFigureOut">
              <a:rPr lang="nl-BE" smtClean="0"/>
              <a:t>6/01/2026</a:t>
            </a:fld>
            <a:endParaRPr lang="nl-BE"/>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CD81CBD-E0C4-46F2-97EB-5A799C047CE8}" type="slidenum">
              <a:rPr lang="nl-BE" smtClean="0"/>
              <a:t>‹nr.›</a:t>
            </a:fld>
            <a:endParaRPr lang="nl-BE"/>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47598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C638E3-1D13-4D2D-8B49-055B042504E4}" type="datetimeFigureOut">
              <a:rPr lang="nl-BE" smtClean="0"/>
              <a:t>6/01/2026</a:t>
            </a:fld>
            <a:endParaRPr lang="nl-BE"/>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730806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nl-NL"/>
              <a:t>Klik om stijl te bewerken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6/01/2026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1827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nl-NL"/>
              <a:t>Klik om stijl te bewerken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1BC638E3-1D13-4D2D-8B49-055B042504E4}" type="datetimeFigureOut">
              <a:rPr lang="nl-BE" smtClean="0"/>
              <a:t>6/01/2026</a:t>
            </a:fld>
            <a:endParaRPr lang="nl-BE"/>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CD81CBD-E0C4-46F2-97EB-5A799C047CE8}" type="slidenum">
              <a:rPr lang="nl-BE" smtClean="0"/>
              <a:t>‹nr.›</a:t>
            </a:fld>
            <a:endParaRPr lang="nl-BE"/>
          </a:p>
        </p:txBody>
      </p:sp>
    </p:spTree>
    <p:extLst>
      <p:ext uri="{BB962C8B-B14F-4D97-AF65-F5344CB8AC3E}">
        <p14:creationId xmlns:p14="http://schemas.microsoft.com/office/powerpoint/2010/main" val="20241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C638E3-1D13-4D2D-8B49-055B042504E4}" type="datetimeFigureOut">
              <a:rPr lang="nl-BE" smtClean="0"/>
              <a:t>6/01/2026</a:t>
            </a:fld>
            <a:endParaRPr lang="nl-BE"/>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CD81CBD-E0C4-46F2-97EB-5A799C047CE8}" type="slidenum">
              <a:rPr lang="nl-BE" smtClean="0"/>
              <a:t>‹nr.›</a:t>
            </a:fld>
            <a:endParaRPr lang="nl-BE"/>
          </a:p>
        </p:txBody>
      </p:sp>
    </p:spTree>
    <p:extLst>
      <p:ext uri="{BB962C8B-B14F-4D97-AF65-F5344CB8AC3E}">
        <p14:creationId xmlns:p14="http://schemas.microsoft.com/office/powerpoint/2010/main" val="925817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 id="2147483692" r:id="rId16"/>
    <p:sldLayoutId id="2147483693" r:id="rId17"/>
    <p:sldLayoutId id="2147483694" r:id="rId18"/>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60B84CD-A179-4476-8701-FDE3B592DB67}"/>
              </a:ext>
            </a:extLst>
          </p:cNvPr>
          <p:cNvSpPr txBox="1"/>
          <p:nvPr/>
        </p:nvSpPr>
        <p:spPr>
          <a:xfrm>
            <a:off x="2592198" y="1107347"/>
            <a:ext cx="8070209" cy="769441"/>
          </a:xfrm>
          <a:prstGeom prst="rect">
            <a:avLst/>
          </a:prstGeom>
          <a:noFill/>
        </p:spPr>
        <p:txBody>
          <a:bodyPr wrap="square" rtlCol="0">
            <a:spAutoFit/>
          </a:bodyPr>
          <a:lstStyle/>
          <a:p>
            <a:r>
              <a:rPr lang="nl-BE" sz="4400" dirty="0"/>
              <a:t>Voorstelling 3 koningen </a:t>
            </a:r>
          </a:p>
        </p:txBody>
      </p:sp>
      <p:pic>
        <p:nvPicPr>
          <p:cNvPr id="4" name="Afbeelding 3">
            <a:extLst>
              <a:ext uri="{FF2B5EF4-FFF2-40B4-BE49-F238E27FC236}">
                <a16:creationId xmlns:a16="http://schemas.microsoft.com/office/drawing/2014/main" id="{0608903A-9142-4658-B6DF-0A88ADB860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1805" y="2055303"/>
            <a:ext cx="6859444" cy="3919682"/>
          </a:xfrm>
          <a:prstGeom prst="rect">
            <a:avLst/>
          </a:prstGeom>
        </p:spPr>
      </p:pic>
    </p:spTree>
    <p:extLst>
      <p:ext uri="{BB962C8B-B14F-4D97-AF65-F5344CB8AC3E}">
        <p14:creationId xmlns:p14="http://schemas.microsoft.com/office/powerpoint/2010/main" val="235616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F387053-0473-4414-A89E-F4B41611F180}"/>
              </a:ext>
            </a:extLst>
          </p:cNvPr>
          <p:cNvSpPr txBox="1"/>
          <p:nvPr/>
        </p:nvSpPr>
        <p:spPr>
          <a:xfrm>
            <a:off x="3590488" y="1115736"/>
            <a:ext cx="6434356" cy="1938992"/>
          </a:xfrm>
          <a:prstGeom prst="rect">
            <a:avLst/>
          </a:prstGeom>
          <a:noFill/>
        </p:spPr>
        <p:txBody>
          <a:bodyPr wrap="square" rtlCol="0">
            <a:spAutoFit/>
          </a:bodyPr>
          <a:lstStyle/>
          <a:p>
            <a:r>
              <a:rPr lang="nl-BE" sz="4000" dirty="0">
                <a:effectLst/>
                <a:latin typeface="Calibri" panose="020F0502020204030204" pitchFamily="34" charset="0"/>
                <a:ea typeface="Times New Roman" panose="02020603050405020304" pitchFamily="18" charset="0"/>
              </a:rPr>
              <a:t>In welk land werden de Drie Koningen vaak verondersteld te zijn?</a:t>
            </a:r>
            <a:endParaRPr lang="nl-BE" sz="4000" dirty="0"/>
          </a:p>
        </p:txBody>
      </p:sp>
      <p:sp>
        <p:nvSpPr>
          <p:cNvPr id="3" name="Tekstvak 2">
            <a:extLst>
              <a:ext uri="{FF2B5EF4-FFF2-40B4-BE49-F238E27FC236}">
                <a16:creationId xmlns:a16="http://schemas.microsoft.com/office/drawing/2014/main" id="{008A7BEA-1972-40F1-B831-83F742247162}"/>
              </a:ext>
            </a:extLst>
          </p:cNvPr>
          <p:cNvSpPr txBox="1"/>
          <p:nvPr/>
        </p:nvSpPr>
        <p:spPr>
          <a:xfrm>
            <a:off x="1216404" y="3355596"/>
            <a:ext cx="10091956"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Egypte</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India</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Perzië (huidig Iran)</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Griekenland</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3B491923-EDDF-4697-8500-8BD0DA125DC6}"/>
              </a:ext>
            </a:extLst>
          </p:cNvPr>
          <p:cNvPicPr>
            <a:picLocks noChangeAspect="1"/>
          </p:cNvPicPr>
          <p:nvPr/>
        </p:nvPicPr>
        <p:blipFill>
          <a:blip r:embed="rId2"/>
          <a:stretch>
            <a:fillRect/>
          </a:stretch>
        </p:blipFill>
        <p:spPr>
          <a:xfrm>
            <a:off x="8806916" y="4513276"/>
            <a:ext cx="2867238" cy="1784059"/>
          </a:xfrm>
          <a:prstGeom prst="rect">
            <a:avLst/>
          </a:prstGeom>
        </p:spPr>
      </p:pic>
    </p:spTree>
    <p:extLst>
      <p:ext uri="{BB962C8B-B14F-4D97-AF65-F5344CB8AC3E}">
        <p14:creationId xmlns:p14="http://schemas.microsoft.com/office/powerpoint/2010/main" val="32463376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B1F04769-01B5-4A2D-9E82-3B6BEB0903EA}"/>
              </a:ext>
            </a:extLst>
          </p:cNvPr>
          <p:cNvSpPr txBox="1"/>
          <p:nvPr/>
        </p:nvSpPr>
        <p:spPr>
          <a:xfrm>
            <a:off x="3825380" y="1182848"/>
            <a:ext cx="6509857"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Wat brachten de Drie Koningen als geschenken voor Jezus</a:t>
            </a:r>
            <a:endParaRPr lang="nl-BE" sz="4400" dirty="0"/>
          </a:p>
        </p:txBody>
      </p:sp>
      <p:sp>
        <p:nvSpPr>
          <p:cNvPr id="3" name="Tekstvak 2">
            <a:extLst>
              <a:ext uri="{FF2B5EF4-FFF2-40B4-BE49-F238E27FC236}">
                <a16:creationId xmlns:a16="http://schemas.microsoft.com/office/drawing/2014/main" id="{F4FEE943-D9BE-4EF4-9319-B1EEA8FCCCA3}"/>
              </a:ext>
            </a:extLst>
          </p:cNvPr>
          <p:cNvSpPr txBox="1"/>
          <p:nvPr/>
        </p:nvSpPr>
        <p:spPr>
          <a:xfrm>
            <a:off x="1090569" y="3917659"/>
            <a:ext cx="10234569" cy="2616101"/>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a) Goud, wierook en mirre</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b) Bloemen, honing en fruit</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c) Goud, zilver en diamanten</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d) Kruiden, schatten en boeken</a:t>
            </a:r>
            <a:endParaRPr lang="nl-BE" sz="32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D885FF7A-20B9-4380-A7D4-E8F5470DB49C}"/>
              </a:ext>
            </a:extLst>
          </p:cNvPr>
          <p:cNvPicPr>
            <a:picLocks noChangeAspect="1"/>
          </p:cNvPicPr>
          <p:nvPr/>
        </p:nvPicPr>
        <p:blipFill>
          <a:blip r:embed="rId2"/>
          <a:stretch>
            <a:fillRect/>
          </a:stretch>
        </p:blipFill>
        <p:spPr>
          <a:xfrm>
            <a:off x="8718628" y="4764946"/>
            <a:ext cx="2961994" cy="1549123"/>
          </a:xfrm>
          <a:prstGeom prst="rect">
            <a:avLst/>
          </a:prstGeom>
        </p:spPr>
      </p:pic>
    </p:spTree>
    <p:extLst>
      <p:ext uri="{BB962C8B-B14F-4D97-AF65-F5344CB8AC3E}">
        <p14:creationId xmlns:p14="http://schemas.microsoft.com/office/powerpoint/2010/main" val="16809328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508FE8BC-5D4D-4B89-B262-8FC5A4AF871B}"/>
              </a:ext>
            </a:extLst>
          </p:cNvPr>
          <p:cNvSpPr txBox="1"/>
          <p:nvPr/>
        </p:nvSpPr>
        <p:spPr>
          <a:xfrm>
            <a:off x="3238150" y="973123"/>
            <a:ext cx="6325299" cy="1723549"/>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cs typeface="Calibri" panose="020F0502020204030204" pitchFamily="34" charset="0"/>
              </a:rPr>
              <a:t>Wat symboliseerde het geschenk van goud?</a:t>
            </a:r>
            <a:endParaRPr lang="nl-BE" sz="44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AA995246-91F0-409F-A118-F6341D7C99A2}"/>
              </a:ext>
            </a:extLst>
          </p:cNvPr>
          <p:cNvSpPr txBox="1"/>
          <p:nvPr/>
        </p:nvSpPr>
        <p:spPr>
          <a:xfrm>
            <a:off x="2441196" y="3900881"/>
            <a:ext cx="8414158"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a) Jezus' koninklijke status</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Zijn lijden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Zijn wijsheid</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Zijn geboorte</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8194" name="Picture 2" descr="Drie broers zijn drie koningen | Nieuwsblad">
            <a:extLst>
              <a:ext uri="{FF2B5EF4-FFF2-40B4-BE49-F238E27FC236}">
                <a16:creationId xmlns:a16="http://schemas.microsoft.com/office/drawing/2014/main" id="{7B7E8CFA-E42F-43A7-B4B0-13F1C12AE4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1938" y="4299597"/>
            <a:ext cx="3089924" cy="2063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0168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EDF99BF-26DF-4D87-AA99-F78F259DB8C3}"/>
              </a:ext>
            </a:extLst>
          </p:cNvPr>
          <p:cNvSpPr txBox="1"/>
          <p:nvPr/>
        </p:nvSpPr>
        <p:spPr>
          <a:xfrm>
            <a:off x="3909270" y="1233182"/>
            <a:ext cx="6048462" cy="1938992"/>
          </a:xfrm>
          <a:prstGeom prst="rect">
            <a:avLst/>
          </a:prstGeom>
          <a:noFill/>
        </p:spPr>
        <p:txBody>
          <a:bodyPr wrap="square" rtlCol="0">
            <a:spAutoFit/>
          </a:bodyPr>
          <a:lstStyle/>
          <a:p>
            <a:r>
              <a:rPr lang="nl-BE" sz="4000" dirty="0">
                <a:effectLst/>
                <a:latin typeface="Calibri" panose="020F0502020204030204" pitchFamily="34" charset="0"/>
                <a:ea typeface="Times New Roman" panose="02020603050405020304" pitchFamily="18" charset="0"/>
              </a:rPr>
              <a:t>Wat symboliseerde de wierook die de Drie Koningen gaven?</a:t>
            </a:r>
            <a:endParaRPr lang="nl-BE" sz="4000" dirty="0"/>
          </a:p>
        </p:txBody>
      </p:sp>
      <p:sp>
        <p:nvSpPr>
          <p:cNvPr id="3" name="Tekstvak 2">
            <a:extLst>
              <a:ext uri="{FF2B5EF4-FFF2-40B4-BE49-F238E27FC236}">
                <a16:creationId xmlns:a16="http://schemas.microsoft.com/office/drawing/2014/main" id="{4C3464B7-629E-45FB-8E7A-BD5E46B983E7}"/>
              </a:ext>
            </a:extLst>
          </p:cNvPr>
          <p:cNvSpPr txBox="1"/>
          <p:nvPr/>
        </p:nvSpPr>
        <p:spPr>
          <a:xfrm>
            <a:off x="1937857" y="3842158"/>
            <a:ext cx="9102055"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A ) Jezus' goddelijke natuur</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Zijn lijden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Zijn koninklijke status</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Zijn toekomstige daden</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5D0F0790-0B8D-4C61-8FDF-EBC1E116BB51}"/>
              </a:ext>
            </a:extLst>
          </p:cNvPr>
          <p:cNvPicPr>
            <a:picLocks noChangeAspect="1"/>
          </p:cNvPicPr>
          <p:nvPr/>
        </p:nvPicPr>
        <p:blipFill>
          <a:blip r:embed="rId2"/>
          <a:stretch>
            <a:fillRect/>
          </a:stretch>
        </p:blipFill>
        <p:spPr>
          <a:xfrm>
            <a:off x="8155672" y="4335746"/>
            <a:ext cx="3604120" cy="2034584"/>
          </a:xfrm>
          <a:prstGeom prst="rect">
            <a:avLst/>
          </a:prstGeom>
        </p:spPr>
      </p:pic>
    </p:spTree>
    <p:extLst>
      <p:ext uri="{BB962C8B-B14F-4D97-AF65-F5344CB8AC3E}">
        <p14:creationId xmlns:p14="http://schemas.microsoft.com/office/powerpoint/2010/main" val="19419159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B5CA866C-FFD8-4F3E-8BBD-B7EA24FD43E8}"/>
              </a:ext>
            </a:extLst>
          </p:cNvPr>
          <p:cNvSpPr txBox="1"/>
          <p:nvPr/>
        </p:nvSpPr>
        <p:spPr>
          <a:xfrm>
            <a:off x="3707934" y="1275127"/>
            <a:ext cx="6073629" cy="1200329"/>
          </a:xfrm>
          <a:prstGeom prst="rect">
            <a:avLst/>
          </a:prstGeom>
          <a:noFill/>
        </p:spPr>
        <p:txBody>
          <a:bodyPr wrap="square" rtlCol="0">
            <a:spAutoFit/>
          </a:bodyPr>
          <a:lstStyle/>
          <a:p>
            <a:r>
              <a:rPr lang="nl-BE" sz="3600" dirty="0">
                <a:effectLst/>
                <a:latin typeface="Calibri" panose="020F0502020204030204" pitchFamily="34" charset="0"/>
                <a:ea typeface="Times New Roman" panose="02020603050405020304" pitchFamily="18" charset="0"/>
              </a:rPr>
              <a:t>Wat symboliseerde de mirre die de Drie Koningen gaven</a:t>
            </a:r>
            <a:r>
              <a:rPr lang="nl-BE" sz="1800" dirty="0">
                <a:effectLst/>
                <a:latin typeface="Calibri" panose="020F0502020204030204" pitchFamily="34" charset="0"/>
                <a:ea typeface="Times New Roman" panose="02020603050405020304" pitchFamily="18" charset="0"/>
              </a:rPr>
              <a:t>?</a:t>
            </a:r>
            <a:endParaRPr lang="nl-BE" dirty="0"/>
          </a:p>
        </p:txBody>
      </p:sp>
      <p:sp>
        <p:nvSpPr>
          <p:cNvPr id="3" name="Tekstvak 2">
            <a:extLst>
              <a:ext uri="{FF2B5EF4-FFF2-40B4-BE49-F238E27FC236}">
                <a16:creationId xmlns:a16="http://schemas.microsoft.com/office/drawing/2014/main" id="{D8611F5B-02E6-4D92-80D4-9D19E7610307}"/>
              </a:ext>
            </a:extLst>
          </p:cNvPr>
          <p:cNvSpPr txBox="1"/>
          <p:nvPr/>
        </p:nvSpPr>
        <p:spPr>
          <a:xfrm>
            <a:off x="2130804" y="3204594"/>
            <a:ext cx="9060110" cy="3108543"/>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a) Zijn toekomstige lijdensweg</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b) Zijn geboorte</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c) Zijn zonden</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d) Zijn wijsheid</a:t>
            </a:r>
            <a:endParaRPr lang="nl-BE" sz="40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B40CE408-2C0C-44AB-8528-F396CA38FD7F}"/>
              </a:ext>
            </a:extLst>
          </p:cNvPr>
          <p:cNvPicPr>
            <a:picLocks noChangeAspect="1"/>
          </p:cNvPicPr>
          <p:nvPr/>
        </p:nvPicPr>
        <p:blipFill>
          <a:blip r:embed="rId2"/>
          <a:stretch>
            <a:fillRect/>
          </a:stretch>
        </p:blipFill>
        <p:spPr>
          <a:xfrm>
            <a:off x="9160778" y="4679397"/>
            <a:ext cx="2379677" cy="1648422"/>
          </a:xfrm>
          <a:prstGeom prst="rect">
            <a:avLst/>
          </a:prstGeom>
        </p:spPr>
      </p:pic>
    </p:spTree>
    <p:extLst>
      <p:ext uri="{BB962C8B-B14F-4D97-AF65-F5344CB8AC3E}">
        <p14:creationId xmlns:p14="http://schemas.microsoft.com/office/powerpoint/2010/main" val="28283760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48BC7016-677B-40C4-98B2-7B52733DB153}"/>
              </a:ext>
            </a:extLst>
          </p:cNvPr>
          <p:cNvSpPr txBox="1"/>
          <p:nvPr/>
        </p:nvSpPr>
        <p:spPr>
          <a:xfrm>
            <a:off x="3565321" y="1233182"/>
            <a:ext cx="7415868" cy="1569660"/>
          </a:xfrm>
          <a:prstGeom prst="rect">
            <a:avLst/>
          </a:prstGeom>
          <a:noFill/>
        </p:spPr>
        <p:txBody>
          <a:bodyPr wrap="square" rtlCol="0">
            <a:spAutoFit/>
          </a:bodyPr>
          <a:lstStyle/>
          <a:p>
            <a:pPr marL="342900" lvl="0" indent="-342900">
              <a:buFont typeface="+mj-lt"/>
              <a:buAutoNum type="arabicPeriod"/>
              <a:tabLst>
                <a:tab pos="457200" algn="l"/>
              </a:tabLst>
            </a:pPr>
            <a:r>
              <a:rPr lang="nl-BE" sz="4800" dirty="0">
                <a:effectLst/>
                <a:latin typeface="Calibri" panose="020F0502020204030204" pitchFamily="34" charset="0"/>
                <a:ea typeface="Times New Roman" panose="02020603050405020304" pitchFamily="18" charset="0"/>
                <a:cs typeface="Calibri" panose="020F0502020204030204" pitchFamily="34" charset="0"/>
              </a:rPr>
              <a:t>Welke koning was jaloers op het kind Jezus?</a:t>
            </a:r>
            <a:endParaRPr lang="nl-BE" sz="4800" dirty="0">
              <a:effectLst/>
              <a:latin typeface="Maven Pro" pitchFamily="2" charset="0"/>
              <a:ea typeface="Calibri" panose="020F0502020204030204" pitchFamily="34" charset="0"/>
              <a:cs typeface="Calibri" panose="020F0502020204030204" pitchFamily="34" charset="0"/>
            </a:endParaRPr>
          </a:p>
        </p:txBody>
      </p:sp>
      <p:sp>
        <p:nvSpPr>
          <p:cNvPr id="3" name="Tekstvak 2">
            <a:extLst>
              <a:ext uri="{FF2B5EF4-FFF2-40B4-BE49-F238E27FC236}">
                <a16:creationId xmlns:a16="http://schemas.microsoft.com/office/drawing/2014/main" id="{5A292013-1D38-42FE-BAA9-DC561B0FF878}"/>
              </a:ext>
            </a:extLst>
          </p:cNvPr>
          <p:cNvSpPr txBox="1"/>
          <p:nvPr/>
        </p:nvSpPr>
        <p:spPr>
          <a:xfrm>
            <a:off x="2155970" y="3011647"/>
            <a:ext cx="8867164" cy="2369880"/>
          </a:xfrm>
          <a:prstGeom prst="rect">
            <a:avLst/>
          </a:prstGeom>
          <a:noFill/>
        </p:spPr>
        <p:txBody>
          <a:bodyPr wrap="square" rtlCol="0">
            <a:spAutoFit/>
          </a:bodyPr>
          <a:lstStyle/>
          <a:p>
            <a:endParaRPr lang="nl-BE" b="1" dirty="0">
              <a:effectLst/>
            </a:endParaRPr>
          </a:p>
          <a:p>
            <a:pPr marL="742950" lvl="1" indent="-285750">
              <a:buSzPts val="1000"/>
              <a:buFont typeface="Courier New" panose="02070309020205020404" pitchFamily="49" charset="0"/>
              <a:buChar char="o"/>
              <a:tabLst>
                <a:tab pos="914400" algn="l"/>
              </a:tabLst>
            </a:pPr>
            <a:r>
              <a:rPr lang="nl-BE" sz="2800" b="1" dirty="0">
                <a:effectLst/>
                <a:latin typeface="Calibri" panose="020F0502020204030204" pitchFamily="34" charset="0"/>
                <a:ea typeface="Times New Roman" panose="02020603050405020304" pitchFamily="18" charset="0"/>
                <a:cs typeface="Times New Roman" panose="02020603050405020304" pitchFamily="18" charset="0"/>
              </a:rPr>
              <a:t>a) Herodes</a:t>
            </a:r>
            <a:endParaRPr lang="nl-BE" sz="2800" b="1"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David</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Caesar</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Pilatus</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C820880A-6F6E-467D-BD26-B4785532BD5C}"/>
              </a:ext>
            </a:extLst>
          </p:cNvPr>
          <p:cNvPicPr>
            <a:picLocks noChangeAspect="1"/>
          </p:cNvPicPr>
          <p:nvPr/>
        </p:nvPicPr>
        <p:blipFill>
          <a:blip r:embed="rId2"/>
          <a:stretch>
            <a:fillRect/>
          </a:stretch>
        </p:blipFill>
        <p:spPr>
          <a:xfrm>
            <a:off x="7806655" y="3768098"/>
            <a:ext cx="3810000" cy="2543175"/>
          </a:xfrm>
          <a:prstGeom prst="rect">
            <a:avLst/>
          </a:prstGeom>
        </p:spPr>
      </p:pic>
    </p:spTree>
    <p:extLst>
      <p:ext uri="{BB962C8B-B14F-4D97-AF65-F5344CB8AC3E}">
        <p14:creationId xmlns:p14="http://schemas.microsoft.com/office/powerpoint/2010/main" val="10140282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D55123DC-4B0E-45E2-9583-F6FB6F701C92}"/>
              </a:ext>
            </a:extLst>
          </p:cNvPr>
          <p:cNvSpPr txBox="1"/>
          <p:nvPr/>
        </p:nvSpPr>
        <p:spPr>
          <a:xfrm>
            <a:off x="3103927" y="1140903"/>
            <a:ext cx="7399090"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Waarom vroegen de Drie Koningen naar de plaats van Jezus' geboorte?</a:t>
            </a:r>
            <a:endParaRPr lang="nl-BE" sz="4400" dirty="0"/>
          </a:p>
        </p:txBody>
      </p:sp>
      <p:sp>
        <p:nvSpPr>
          <p:cNvPr id="4" name="Tekstvak 3">
            <a:extLst>
              <a:ext uri="{FF2B5EF4-FFF2-40B4-BE49-F238E27FC236}">
                <a16:creationId xmlns:a16="http://schemas.microsoft.com/office/drawing/2014/main" id="{9A7C17E4-141E-4FF0-9AF3-F7283ED7E07A}"/>
              </a:ext>
            </a:extLst>
          </p:cNvPr>
          <p:cNvSpPr txBox="1"/>
          <p:nvPr/>
        </p:nvSpPr>
        <p:spPr>
          <a:xfrm>
            <a:off x="2080470" y="3993160"/>
            <a:ext cx="9303391" cy="2123658"/>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400" dirty="0">
                <a:effectLst/>
                <a:latin typeface="Calibri" panose="020F0502020204030204" pitchFamily="34" charset="0"/>
                <a:ea typeface="Times New Roman" panose="02020603050405020304" pitchFamily="18" charset="0"/>
                <a:cs typeface="Times New Roman" panose="02020603050405020304" pitchFamily="18" charset="0"/>
              </a:rPr>
              <a:t>a) Omdat ze met hem wilden praten</a:t>
            </a:r>
            <a:endParaRPr lang="nl-BE" sz="2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400" dirty="0">
                <a:effectLst/>
                <a:latin typeface="Calibri" panose="020F0502020204030204" pitchFamily="34" charset="0"/>
                <a:ea typeface="Times New Roman" panose="02020603050405020304" pitchFamily="18" charset="0"/>
                <a:cs typeface="Times New Roman" panose="02020603050405020304" pitchFamily="18" charset="0"/>
              </a:rPr>
              <a:t>b) Omdat ze wilden weten waar ze moesten bidden</a:t>
            </a:r>
            <a:endParaRPr lang="nl-BE" sz="2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400" dirty="0">
                <a:effectLst/>
                <a:latin typeface="Calibri" panose="020F0502020204030204" pitchFamily="34" charset="0"/>
                <a:ea typeface="Times New Roman" panose="02020603050405020304" pitchFamily="18" charset="0"/>
                <a:cs typeface="Times New Roman" panose="02020603050405020304" pitchFamily="18" charset="0"/>
              </a:rPr>
              <a:t>c) Omdat ze dachten dat hij de koning der joden was</a:t>
            </a:r>
            <a:endParaRPr lang="nl-BE" sz="2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400" dirty="0">
                <a:effectLst/>
                <a:latin typeface="Calibri" panose="020F0502020204030204" pitchFamily="34" charset="0"/>
                <a:ea typeface="Times New Roman" panose="02020603050405020304" pitchFamily="18" charset="0"/>
                <a:cs typeface="Times New Roman" panose="02020603050405020304" pitchFamily="18" charset="0"/>
              </a:rPr>
              <a:t>d) Omdat ze een feestje wilden geven                       </a:t>
            </a:r>
            <a:endParaRPr lang="nl-BE" sz="24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5" name="Afbeelding 4">
            <a:extLst>
              <a:ext uri="{FF2B5EF4-FFF2-40B4-BE49-F238E27FC236}">
                <a16:creationId xmlns:a16="http://schemas.microsoft.com/office/drawing/2014/main" id="{2C208F10-9B08-4889-8B56-E2F606FA9E8B}"/>
              </a:ext>
            </a:extLst>
          </p:cNvPr>
          <p:cNvPicPr>
            <a:picLocks noChangeAspect="1"/>
          </p:cNvPicPr>
          <p:nvPr/>
        </p:nvPicPr>
        <p:blipFill>
          <a:blip r:embed="rId2"/>
          <a:stretch>
            <a:fillRect/>
          </a:stretch>
        </p:blipFill>
        <p:spPr>
          <a:xfrm>
            <a:off x="9311780" y="4672668"/>
            <a:ext cx="2263629" cy="1697722"/>
          </a:xfrm>
          <a:prstGeom prst="rect">
            <a:avLst/>
          </a:prstGeom>
        </p:spPr>
      </p:pic>
    </p:spTree>
    <p:extLst>
      <p:ext uri="{BB962C8B-B14F-4D97-AF65-F5344CB8AC3E}">
        <p14:creationId xmlns:p14="http://schemas.microsoft.com/office/powerpoint/2010/main" val="20830474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A90CACD-35B8-44C4-9D9F-67947E644A23}"/>
              </a:ext>
            </a:extLst>
          </p:cNvPr>
          <p:cNvSpPr txBox="1"/>
          <p:nvPr/>
        </p:nvSpPr>
        <p:spPr>
          <a:xfrm>
            <a:off x="2944536" y="1040235"/>
            <a:ext cx="7852095" cy="1323439"/>
          </a:xfrm>
          <a:prstGeom prst="rect">
            <a:avLst/>
          </a:prstGeom>
          <a:noFill/>
        </p:spPr>
        <p:txBody>
          <a:bodyPr wrap="square" rtlCol="0">
            <a:spAutoFit/>
          </a:bodyPr>
          <a:lstStyle/>
          <a:p>
            <a:r>
              <a:rPr lang="nl-BE" sz="4000" dirty="0">
                <a:effectLst/>
                <a:latin typeface="Calibri" panose="020F0502020204030204" pitchFamily="34" charset="0"/>
                <a:ea typeface="Times New Roman" panose="02020603050405020304" pitchFamily="18" charset="0"/>
              </a:rPr>
              <a:t>Waar gingen de Drie Koningen heen na hun bezoek aan Jezus?</a:t>
            </a:r>
            <a:endParaRPr lang="nl-BE" sz="4000" dirty="0"/>
          </a:p>
        </p:txBody>
      </p:sp>
      <p:sp>
        <p:nvSpPr>
          <p:cNvPr id="3" name="Tekstvak 2">
            <a:extLst>
              <a:ext uri="{FF2B5EF4-FFF2-40B4-BE49-F238E27FC236}">
                <a16:creationId xmlns:a16="http://schemas.microsoft.com/office/drawing/2014/main" id="{34DD48F7-25FC-4452-B194-67DEAC0107D8}"/>
              </a:ext>
            </a:extLst>
          </p:cNvPr>
          <p:cNvSpPr txBox="1"/>
          <p:nvPr/>
        </p:nvSpPr>
        <p:spPr>
          <a:xfrm>
            <a:off x="2634143" y="3020037"/>
            <a:ext cx="8791663" cy="3354765"/>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a) Naar Jeruzalem</a:t>
            </a:r>
            <a:endParaRPr lang="nl-BE" sz="4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b) Naar Egypte</a:t>
            </a:r>
            <a:endParaRPr lang="nl-BE" sz="4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c) Naar hun eigen land</a:t>
            </a:r>
            <a:endParaRPr lang="nl-BE" sz="4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d) Naar Rome</a:t>
            </a:r>
            <a:endParaRPr lang="nl-BE" sz="44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07A1C408-5569-4B84-B795-56FB38DED960}"/>
              </a:ext>
            </a:extLst>
          </p:cNvPr>
          <p:cNvPicPr>
            <a:picLocks noChangeAspect="1"/>
          </p:cNvPicPr>
          <p:nvPr/>
        </p:nvPicPr>
        <p:blipFill>
          <a:blip r:embed="rId2"/>
          <a:stretch>
            <a:fillRect/>
          </a:stretch>
        </p:blipFill>
        <p:spPr>
          <a:xfrm>
            <a:off x="9557857" y="3080288"/>
            <a:ext cx="2130808" cy="3234262"/>
          </a:xfrm>
          <a:prstGeom prst="rect">
            <a:avLst/>
          </a:prstGeom>
        </p:spPr>
      </p:pic>
    </p:spTree>
    <p:extLst>
      <p:ext uri="{BB962C8B-B14F-4D97-AF65-F5344CB8AC3E}">
        <p14:creationId xmlns:p14="http://schemas.microsoft.com/office/powerpoint/2010/main" val="1785958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682F0792-F65D-4776-B5B1-C7A23993AC8B}"/>
              </a:ext>
            </a:extLst>
          </p:cNvPr>
          <p:cNvSpPr txBox="1"/>
          <p:nvPr/>
        </p:nvSpPr>
        <p:spPr>
          <a:xfrm>
            <a:off x="2558642" y="906011"/>
            <a:ext cx="7743039"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Wat waarschuwde God de Drie Koningen om te doen na hun bezoek aan Jezus?</a:t>
            </a:r>
            <a:endParaRPr lang="nl-BE" sz="4400" dirty="0"/>
          </a:p>
        </p:txBody>
      </p:sp>
      <p:sp>
        <p:nvSpPr>
          <p:cNvPr id="3" name="Tekstvak 2">
            <a:extLst>
              <a:ext uri="{FF2B5EF4-FFF2-40B4-BE49-F238E27FC236}">
                <a16:creationId xmlns:a16="http://schemas.microsoft.com/office/drawing/2014/main" id="{56E40127-A1E5-4576-A921-FB5C79E4BE7F}"/>
              </a:ext>
            </a:extLst>
          </p:cNvPr>
          <p:cNvSpPr txBox="1"/>
          <p:nvPr/>
        </p:nvSpPr>
        <p:spPr>
          <a:xfrm>
            <a:off x="2072081" y="3615655"/>
            <a:ext cx="9353725"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a) Terugkeren naar Herodes</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Niet terug te keren naar Herodes</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Meer geschenken te brengen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Weg te gaan naar Egypte</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5DF86A15-FDDA-4774-AD72-18FAF111A51D}"/>
              </a:ext>
            </a:extLst>
          </p:cNvPr>
          <p:cNvPicPr>
            <a:picLocks noChangeAspect="1"/>
          </p:cNvPicPr>
          <p:nvPr/>
        </p:nvPicPr>
        <p:blipFill>
          <a:blip r:embed="rId2"/>
          <a:stretch>
            <a:fillRect/>
          </a:stretch>
        </p:blipFill>
        <p:spPr>
          <a:xfrm>
            <a:off x="8760277" y="4000510"/>
            <a:ext cx="2918902" cy="2369880"/>
          </a:xfrm>
          <a:prstGeom prst="rect">
            <a:avLst/>
          </a:prstGeom>
        </p:spPr>
      </p:pic>
    </p:spTree>
    <p:extLst>
      <p:ext uri="{BB962C8B-B14F-4D97-AF65-F5344CB8AC3E}">
        <p14:creationId xmlns:p14="http://schemas.microsoft.com/office/powerpoint/2010/main" val="637793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8E7876C-FBA9-4573-ABA7-AE5CAE716B17}"/>
              </a:ext>
            </a:extLst>
          </p:cNvPr>
          <p:cNvSpPr txBox="1"/>
          <p:nvPr/>
        </p:nvSpPr>
        <p:spPr>
          <a:xfrm>
            <a:off x="3422708" y="1090569"/>
            <a:ext cx="6753138"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Wat wordt de ster die de Drie Koningen volgden vaak genoemd?</a:t>
            </a:r>
            <a:endParaRPr lang="nl-BE" sz="4400" dirty="0"/>
          </a:p>
        </p:txBody>
      </p:sp>
      <p:sp>
        <p:nvSpPr>
          <p:cNvPr id="3" name="Tekstvak 2">
            <a:extLst>
              <a:ext uri="{FF2B5EF4-FFF2-40B4-BE49-F238E27FC236}">
                <a16:creationId xmlns:a16="http://schemas.microsoft.com/office/drawing/2014/main" id="{5C06E614-6D28-4AE1-90F8-E2499F14F850}"/>
              </a:ext>
            </a:extLst>
          </p:cNvPr>
          <p:cNvSpPr txBox="1"/>
          <p:nvPr/>
        </p:nvSpPr>
        <p:spPr>
          <a:xfrm>
            <a:off x="2164360" y="3800213"/>
            <a:ext cx="9378891"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De Ster van Bethlehem</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De Ster van Maria</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De Gouden Ster</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De Wijzenster</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D11120BF-C2DC-4611-BA33-EF8E6F2805B7}"/>
              </a:ext>
            </a:extLst>
          </p:cNvPr>
          <p:cNvPicPr>
            <a:picLocks noChangeAspect="1"/>
          </p:cNvPicPr>
          <p:nvPr/>
        </p:nvPicPr>
        <p:blipFill>
          <a:blip r:embed="rId2"/>
          <a:stretch>
            <a:fillRect/>
          </a:stretch>
        </p:blipFill>
        <p:spPr>
          <a:xfrm>
            <a:off x="8066254" y="3429000"/>
            <a:ext cx="3586053" cy="2862322"/>
          </a:xfrm>
          <a:prstGeom prst="rect">
            <a:avLst/>
          </a:prstGeom>
        </p:spPr>
      </p:pic>
    </p:spTree>
    <p:extLst>
      <p:ext uri="{BB962C8B-B14F-4D97-AF65-F5344CB8AC3E}">
        <p14:creationId xmlns:p14="http://schemas.microsoft.com/office/powerpoint/2010/main" val="259731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B8C94DF-1144-46E5-B4BD-7D0D45A78C50}"/>
              </a:ext>
            </a:extLst>
          </p:cNvPr>
          <p:cNvSpPr txBox="1"/>
          <p:nvPr/>
        </p:nvSpPr>
        <p:spPr>
          <a:xfrm>
            <a:off x="3322040" y="1451295"/>
            <a:ext cx="6929307" cy="707886"/>
          </a:xfrm>
          <a:prstGeom prst="rect">
            <a:avLst/>
          </a:prstGeom>
          <a:noFill/>
        </p:spPr>
        <p:txBody>
          <a:bodyPr wrap="square" rtlCol="0">
            <a:spAutoFit/>
          </a:bodyPr>
          <a:lstStyle/>
          <a:p>
            <a:r>
              <a:rPr lang="nl-BE" sz="4000" dirty="0"/>
              <a:t>Wie waren de drie koningen?</a:t>
            </a:r>
          </a:p>
        </p:txBody>
      </p:sp>
      <p:sp>
        <p:nvSpPr>
          <p:cNvPr id="3" name="Tekstvak 2">
            <a:extLst>
              <a:ext uri="{FF2B5EF4-FFF2-40B4-BE49-F238E27FC236}">
                <a16:creationId xmlns:a16="http://schemas.microsoft.com/office/drawing/2014/main" id="{57F9B9A0-227A-48B3-85B4-27E09D5D1649}"/>
              </a:ext>
            </a:extLst>
          </p:cNvPr>
          <p:cNvSpPr txBox="1"/>
          <p:nvPr/>
        </p:nvSpPr>
        <p:spPr>
          <a:xfrm>
            <a:off x="3439486" y="2600587"/>
            <a:ext cx="6392411" cy="1477328"/>
          </a:xfrm>
          <a:prstGeom prst="rect">
            <a:avLst/>
          </a:prstGeom>
          <a:noFill/>
        </p:spPr>
        <p:txBody>
          <a:bodyPr wrap="square" rtlCol="0">
            <a:spAutoFit/>
          </a:bodyPr>
          <a:lstStyle/>
          <a:p>
            <a:r>
              <a:rPr lang="nl-BE"/>
              <a:t>De Drie Koningen zijn figuren die worden genoemd in het evangelie van Matteüs, maar de bijbel noemt hun aantal niet specifiek. Toch wordt het vaak aangenomen dat het er drie waren vanwege de drie geschenken die ze aan Jezus gaven: goud, wierook en mirre. De traditie heeft de namen van de koningen als volgt</a:t>
            </a:r>
            <a:endParaRPr lang="nl-BE" dirty="0"/>
          </a:p>
        </p:txBody>
      </p:sp>
      <p:pic>
        <p:nvPicPr>
          <p:cNvPr id="1026" name="Picture 2" descr="06-01 Driekoningen - openbaar onderwijs">
            <a:extLst>
              <a:ext uri="{FF2B5EF4-FFF2-40B4-BE49-F238E27FC236}">
                <a16:creationId xmlns:a16="http://schemas.microsoft.com/office/drawing/2014/main" id="{7A97AAEA-71DE-42B7-AF08-F155B25568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15229" y="4519321"/>
            <a:ext cx="3273431" cy="18413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7011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6F34F66E-9046-4CF9-9749-D5AF545D84D5}"/>
              </a:ext>
            </a:extLst>
          </p:cNvPr>
          <p:cNvSpPr txBox="1"/>
          <p:nvPr/>
        </p:nvSpPr>
        <p:spPr>
          <a:xfrm>
            <a:off x="2592198" y="1065402"/>
            <a:ext cx="8019875" cy="2585323"/>
          </a:xfrm>
          <a:prstGeom prst="rect">
            <a:avLst/>
          </a:prstGeom>
          <a:noFill/>
        </p:spPr>
        <p:txBody>
          <a:bodyPr wrap="square" rtlCol="0">
            <a:spAutoFit/>
          </a:bodyPr>
          <a:lstStyle/>
          <a:p>
            <a:r>
              <a:rPr lang="nl-BE" sz="4800" dirty="0">
                <a:effectLst/>
                <a:latin typeface="Calibri" panose="020F0502020204030204" pitchFamily="34" charset="0"/>
                <a:ea typeface="Times New Roman" panose="02020603050405020304" pitchFamily="18" charset="0"/>
                <a:cs typeface="Calibri" panose="020F0502020204030204" pitchFamily="34" charset="0"/>
              </a:rPr>
              <a:t>Wanneer wordt het feest van de Drie Koningen gevierd in veel westerse landen</a:t>
            </a:r>
            <a:r>
              <a:rPr lang="nl-BE" sz="1800" dirty="0">
                <a:effectLst/>
                <a:latin typeface="Calibri" panose="020F0502020204030204" pitchFamily="34" charset="0"/>
                <a:ea typeface="Times New Roman" panose="02020603050405020304" pitchFamily="18" charset="0"/>
                <a:cs typeface="Calibri" panose="020F0502020204030204" pitchFamily="34" charset="0"/>
              </a:rPr>
              <a:t>?</a:t>
            </a:r>
            <a:endParaRPr lang="nl-BE" sz="18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0EE11F99-8BDF-4AFC-B5BF-E36F96C95383}"/>
              </a:ext>
            </a:extLst>
          </p:cNvPr>
          <p:cNvSpPr txBox="1"/>
          <p:nvPr/>
        </p:nvSpPr>
        <p:spPr>
          <a:xfrm>
            <a:off x="1199626" y="3884103"/>
            <a:ext cx="10268124" cy="2616101"/>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                             a) 25 december</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                             b) 6 januari</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                            c) 1 januari</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                             d) 24 december</a:t>
            </a:r>
            <a:endParaRPr lang="nl-BE" sz="32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783A6293-974F-4A77-8EFA-0E16E75BE869}"/>
              </a:ext>
            </a:extLst>
          </p:cNvPr>
          <p:cNvPicPr>
            <a:picLocks noChangeAspect="1"/>
          </p:cNvPicPr>
          <p:nvPr/>
        </p:nvPicPr>
        <p:blipFill>
          <a:blip r:embed="rId2"/>
          <a:stretch>
            <a:fillRect/>
          </a:stretch>
        </p:blipFill>
        <p:spPr>
          <a:xfrm>
            <a:off x="8347047" y="4144929"/>
            <a:ext cx="3120704" cy="2076687"/>
          </a:xfrm>
          <a:prstGeom prst="rect">
            <a:avLst/>
          </a:prstGeom>
        </p:spPr>
      </p:pic>
    </p:spTree>
    <p:extLst>
      <p:ext uri="{BB962C8B-B14F-4D97-AF65-F5344CB8AC3E}">
        <p14:creationId xmlns:p14="http://schemas.microsoft.com/office/powerpoint/2010/main" val="40715426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FBC6F9C8-C990-4891-97AF-C6CA55555BE0}"/>
              </a:ext>
            </a:extLst>
          </p:cNvPr>
          <p:cNvSpPr txBox="1"/>
          <p:nvPr/>
        </p:nvSpPr>
        <p:spPr>
          <a:xfrm>
            <a:off x="2835479" y="1107347"/>
            <a:ext cx="6870583" cy="1077218"/>
          </a:xfrm>
          <a:prstGeom prst="rect">
            <a:avLst/>
          </a:prstGeom>
          <a:noFill/>
        </p:spPr>
        <p:txBody>
          <a:bodyPr wrap="square" rtlCol="0">
            <a:spAutoFit/>
          </a:bodyPr>
          <a:lstStyle/>
          <a:p>
            <a:r>
              <a:rPr lang="nl-BE" sz="3200" dirty="0">
                <a:effectLst/>
                <a:latin typeface="Calibri" panose="020F0502020204030204" pitchFamily="34" charset="0"/>
                <a:ea typeface="Times New Roman" panose="02020603050405020304" pitchFamily="18" charset="0"/>
              </a:rPr>
              <a:t>Wat wordt er vaak gegeten op Driekoningen in sommige landen?</a:t>
            </a:r>
            <a:endParaRPr lang="nl-BE" sz="3200" dirty="0"/>
          </a:p>
        </p:txBody>
      </p:sp>
      <p:sp>
        <p:nvSpPr>
          <p:cNvPr id="3" name="Tekstvak 2">
            <a:extLst>
              <a:ext uri="{FF2B5EF4-FFF2-40B4-BE49-F238E27FC236}">
                <a16:creationId xmlns:a16="http://schemas.microsoft.com/office/drawing/2014/main" id="{B00D8F31-8AD5-4B31-8BD2-7D7C8F9BD674}"/>
              </a:ext>
            </a:extLst>
          </p:cNvPr>
          <p:cNvSpPr txBox="1"/>
          <p:nvPr/>
        </p:nvSpPr>
        <p:spPr>
          <a:xfrm>
            <a:off x="2340528" y="2441196"/>
            <a:ext cx="8372213" cy="3077766"/>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a) Driekoningentaart</a:t>
            </a:r>
            <a:endParaRPr lang="nl-BE" sz="4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b) Kerstkoekjes</a:t>
            </a:r>
            <a:endParaRPr lang="nl-BE" sz="44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400" dirty="0">
                <a:effectLst/>
                <a:latin typeface="Calibri" panose="020F0502020204030204" pitchFamily="34" charset="0"/>
                <a:ea typeface="Times New Roman" panose="02020603050405020304" pitchFamily="18" charset="0"/>
                <a:cs typeface="Times New Roman" panose="02020603050405020304" pitchFamily="18" charset="0"/>
              </a:rPr>
              <a:t>c) Pannenkoeken</a:t>
            </a:r>
            <a:endParaRPr lang="nl-BE" sz="4400" dirty="0">
              <a:effectLst/>
              <a:latin typeface="Maven Pro" pitchFamily="2" charset="0"/>
              <a:ea typeface="Calibri" panose="020F0502020204030204" pitchFamily="34" charset="0"/>
              <a:cs typeface="Times New Roman" panose="02020603050405020304" pitchFamily="18" charset="0"/>
            </a:endParaRPr>
          </a:p>
          <a:p>
            <a:r>
              <a:rPr lang="nl-BE" sz="4400" dirty="0">
                <a:effectLst/>
                <a:latin typeface="Calibri" panose="020F0502020204030204" pitchFamily="34" charset="0"/>
                <a:ea typeface="Times New Roman" panose="02020603050405020304" pitchFamily="18" charset="0"/>
              </a:rPr>
              <a:t>     d) Speculaas</a:t>
            </a:r>
            <a:endParaRPr lang="nl-BE" sz="4400" dirty="0"/>
          </a:p>
        </p:txBody>
      </p:sp>
      <p:pic>
        <p:nvPicPr>
          <p:cNvPr id="4" name="Afbeelding 3">
            <a:extLst>
              <a:ext uri="{FF2B5EF4-FFF2-40B4-BE49-F238E27FC236}">
                <a16:creationId xmlns:a16="http://schemas.microsoft.com/office/drawing/2014/main" id="{620777EE-BC38-4D84-B97C-42C5FA8B1E1B}"/>
              </a:ext>
            </a:extLst>
          </p:cNvPr>
          <p:cNvPicPr>
            <a:picLocks noChangeAspect="1"/>
          </p:cNvPicPr>
          <p:nvPr/>
        </p:nvPicPr>
        <p:blipFill>
          <a:blip r:embed="rId2"/>
          <a:stretch>
            <a:fillRect/>
          </a:stretch>
        </p:blipFill>
        <p:spPr>
          <a:xfrm>
            <a:off x="8534312" y="3363985"/>
            <a:ext cx="2885289" cy="2885289"/>
          </a:xfrm>
          <a:prstGeom prst="rect">
            <a:avLst/>
          </a:prstGeom>
        </p:spPr>
      </p:pic>
    </p:spTree>
    <p:extLst>
      <p:ext uri="{BB962C8B-B14F-4D97-AF65-F5344CB8AC3E}">
        <p14:creationId xmlns:p14="http://schemas.microsoft.com/office/powerpoint/2010/main" val="9383023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24743DEE-35C9-480A-86B8-11910D1BEECD}"/>
              </a:ext>
            </a:extLst>
          </p:cNvPr>
          <p:cNvSpPr txBox="1"/>
          <p:nvPr/>
        </p:nvSpPr>
        <p:spPr>
          <a:xfrm>
            <a:off x="3263317" y="1132514"/>
            <a:ext cx="7231311" cy="2308324"/>
          </a:xfrm>
          <a:prstGeom prst="rect">
            <a:avLst/>
          </a:prstGeom>
          <a:noFill/>
        </p:spPr>
        <p:txBody>
          <a:bodyPr wrap="square" rtlCol="0">
            <a:spAutoFit/>
          </a:bodyPr>
          <a:lstStyle/>
          <a:p>
            <a:r>
              <a:rPr lang="nl-BE" sz="4800" dirty="0">
                <a:effectLst/>
                <a:latin typeface="Calibri" panose="020F0502020204030204" pitchFamily="34" charset="0"/>
                <a:ea typeface="Times New Roman" panose="02020603050405020304" pitchFamily="18" charset="0"/>
              </a:rPr>
              <a:t>Hoeveel koningen kwamen er volgens de traditie naar Jezus?</a:t>
            </a:r>
            <a:endParaRPr lang="nl-BE" sz="4800" dirty="0"/>
          </a:p>
        </p:txBody>
      </p:sp>
      <p:sp>
        <p:nvSpPr>
          <p:cNvPr id="3" name="Tekstvak 2">
            <a:extLst>
              <a:ext uri="{FF2B5EF4-FFF2-40B4-BE49-F238E27FC236}">
                <a16:creationId xmlns:a16="http://schemas.microsoft.com/office/drawing/2014/main" id="{EAFAF9FB-25F3-436B-98BB-C1DC9B428A65}"/>
              </a:ext>
            </a:extLst>
          </p:cNvPr>
          <p:cNvSpPr txBox="1"/>
          <p:nvPr/>
        </p:nvSpPr>
        <p:spPr>
          <a:xfrm>
            <a:off x="1300293" y="3338828"/>
            <a:ext cx="10175845" cy="2369880"/>
          </a:xfrm>
          <a:prstGeom prst="rect">
            <a:avLst/>
          </a:prstGeom>
          <a:noFill/>
        </p:spPr>
        <p:txBody>
          <a:bodyPr wrap="square" rtlCol="0">
            <a:spAutoFit/>
          </a:bodyPr>
          <a:lstStyle/>
          <a:p>
            <a:pPr marL="742950" lvl="1" indent="-285750">
              <a:buSzPts val="1000"/>
              <a:buFont typeface="Courier New" panose="02070309020205020404" pitchFamily="49" charset="0"/>
              <a:buChar char="o"/>
              <a:tabLst>
                <a:tab pos="914400" algn="l"/>
              </a:tabLst>
            </a:pPr>
            <a:r>
              <a:rPr lang="nl-BE" sz="2800" dirty="0">
                <a:latin typeface="Calibri" panose="020F0502020204030204" pitchFamily="34" charset="0"/>
                <a:ea typeface="Times New Roman" panose="02020603050405020304" pitchFamily="18" charset="0"/>
                <a:cs typeface="Times New Roman" panose="02020603050405020304" pitchFamily="18" charset="0"/>
              </a:rPr>
              <a:t>a) Twee</a:t>
            </a:r>
            <a:endParaRPr lang="nl-BE" sz="2800" dirty="0">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latin typeface="Calibri" panose="020F0502020204030204" pitchFamily="34" charset="0"/>
                <a:ea typeface="Times New Roman" panose="02020603050405020304" pitchFamily="18" charset="0"/>
                <a:cs typeface="Times New Roman" panose="02020603050405020304" pitchFamily="18" charset="0"/>
              </a:rPr>
              <a:t>b) Drie</a:t>
            </a:r>
            <a:endParaRPr lang="nl-BE" sz="2800" dirty="0">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latin typeface="Calibri" panose="020F0502020204030204" pitchFamily="34" charset="0"/>
                <a:ea typeface="Times New Roman" panose="02020603050405020304" pitchFamily="18" charset="0"/>
                <a:cs typeface="Times New Roman" panose="02020603050405020304" pitchFamily="18" charset="0"/>
              </a:rPr>
              <a:t>c) Vier</a:t>
            </a:r>
            <a:endParaRPr lang="nl-BE" sz="2800" dirty="0">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latin typeface="Calibri" panose="020F0502020204030204" pitchFamily="34" charset="0"/>
                <a:ea typeface="Times New Roman" panose="02020603050405020304" pitchFamily="18" charset="0"/>
                <a:cs typeface="Times New Roman" panose="02020603050405020304" pitchFamily="18" charset="0"/>
              </a:rPr>
              <a:t>d) Vijf</a:t>
            </a:r>
            <a:endParaRPr lang="nl-BE" sz="2800" dirty="0">
              <a:latin typeface="Maven Pro" pitchFamily="2" charset="0"/>
              <a:ea typeface="Calibri" panose="020F0502020204030204" pitchFamily="34" charset="0"/>
              <a:cs typeface="Times New Roman" panose="02020603050405020304" pitchFamily="18" charset="0"/>
            </a:endParaRPr>
          </a:p>
          <a:p>
            <a:endParaRPr lang="nl-BE" dirty="0">
              <a:effectLst/>
            </a:endParaRPr>
          </a:p>
          <a:p>
            <a:endParaRPr lang="nl-BE" dirty="0"/>
          </a:p>
        </p:txBody>
      </p:sp>
      <p:pic>
        <p:nvPicPr>
          <p:cNvPr id="4" name="Afbeelding 3">
            <a:extLst>
              <a:ext uri="{FF2B5EF4-FFF2-40B4-BE49-F238E27FC236}">
                <a16:creationId xmlns:a16="http://schemas.microsoft.com/office/drawing/2014/main" id="{CA56E152-8029-496E-A24F-71991470C8DD}"/>
              </a:ext>
            </a:extLst>
          </p:cNvPr>
          <p:cNvPicPr>
            <a:picLocks noChangeAspect="1"/>
          </p:cNvPicPr>
          <p:nvPr/>
        </p:nvPicPr>
        <p:blipFill>
          <a:blip r:embed="rId2"/>
          <a:stretch>
            <a:fillRect/>
          </a:stretch>
        </p:blipFill>
        <p:spPr>
          <a:xfrm>
            <a:off x="8014479" y="3691155"/>
            <a:ext cx="3697076" cy="2624924"/>
          </a:xfrm>
          <a:prstGeom prst="rect">
            <a:avLst/>
          </a:prstGeom>
        </p:spPr>
      </p:pic>
    </p:spTree>
    <p:extLst>
      <p:ext uri="{BB962C8B-B14F-4D97-AF65-F5344CB8AC3E}">
        <p14:creationId xmlns:p14="http://schemas.microsoft.com/office/powerpoint/2010/main" val="18389456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B145421-B4FC-48E2-994A-9BE7859EFE10}"/>
              </a:ext>
            </a:extLst>
          </p:cNvPr>
          <p:cNvSpPr txBox="1"/>
          <p:nvPr/>
        </p:nvSpPr>
        <p:spPr>
          <a:xfrm>
            <a:off x="3288484" y="1065402"/>
            <a:ext cx="7055142" cy="2308324"/>
          </a:xfrm>
          <a:prstGeom prst="rect">
            <a:avLst/>
          </a:prstGeom>
          <a:noFill/>
        </p:spPr>
        <p:txBody>
          <a:bodyPr wrap="square" rtlCol="0">
            <a:spAutoFit/>
          </a:bodyPr>
          <a:lstStyle/>
          <a:p>
            <a:r>
              <a:rPr lang="nl-BE" sz="4800" dirty="0">
                <a:effectLst/>
                <a:latin typeface="Calibri" panose="020F0502020204030204" pitchFamily="34" charset="0"/>
                <a:ea typeface="Times New Roman" panose="02020603050405020304" pitchFamily="18" charset="0"/>
              </a:rPr>
              <a:t>Welke geschenken gaven de Drie Koningen aan Jezus?</a:t>
            </a:r>
            <a:endParaRPr lang="nl-BE" sz="4800" dirty="0"/>
          </a:p>
        </p:txBody>
      </p:sp>
      <p:sp>
        <p:nvSpPr>
          <p:cNvPr id="3" name="Tekstvak 2">
            <a:extLst>
              <a:ext uri="{FF2B5EF4-FFF2-40B4-BE49-F238E27FC236}">
                <a16:creationId xmlns:a16="http://schemas.microsoft.com/office/drawing/2014/main" id="{E8C124A7-A3F6-4032-B60C-4AF9DF302E50}"/>
              </a:ext>
            </a:extLst>
          </p:cNvPr>
          <p:cNvSpPr txBox="1"/>
          <p:nvPr/>
        </p:nvSpPr>
        <p:spPr>
          <a:xfrm>
            <a:off x="2155971" y="3892492"/>
            <a:ext cx="9110444"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a) Goud, wierook, en bloemen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Goud, zilver, en diamanten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Goud, wierook, en mirre</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Goud, edelstenen, en wijn     </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EFA9B6CF-C514-4E59-95AD-BE52A802D1C1}"/>
              </a:ext>
            </a:extLst>
          </p:cNvPr>
          <p:cNvPicPr>
            <a:picLocks noChangeAspect="1"/>
          </p:cNvPicPr>
          <p:nvPr/>
        </p:nvPicPr>
        <p:blipFill>
          <a:blip r:embed="rId2"/>
          <a:stretch>
            <a:fillRect/>
          </a:stretch>
        </p:blipFill>
        <p:spPr>
          <a:xfrm>
            <a:off x="7947131" y="3892492"/>
            <a:ext cx="3744326" cy="2492317"/>
          </a:xfrm>
          <a:prstGeom prst="rect">
            <a:avLst/>
          </a:prstGeom>
        </p:spPr>
      </p:pic>
    </p:spTree>
    <p:extLst>
      <p:ext uri="{BB962C8B-B14F-4D97-AF65-F5344CB8AC3E}">
        <p14:creationId xmlns:p14="http://schemas.microsoft.com/office/powerpoint/2010/main" val="17646793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BA7F2B6-19F2-44FA-AF1C-1FBBE6B8E225}"/>
              </a:ext>
            </a:extLst>
          </p:cNvPr>
          <p:cNvSpPr txBox="1"/>
          <p:nvPr/>
        </p:nvSpPr>
        <p:spPr>
          <a:xfrm>
            <a:off x="3296873" y="1073791"/>
            <a:ext cx="7491369" cy="2031325"/>
          </a:xfrm>
          <a:prstGeom prst="rect">
            <a:avLst/>
          </a:prstGeom>
          <a:noFill/>
        </p:spPr>
        <p:txBody>
          <a:bodyPr wrap="square" rtlCol="0">
            <a:spAutoFit/>
          </a:bodyPr>
          <a:lstStyle/>
          <a:p>
            <a:r>
              <a:rPr lang="nl-BE" sz="3600" dirty="0">
                <a:effectLst/>
                <a:latin typeface="Calibri" panose="020F0502020204030204" pitchFamily="34" charset="0"/>
                <a:ea typeface="Times New Roman" panose="02020603050405020304" pitchFamily="18" charset="0"/>
                <a:cs typeface="Calibri" panose="020F0502020204030204" pitchFamily="34" charset="0"/>
              </a:rPr>
              <a:t>Wat deed koning Herodes toen de Drie Koningen vertelden over de geboorte van Jezus?</a:t>
            </a:r>
            <a:endParaRPr lang="nl-BE" sz="36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DEF6A919-5703-4498-8BD4-9EACD526E7EE}"/>
              </a:ext>
            </a:extLst>
          </p:cNvPr>
          <p:cNvSpPr txBox="1"/>
          <p:nvPr/>
        </p:nvSpPr>
        <p:spPr>
          <a:xfrm>
            <a:off x="1971413" y="3429000"/>
            <a:ext cx="9513115"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 Hij was blij</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Hij stuurde hen naar Jezus</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Hij werd boos en wilde Jezus doden</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Hij ging naar Bethlehem om te kijken</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E4317D50-43E5-4A64-A001-24416EDC8116}"/>
              </a:ext>
            </a:extLst>
          </p:cNvPr>
          <p:cNvPicPr>
            <a:picLocks noChangeAspect="1"/>
          </p:cNvPicPr>
          <p:nvPr/>
        </p:nvPicPr>
        <p:blipFill>
          <a:blip r:embed="rId2"/>
          <a:stretch>
            <a:fillRect/>
          </a:stretch>
        </p:blipFill>
        <p:spPr>
          <a:xfrm>
            <a:off x="9492161" y="3429000"/>
            <a:ext cx="2196500" cy="2928667"/>
          </a:xfrm>
          <a:prstGeom prst="rect">
            <a:avLst/>
          </a:prstGeom>
        </p:spPr>
      </p:pic>
    </p:spTree>
    <p:extLst>
      <p:ext uri="{BB962C8B-B14F-4D97-AF65-F5344CB8AC3E}">
        <p14:creationId xmlns:p14="http://schemas.microsoft.com/office/powerpoint/2010/main" val="1429621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68CE3FAC-216F-4C13-9FFC-C59A207C922A}"/>
              </a:ext>
            </a:extLst>
          </p:cNvPr>
          <p:cNvSpPr txBox="1"/>
          <p:nvPr/>
        </p:nvSpPr>
        <p:spPr>
          <a:xfrm>
            <a:off x="3951215" y="1132514"/>
            <a:ext cx="6627302" cy="1661993"/>
          </a:xfrm>
          <a:prstGeom prst="rect">
            <a:avLst/>
          </a:prstGeom>
          <a:noFill/>
        </p:spPr>
        <p:txBody>
          <a:bodyPr wrap="square" rtlCol="0">
            <a:spAutoFit/>
          </a:bodyPr>
          <a:lstStyle/>
          <a:p>
            <a:r>
              <a:rPr lang="nl-BE" sz="2800" dirty="0">
                <a:effectLst/>
                <a:latin typeface="Calibri" panose="020F0502020204030204" pitchFamily="34" charset="0"/>
                <a:ea typeface="Times New Roman" panose="02020603050405020304" pitchFamily="18" charset="0"/>
                <a:cs typeface="Calibri" panose="020F0502020204030204" pitchFamily="34" charset="0"/>
              </a:rPr>
              <a:t>Welke van de volgende landen is NIET een plaats waar de Drie Koningen vandaan kwamen?</a:t>
            </a:r>
            <a:endParaRPr lang="nl-BE" sz="28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1E0BA9A5-964A-4576-82C0-5B7951AF6B15}"/>
              </a:ext>
            </a:extLst>
          </p:cNvPr>
          <p:cNvSpPr txBox="1"/>
          <p:nvPr/>
        </p:nvSpPr>
        <p:spPr>
          <a:xfrm>
            <a:off x="1837189" y="3238150"/>
            <a:ext cx="9697673"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Perzië</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India</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Egypte</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Arabische woestijn</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7AC3CFB1-0D5C-486F-A96A-1EFAD995C1B7}"/>
              </a:ext>
            </a:extLst>
          </p:cNvPr>
          <p:cNvPicPr>
            <a:picLocks noChangeAspect="1"/>
          </p:cNvPicPr>
          <p:nvPr/>
        </p:nvPicPr>
        <p:blipFill>
          <a:blip r:embed="rId2"/>
          <a:stretch>
            <a:fillRect/>
          </a:stretch>
        </p:blipFill>
        <p:spPr>
          <a:xfrm>
            <a:off x="9012594" y="2306972"/>
            <a:ext cx="2684433" cy="4030910"/>
          </a:xfrm>
          <a:prstGeom prst="rect">
            <a:avLst/>
          </a:prstGeom>
        </p:spPr>
      </p:pic>
    </p:spTree>
    <p:extLst>
      <p:ext uri="{BB962C8B-B14F-4D97-AF65-F5344CB8AC3E}">
        <p14:creationId xmlns:p14="http://schemas.microsoft.com/office/powerpoint/2010/main" val="163556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4DABD71F-E040-4B34-803F-0C99FB653A83}"/>
              </a:ext>
            </a:extLst>
          </p:cNvPr>
          <p:cNvSpPr txBox="1"/>
          <p:nvPr/>
        </p:nvSpPr>
        <p:spPr>
          <a:xfrm>
            <a:off x="3473042" y="1073791"/>
            <a:ext cx="6904140"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Wat betekende de komst van de Drie Koningen voor het christendom?</a:t>
            </a:r>
            <a:endParaRPr lang="nl-BE" sz="4400" dirty="0"/>
          </a:p>
        </p:txBody>
      </p:sp>
      <p:sp>
        <p:nvSpPr>
          <p:cNvPr id="3" name="Tekstvak 2">
            <a:extLst>
              <a:ext uri="{FF2B5EF4-FFF2-40B4-BE49-F238E27FC236}">
                <a16:creationId xmlns:a16="http://schemas.microsoft.com/office/drawing/2014/main" id="{4EE5A00D-A3A4-4EC5-89FA-4DF6F180A2DD}"/>
              </a:ext>
            </a:extLst>
          </p:cNvPr>
          <p:cNvSpPr txBox="1"/>
          <p:nvPr/>
        </p:nvSpPr>
        <p:spPr>
          <a:xfrm>
            <a:off x="2206305" y="3429000"/>
            <a:ext cx="9311779"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Ze erkenden Jezus als de Messias</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Ze gaven Jezus eten</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Ze bouwden een kerk</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Ze gaven Jezus onderwijs</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B495A63A-C406-4EE9-878F-C16EBD1259BF}"/>
              </a:ext>
            </a:extLst>
          </p:cNvPr>
          <p:cNvPicPr>
            <a:picLocks noChangeAspect="1"/>
          </p:cNvPicPr>
          <p:nvPr/>
        </p:nvPicPr>
        <p:blipFill>
          <a:blip r:embed="rId2"/>
          <a:stretch>
            <a:fillRect/>
          </a:stretch>
        </p:blipFill>
        <p:spPr>
          <a:xfrm>
            <a:off x="9401437" y="2919472"/>
            <a:ext cx="2247900" cy="3371850"/>
          </a:xfrm>
          <a:prstGeom prst="rect">
            <a:avLst/>
          </a:prstGeom>
        </p:spPr>
      </p:pic>
    </p:spTree>
    <p:extLst>
      <p:ext uri="{BB962C8B-B14F-4D97-AF65-F5344CB8AC3E}">
        <p14:creationId xmlns:p14="http://schemas.microsoft.com/office/powerpoint/2010/main" val="13198744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FCF8A055-2652-40CC-889B-75E1BBE0BA54}"/>
              </a:ext>
            </a:extLst>
          </p:cNvPr>
          <p:cNvSpPr txBox="1"/>
          <p:nvPr/>
        </p:nvSpPr>
        <p:spPr>
          <a:xfrm>
            <a:off x="3665989" y="1166070"/>
            <a:ext cx="6962862" cy="1846659"/>
          </a:xfrm>
          <a:prstGeom prst="rect">
            <a:avLst/>
          </a:prstGeom>
          <a:noFill/>
        </p:spPr>
        <p:txBody>
          <a:bodyPr wrap="square" rtlCol="0">
            <a:spAutoFit/>
          </a:bodyPr>
          <a:lstStyle/>
          <a:p>
            <a:r>
              <a:rPr lang="nl-BE" sz="3200" dirty="0">
                <a:effectLst/>
                <a:latin typeface="Calibri" panose="020F0502020204030204" pitchFamily="34" charset="0"/>
                <a:ea typeface="Times New Roman" panose="02020603050405020304" pitchFamily="18" charset="0"/>
                <a:cs typeface="Calibri" panose="020F0502020204030204" pitchFamily="34" charset="0"/>
              </a:rPr>
              <a:t>Wie werd er gewaarschuwd door een droom om de Drie Koningen niet naar Herodes terug te sturen?</a:t>
            </a:r>
            <a:endParaRPr lang="nl-BE" sz="32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02AA1CA8-82F7-4A8C-AFCF-34ECC2B3BE32}"/>
              </a:ext>
            </a:extLst>
          </p:cNvPr>
          <p:cNvSpPr txBox="1"/>
          <p:nvPr/>
        </p:nvSpPr>
        <p:spPr>
          <a:xfrm>
            <a:off x="1879134" y="3313651"/>
            <a:ext cx="9420837" cy="3108543"/>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 </a:t>
            </a:r>
            <a:r>
              <a:rPr lang="nl-BE" sz="4000" dirty="0">
                <a:latin typeface="Calibri" panose="020F0502020204030204" pitchFamily="34" charset="0"/>
                <a:ea typeface="Times New Roman" panose="02020603050405020304" pitchFamily="18" charset="0"/>
                <a:cs typeface="Times New Roman" panose="02020603050405020304" pitchFamily="18" charset="0"/>
              </a:rPr>
              <a:t>A </a:t>
            </a: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Jezus' moeder Maria</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b) Jozef</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c) De Drie Koningen</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d) Herodes zelf</a:t>
            </a:r>
            <a:endParaRPr lang="nl-BE" sz="4000" dirty="0">
              <a:effectLst/>
              <a:latin typeface="Maven Pro" pitchFamily="2" charset="0"/>
              <a:ea typeface="Calibri" panose="020F050202020403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3426717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6DF8DCB6-8EB7-4ED1-915C-4DCC6DA0C587}"/>
              </a:ext>
            </a:extLst>
          </p:cNvPr>
          <p:cNvSpPr txBox="1"/>
          <p:nvPr/>
        </p:nvSpPr>
        <p:spPr>
          <a:xfrm>
            <a:off x="3246539" y="922789"/>
            <a:ext cx="7306811" cy="1477328"/>
          </a:xfrm>
          <a:prstGeom prst="rect">
            <a:avLst/>
          </a:prstGeom>
          <a:noFill/>
        </p:spPr>
        <p:txBody>
          <a:bodyPr wrap="square" rtlCol="0">
            <a:spAutoFit/>
          </a:bodyPr>
          <a:lstStyle/>
          <a:p>
            <a:r>
              <a:rPr lang="nl-BE" sz="3600" dirty="0">
                <a:effectLst/>
                <a:latin typeface="Calibri" panose="020F0502020204030204" pitchFamily="34" charset="0"/>
                <a:ea typeface="Times New Roman" panose="02020603050405020304" pitchFamily="18" charset="0"/>
                <a:cs typeface="Calibri" panose="020F0502020204030204" pitchFamily="34" charset="0"/>
              </a:rPr>
              <a:t>Welke gave wordt vaak geassocieerd met de symboliek van de mirre</a:t>
            </a:r>
            <a:r>
              <a:rPr lang="nl-BE" dirty="0">
                <a:latin typeface="Calibri" panose="020F0502020204030204" pitchFamily="34" charset="0"/>
                <a:ea typeface="Times New Roman" panose="02020603050405020304" pitchFamily="18" charset="0"/>
                <a:cs typeface="Calibri" panose="020F0502020204030204" pitchFamily="34" charset="0"/>
              </a:rPr>
              <a:t> ? </a:t>
            </a:r>
            <a:endParaRPr lang="nl-BE" sz="18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F4461F3B-1B9D-4D28-8406-95DA7116CD9F}"/>
              </a:ext>
            </a:extLst>
          </p:cNvPr>
          <p:cNvSpPr txBox="1"/>
          <p:nvPr/>
        </p:nvSpPr>
        <p:spPr>
          <a:xfrm>
            <a:off x="2357306" y="3363985"/>
            <a:ext cx="9110444"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latin typeface="Calibri" panose="020F0502020204030204" pitchFamily="34" charset="0"/>
                <a:ea typeface="Times New Roman" panose="02020603050405020304" pitchFamily="18" charset="0"/>
                <a:cs typeface="Times New Roman" panose="02020603050405020304" pitchFamily="18" charset="0"/>
              </a:rPr>
              <a:t>a</a:t>
            </a: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 Genezing</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Onsterfelijkheid</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Begrafenis</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Verlichting</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4" name="Afbeelding 3">
            <a:extLst>
              <a:ext uri="{FF2B5EF4-FFF2-40B4-BE49-F238E27FC236}">
                <a16:creationId xmlns:a16="http://schemas.microsoft.com/office/drawing/2014/main" id="{9C2E9872-A2D1-48F3-B5E0-AFC0D417DEB1}"/>
              </a:ext>
            </a:extLst>
          </p:cNvPr>
          <p:cNvPicPr>
            <a:picLocks noChangeAspect="1"/>
          </p:cNvPicPr>
          <p:nvPr/>
        </p:nvPicPr>
        <p:blipFill>
          <a:blip r:embed="rId2"/>
          <a:stretch>
            <a:fillRect/>
          </a:stretch>
        </p:blipFill>
        <p:spPr>
          <a:xfrm>
            <a:off x="8515195" y="4260749"/>
            <a:ext cx="2952555" cy="1965558"/>
          </a:xfrm>
          <a:prstGeom prst="rect">
            <a:avLst/>
          </a:prstGeom>
        </p:spPr>
      </p:pic>
    </p:spTree>
    <p:extLst>
      <p:ext uri="{BB962C8B-B14F-4D97-AF65-F5344CB8AC3E}">
        <p14:creationId xmlns:p14="http://schemas.microsoft.com/office/powerpoint/2010/main" val="11073024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77AF6746-65D0-4821-BF64-51E023E5FF2E}"/>
              </a:ext>
            </a:extLst>
          </p:cNvPr>
          <p:cNvSpPr txBox="1"/>
          <p:nvPr/>
        </p:nvSpPr>
        <p:spPr>
          <a:xfrm>
            <a:off x="3523376" y="1006679"/>
            <a:ext cx="6308521" cy="2400657"/>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cs typeface="Calibri" panose="020F0502020204030204" pitchFamily="34" charset="0"/>
              </a:rPr>
              <a:t>Hoe worden de Drie Koningen soms aangeduid in de Bijbel?</a:t>
            </a:r>
            <a:endParaRPr lang="nl-BE" sz="4400" dirty="0">
              <a:effectLst/>
              <a:latin typeface="Maven Pro" pitchFamily="2" charset="0"/>
              <a:ea typeface="Calibri" panose="020F0502020204030204" pitchFamily="34" charset="0"/>
              <a:cs typeface="Calibri" panose="020F0502020204030204" pitchFamily="34" charset="0"/>
            </a:endParaRPr>
          </a:p>
          <a:p>
            <a:endParaRPr lang="nl-BE" dirty="0"/>
          </a:p>
        </p:txBody>
      </p:sp>
      <p:sp>
        <p:nvSpPr>
          <p:cNvPr id="3" name="Tekstvak 2">
            <a:extLst>
              <a:ext uri="{FF2B5EF4-FFF2-40B4-BE49-F238E27FC236}">
                <a16:creationId xmlns:a16="http://schemas.microsoft.com/office/drawing/2014/main" id="{A63C1B70-0A71-46C5-AC1B-DC52CDA31D35}"/>
              </a:ext>
            </a:extLst>
          </p:cNvPr>
          <p:cNvSpPr txBox="1"/>
          <p:nvPr/>
        </p:nvSpPr>
        <p:spPr>
          <a:xfrm>
            <a:off x="1770077" y="3429000"/>
            <a:ext cx="9773174" cy="2616101"/>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Wijzen uit het Oosten</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b) Koningen van Israël</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c) Apostelen</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d) Discipelen</a:t>
            </a:r>
            <a:endParaRPr lang="nl-BE" sz="3200" dirty="0">
              <a:effectLst/>
              <a:latin typeface="Maven Pro" pitchFamily="2" charset="0"/>
              <a:ea typeface="Calibri" panose="020F050202020403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5267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C78C9DED-D65A-41E2-A528-EA9A91144AE7}"/>
              </a:ext>
            </a:extLst>
          </p:cNvPr>
          <p:cNvSpPr txBox="1"/>
          <p:nvPr/>
        </p:nvSpPr>
        <p:spPr>
          <a:xfrm>
            <a:off x="3758268" y="1367406"/>
            <a:ext cx="5041783" cy="1569660"/>
          </a:xfrm>
          <a:prstGeom prst="rect">
            <a:avLst/>
          </a:prstGeom>
          <a:noFill/>
        </p:spPr>
        <p:txBody>
          <a:bodyPr wrap="square" rtlCol="0">
            <a:spAutoFit/>
          </a:bodyPr>
          <a:lstStyle/>
          <a:p>
            <a:r>
              <a:rPr lang="nl-BE" sz="4800" dirty="0"/>
              <a:t>Hoe noemen de 3 koningen ? </a:t>
            </a:r>
          </a:p>
        </p:txBody>
      </p:sp>
      <p:sp>
        <p:nvSpPr>
          <p:cNvPr id="3" name="Tekstvak 2">
            <a:extLst>
              <a:ext uri="{FF2B5EF4-FFF2-40B4-BE49-F238E27FC236}">
                <a16:creationId xmlns:a16="http://schemas.microsoft.com/office/drawing/2014/main" id="{E52153B6-A917-4F7F-BDBE-000722A25E5E}"/>
              </a:ext>
            </a:extLst>
          </p:cNvPr>
          <p:cNvSpPr txBox="1"/>
          <p:nvPr/>
        </p:nvSpPr>
        <p:spPr>
          <a:xfrm>
            <a:off x="2986481" y="3288484"/>
            <a:ext cx="7248088" cy="2031325"/>
          </a:xfrm>
          <a:prstGeom prst="rect">
            <a:avLst/>
          </a:prstGeom>
          <a:noFill/>
        </p:spPr>
        <p:txBody>
          <a:bodyPr wrap="square" rtlCol="0">
            <a:spAutoFit/>
          </a:bodyPr>
          <a:lstStyle/>
          <a:p>
            <a:r>
              <a:rPr lang="nl-BE" b="1" dirty="0"/>
              <a:t>1 )Balthasar</a:t>
            </a:r>
            <a:r>
              <a:rPr lang="nl-BE" dirty="0"/>
              <a:t> (de koning uit Afrika, vaak afgebeeld met een donkerdere huidskleur</a:t>
            </a:r>
          </a:p>
          <a:p>
            <a:endParaRPr lang="nl-BE" dirty="0"/>
          </a:p>
          <a:p>
            <a:r>
              <a:rPr lang="nl-BE" dirty="0"/>
              <a:t>2) </a:t>
            </a:r>
            <a:r>
              <a:rPr lang="nl-BE" b="1" dirty="0"/>
              <a:t>Melchior</a:t>
            </a:r>
            <a:r>
              <a:rPr lang="nl-BE" dirty="0"/>
              <a:t> (de koning uit Europa, vaak afgebeeld met een witte huidskleur)</a:t>
            </a:r>
          </a:p>
          <a:p>
            <a:endParaRPr lang="nl-BE" dirty="0"/>
          </a:p>
          <a:p>
            <a:r>
              <a:rPr lang="nl-BE" dirty="0"/>
              <a:t>3) </a:t>
            </a:r>
            <a:r>
              <a:rPr lang="nl-BE" b="1" dirty="0"/>
              <a:t>Caspar</a:t>
            </a:r>
            <a:r>
              <a:rPr lang="nl-BE" dirty="0"/>
              <a:t> (de koning uit Azië, vaak afgebeeld met een lichte huidskleur)</a:t>
            </a:r>
          </a:p>
          <a:p>
            <a:endParaRPr lang="nl-BE" dirty="0"/>
          </a:p>
        </p:txBody>
      </p:sp>
      <p:sp>
        <p:nvSpPr>
          <p:cNvPr id="7" name="AutoShape 4" descr="Goedemorgen, het is vandaag dinsdag 6 januari">
            <a:extLst>
              <a:ext uri="{FF2B5EF4-FFF2-40B4-BE49-F238E27FC236}">
                <a16:creationId xmlns:a16="http://schemas.microsoft.com/office/drawing/2014/main" id="{DE689386-06B0-4F10-878B-734264225E5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sp>
        <p:nvSpPr>
          <p:cNvPr id="8" name="AutoShape 6" descr="Goedemorgen, het is vandaag dinsdag 6 januari">
            <a:extLst>
              <a:ext uri="{FF2B5EF4-FFF2-40B4-BE49-F238E27FC236}">
                <a16:creationId xmlns:a16="http://schemas.microsoft.com/office/drawing/2014/main" id="{13704D4F-2A65-4232-9DEA-3BFC983DBC43}"/>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sp>
        <p:nvSpPr>
          <p:cNvPr id="9" name="AutoShape 8" descr="Goedemorgen, het is vandaag dinsdag 6 januari">
            <a:extLst>
              <a:ext uri="{FF2B5EF4-FFF2-40B4-BE49-F238E27FC236}">
                <a16:creationId xmlns:a16="http://schemas.microsoft.com/office/drawing/2014/main" id="{97891D82-EFA5-4902-86BE-8DB560C64674}"/>
              </a:ext>
            </a:extLst>
          </p:cNvPr>
          <p:cNvSpPr>
            <a:spLocks noChangeAspect="1" noChangeArrowheads="1"/>
          </p:cNvSpPr>
          <p:nvPr/>
        </p:nvSpPr>
        <p:spPr bwMode="auto">
          <a:xfrm>
            <a:off x="6248400" y="3581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pic>
        <p:nvPicPr>
          <p:cNvPr id="10" name="Afbeelding 9">
            <a:extLst>
              <a:ext uri="{FF2B5EF4-FFF2-40B4-BE49-F238E27FC236}">
                <a16:creationId xmlns:a16="http://schemas.microsoft.com/office/drawing/2014/main" id="{1EAB0A7A-6D4C-4EA4-B0C7-4175ECFE9CB3}"/>
              </a:ext>
            </a:extLst>
          </p:cNvPr>
          <p:cNvPicPr>
            <a:picLocks noChangeAspect="1"/>
          </p:cNvPicPr>
          <p:nvPr/>
        </p:nvPicPr>
        <p:blipFill>
          <a:blip r:embed="rId2"/>
          <a:stretch>
            <a:fillRect/>
          </a:stretch>
        </p:blipFill>
        <p:spPr>
          <a:xfrm>
            <a:off x="9391487" y="4999839"/>
            <a:ext cx="2347506" cy="1309468"/>
          </a:xfrm>
          <a:prstGeom prst="rect">
            <a:avLst/>
          </a:prstGeom>
        </p:spPr>
      </p:pic>
    </p:spTree>
    <p:extLst>
      <p:ext uri="{BB962C8B-B14F-4D97-AF65-F5344CB8AC3E}">
        <p14:creationId xmlns:p14="http://schemas.microsoft.com/office/powerpoint/2010/main" val="184347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40223D2D-4516-48C3-9244-138000D5DB1C}"/>
              </a:ext>
            </a:extLst>
          </p:cNvPr>
          <p:cNvSpPr txBox="1"/>
          <p:nvPr/>
        </p:nvSpPr>
        <p:spPr>
          <a:xfrm>
            <a:off x="2667699" y="998290"/>
            <a:ext cx="8112154" cy="2123658"/>
          </a:xfrm>
          <a:prstGeom prst="rect">
            <a:avLst/>
          </a:prstGeom>
          <a:noFill/>
        </p:spPr>
        <p:txBody>
          <a:bodyPr wrap="square" rtlCol="0">
            <a:spAutoFit/>
          </a:bodyPr>
          <a:lstStyle/>
          <a:p>
            <a:r>
              <a:rPr lang="nl-BE" sz="4400" dirty="0">
                <a:effectLst/>
                <a:latin typeface="Calibri" panose="020F0502020204030204" pitchFamily="34" charset="0"/>
                <a:ea typeface="Times New Roman" panose="02020603050405020304" pitchFamily="18" charset="0"/>
              </a:rPr>
              <a:t>Welke kleur werd vaak geassocieerd met de kleding van de Drie Koningen in afbeeldingen?</a:t>
            </a:r>
            <a:endParaRPr lang="nl-BE" sz="4400" dirty="0"/>
          </a:p>
        </p:txBody>
      </p:sp>
      <p:sp>
        <p:nvSpPr>
          <p:cNvPr id="3" name="Tekstvak 2">
            <a:extLst>
              <a:ext uri="{FF2B5EF4-FFF2-40B4-BE49-F238E27FC236}">
                <a16:creationId xmlns:a16="http://schemas.microsoft.com/office/drawing/2014/main" id="{FB5C6F43-FA63-4B8F-9AD7-6FE679ED47BB}"/>
              </a:ext>
            </a:extLst>
          </p:cNvPr>
          <p:cNvSpPr txBox="1"/>
          <p:nvPr/>
        </p:nvSpPr>
        <p:spPr>
          <a:xfrm>
            <a:off x="1392572" y="3800213"/>
            <a:ext cx="10117123" cy="2616101"/>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a) Blauw</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b) Rood</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c) Groen</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d) Geel</a:t>
            </a:r>
            <a:endParaRPr lang="nl-BE" sz="3200" dirty="0">
              <a:effectLst/>
              <a:latin typeface="Maven Pro" pitchFamily="2" charset="0"/>
              <a:ea typeface="Calibri" panose="020F050202020403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23916221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B4FF6AD3-E1A7-4D22-A39A-A832B8E4360A}"/>
              </a:ext>
            </a:extLst>
          </p:cNvPr>
          <p:cNvSpPr txBox="1"/>
          <p:nvPr/>
        </p:nvSpPr>
        <p:spPr>
          <a:xfrm>
            <a:off x="3221372" y="1149292"/>
            <a:ext cx="7139032" cy="1754326"/>
          </a:xfrm>
          <a:prstGeom prst="rect">
            <a:avLst/>
          </a:prstGeom>
          <a:noFill/>
        </p:spPr>
        <p:txBody>
          <a:bodyPr wrap="square" rtlCol="0">
            <a:spAutoFit/>
          </a:bodyPr>
          <a:lstStyle/>
          <a:p>
            <a:r>
              <a:rPr lang="nl-BE" sz="3600" dirty="0">
                <a:effectLst/>
                <a:latin typeface="Calibri" panose="020F0502020204030204" pitchFamily="34" charset="0"/>
                <a:ea typeface="Times New Roman" panose="02020603050405020304" pitchFamily="18" charset="0"/>
              </a:rPr>
              <a:t>Wat is de naam van het feest dat de komst van de Drie Koningen viert in Spanje en Latijns-Amerika ? </a:t>
            </a:r>
            <a:endParaRPr lang="nl-BE" sz="3600" dirty="0"/>
          </a:p>
        </p:txBody>
      </p:sp>
      <p:sp>
        <p:nvSpPr>
          <p:cNvPr id="3" name="Tekstvak 2">
            <a:extLst>
              <a:ext uri="{FF2B5EF4-FFF2-40B4-BE49-F238E27FC236}">
                <a16:creationId xmlns:a16="http://schemas.microsoft.com/office/drawing/2014/main" id="{A13F16F0-B150-4606-99EC-49CBDD60B95B}"/>
              </a:ext>
            </a:extLst>
          </p:cNvPr>
          <p:cNvSpPr txBox="1"/>
          <p:nvPr/>
        </p:nvSpPr>
        <p:spPr>
          <a:xfrm>
            <a:off x="2810312" y="3514987"/>
            <a:ext cx="8355435" cy="2862322"/>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Epifanie</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Kerstmis</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Pasen</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Driekoningen</a:t>
            </a:r>
            <a:endParaRPr lang="nl-BE" sz="3600" dirty="0">
              <a:effectLst/>
              <a:latin typeface="Maven Pro" pitchFamily="2" charset="0"/>
              <a:ea typeface="Calibri" panose="020F0502020204030204" pitchFamily="34" charset="0"/>
              <a:cs typeface="Times New Roman" panose="02020603050405020304" pitchFamily="18" charset="0"/>
            </a:endParaRPr>
          </a:p>
          <a:p>
            <a:endParaRPr lang="nl-BE" dirty="0"/>
          </a:p>
        </p:txBody>
      </p:sp>
    </p:spTree>
    <p:extLst>
      <p:ext uri="{BB962C8B-B14F-4D97-AF65-F5344CB8AC3E}">
        <p14:creationId xmlns:p14="http://schemas.microsoft.com/office/powerpoint/2010/main" val="21603934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9AECDA74-E93D-4F94-97B9-DAD897A88BE9}"/>
              </a:ext>
            </a:extLst>
          </p:cNvPr>
          <p:cNvSpPr txBox="1"/>
          <p:nvPr/>
        </p:nvSpPr>
        <p:spPr>
          <a:xfrm>
            <a:off x="3271706" y="1149292"/>
            <a:ext cx="7457813" cy="1754326"/>
          </a:xfrm>
          <a:prstGeom prst="rect">
            <a:avLst/>
          </a:prstGeom>
          <a:noFill/>
        </p:spPr>
        <p:txBody>
          <a:bodyPr wrap="square" rtlCol="0">
            <a:spAutoFit/>
          </a:bodyPr>
          <a:lstStyle/>
          <a:p>
            <a:pPr marL="342900" lvl="0" indent="-342900">
              <a:buFont typeface="+mj-lt"/>
              <a:buAutoNum type="arabicPeriod"/>
              <a:tabLst>
                <a:tab pos="457200" algn="l"/>
              </a:tabLst>
            </a:pPr>
            <a:r>
              <a:rPr lang="nl-BE" sz="3600" dirty="0">
                <a:effectLst/>
                <a:latin typeface="Calibri" panose="020F0502020204030204" pitchFamily="34" charset="0"/>
                <a:ea typeface="Times New Roman" panose="02020603050405020304" pitchFamily="18" charset="0"/>
                <a:cs typeface="Calibri" panose="020F0502020204030204" pitchFamily="34" charset="0"/>
              </a:rPr>
              <a:t>Welke van de volgende is een ander woord voor "Driekoningen" in sommige tradities?</a:t>
            </a:r>
            <a:endParaRPr lang="nl-BE" sz="3600" dirty="0">
              <a:effectLst/>
              <a:latin typeface="Maven Pro" pitchFamily="2" charset="0"/>
              <a:ea typeface="Calibri" panose="020F0502020204030204" pitchFamily="34" charset="0"/>
              <a:cs typeface="Calibri" panose="020F0502020204030204" pitchFamily="34" charset="0"/>
            </a:endParaRPr>
          </a:p>
        </p:txBody>
      </p:sp>
      <p:sp>
        <p:nvSpPr>
          <p:cNvPr id="3" name="Tekstvak 2">
            <a:extLst>
              <a:ext uri="{FF2B5EF4-FFF2-40B4-BE49-F238E27FC236}">
                <a16:creationId xmlns:a16="http://schemas.microsoft.com/office/drawing/2014/main" id="{105669F2-6935-41C4-BB02-11E89BFC5DAA}"/>
              </a:ext>
            </a:extLst>
          </p:cNvPr>
          <p:cNvSpPr txBox="1"/>
          <p:nvPr/>
        </p:nvSpPr>
        <p:spPr>
          <a:xfrm>
            <a:off x="2701255" y="3429000"/>
            <a:ext cx="8674217" cy="2831544"/>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a) Wijzen</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b) Sterren</a:t>
            </a:r>
            <a:endParaRPr lang="nl-BE" sz="40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4000" dirty="0">
                <a:effectLst/>
                <a:latin typeface="Calibri" panose="020F0502020204030204" pitchFamily="34" charset="0"/>
                <a:ea typeface="Times New Roman" panose="02020603050405020304" pitchFamily="18" charset="0"/>
                <a:cs typeface="Times New Roman" panose="02020603050405020304" pitchFamily="18" charset="0"/>
              </a:rPr>
              <a:t>c) Magiërs</a:t>
            </a:r>
            <a:endParaRPr lang="nl-BE" sz="4000" dirty="0">
              <a:effectLst/>
              <a:latin typeface="Maven Pro" pitchFamily="2" charset="0"/>
              <a:ea typeface="Calibri" panose="020F0502020204030204" pitchFamily="34" charset="0"/>
              <a:cs typeface="Times New Roman" panose="02020603050405020304" pitchFamily="18" charset="0"/>
            </a:endParaRPr>
          </a:p>
          <a:p>
            <a:r>
              <a:rPr lang="nl-BE" sz="4000" dirty="0">
                <a:effectLst/>
                <a:latin typeface="Calibri" panose="020F0502020204030204" pitchFamily="34" charset="0"/>
                <a:ea typeface="Times New Roman" panose="02020603050405020304" pitchFamily="18" charset="0"/>
              </a:rPr>
              <a:t>     d) Apostelen</a:t>
            </a:r>
            <a:endParaRPr lang="nl-BE" sz="4000" dirty="0"/>
          </a:p>
        </p:txBody>
      </p:sp>
      <p:pic>
        <p:nvPicPr>
          <p:cNvPr id="4" name="Afbeelding 3">
            <a:extLst>
              <a:ext uri="{FF2B5EF4-FFF2-40B4-BE49-F238E27FC236}">
                <a16:creationId xmlns:a16="http://schemas.microsoft.com/office/drawing/2014/main" id="{D9314A69-EBFC-4E65-B8D1-77136E7649CF}"/>
              </a:ext>
            </a:extLst>
          </p:cNvPr>
          <p:cNvPicPr>
            <a:picLocks noChangeAspect="1"/>
          </p:cNvPicPr>
          <p:nvPr/>
        </p:nvPicPr>
        <p:blipFill>
          <a:blip r:embed="rId2"/>
          <a:stretch>
            <a:fillRect/>
          </a:stretch>
        </p:blipFill>
        <p:spPr>
          <a:xfrm>
            <a:off x="9136353" y="4525467"/>
            <a:ext cx="2543175" cy="1800225"/>
          </a:xfrm>
          <a:prstGeom prst="rect">
            <a:avLst/>
          </a:prstGeom>
        </p:spPr>
      </p:pic>
    </p:spTree>
    <p:extLst>
      <p:ext uri="{BB962C8B-B14F-4D97-AF65-F5344CB8AC3E}">
        <p14:creationId xmlns:p14="http://schemas.microsoft.com/office/powerpoint/2010/main" val="34998463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D3B6C61B-78AF-4AF4-BB3B-5F6861A2D237}"/>
              </a:ext>
            </a:extLst>
          </p:cNvPr>
          <p:cNvSpPr txBox="1"/>
          <p:nvPr/>
        </p:nvSpPr>
        <p:spPr>
          <a:xfrm>
            <a:off x="3296873" y="964734"/>
            <a:ext cx="7550092" cy="1323439"/>
          </a:xfrm>
          <a:prstGeom prst="rect">
            <a:avLst/>
          </a:prstGeom>
          <a:noFill/>
        </p:spPr>
        <p:txBody>
          <a:bodyPr wrap="square" rtlCol="0">
            <a:spAutoFit/>
          </a:bodyPr>
          <a:lstStyle/>
          <a:p>
            <a:pPr marL="342900" lvl="0" indent="-342900">
              <a:buFont typeface="+mj-lt"/>
              <a:buAutoNum type="arabicPeriod"/>
              <a:tabLst>
                <a:tab pos="457200" algn="l"/>
              </a:tabLst>
            </a:pPr>
            <a:r>
              <a:rPr lang="nl-BE" sz="4000" b="1" dirty="0">
                <a:effectLst/>
                <a:latin typeface="Calibri" panose="020F0502020204030204" pitchFamily="34" charset="0"/>
                <a:ea typeface="Times New Roman" panose="02020603050405020304" pitchFamily="18" charset="0"/>
                <a:cs typeface="Calibri" panose="020F0502020204030204" pitchFamily="34" charset="0"/>
              </a:rPr>
              <a:t>Vraag:</a:t>
            </a:r>
            <a:r>
              <a:rPr lang="nl-BE" sz="4000" dirty="0">
                <a:effectLst/>
                <a:latin typeface="Calibri" panose="020F0502020204030204" pitchFamily="34" charset="0"/>
                <a:ea typeface="Times New Roman" panose="02020603050405020304" pitchFamily="18" charset="0"/>
                <a:cs typeface="Calibri" panose="020F0502020204030204" pitchFamily="34" charset="0"/>
              </a:rPr>
              <a:t> Waar bevond de ster zich volgens de Bijbel</a:t>
            </a:r>
            <a:r>
              <a:rPr lang="nl-BE" sz="1800" dirty="0">
                <a:effectLst/>
                <a:latin typeface="Calibri" panose="020F0502020204030204" pitchFamily="34" charset="0"/>
                <a:ea typeface="Times New Roman" panose="02020603050405020304" pitchFamily="18" charset="0"/>
                <a:cs typeface="Calibri" panose="020F0502020204030204" pitchFamily="34" charset="0"/>
              </a:rPr>
              <a:t>?</a:t>
            </a:r>
            <a:endParaRPr lang="nl-BE" sz="1800" dirty="0">
              <a:effectLst/>
              <a:latin typeface="Maven Pro" pitchFamily="2" charset="0"/>
              <a:ea typeface="Calibri" panose="020F0502020204030204" pitchFamily="34" charset="0"/>
              <a:cs typeface="Calibri" panose="020F0502020204030204" pitchFamily="34" charset="0"/>
            </a:endParaRPr>
          </a:p>
        </p:txBody>
      </p:sp>
      <p:sp>
        <p:nvSpPr>
          <p:cNvPr id="4" name="Tekstvak 3">
            <a:extLst>
              <a:ext uri="{FF2B5EF4-FFF2-40B4-BE49-F238E27FC236}">
                <a16:creationId xmlns:a16="http://schemas.microsoft.com/office/drawing/2014/main" id="{581A2923-F80F-4CB7-AB06-BB7264DCD55D}"/>
              </a:ext>
            </a:extLst>
          </p:cNvPr>
          <p:cNvSpPr txBox="1"/>
          <p:nvPr/>
        </p:nvSpPr>
        <p:spPr>
          <a:xfrm>
            <a:off x="1937857" y="3020037"/>
            <a:ext cx="9437615" cy="2616101"/>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1100" dirty="0">
                <a:effectLst/>
                <a:latin typeface="Calibri" panose="020F0502020204030204" pitchFamily="34" charset="0"/>
                <a:ea typeface="Times New Roman" panose="02020603050405020304" pitchFamily="18" charset="0"/>
                <a:cs typeface="Times New Roman" panose="02020603050405020304" pitchFamily="18" charset="0"/>
              </a:rPr>
              <a:t>) </a:t>
            </a: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Op de top van de berg </a:t>
            </a:r>
            <a:r>
              <a:rPr lang="nl-BE" sz="3200" dirty="0" err="1">
                <a:effectLst/>
                <a:latin typeface="Calibri" panose="020F0502020204030204" pitchFamily="34" charset="0"/>
                <a:ea typeface="Times New Roman" panose="02020603050405020304" pitchFamily="18" charset="0"/>
                <a:cs typeface="Times New Roman" panose="02020603050405020304" pitchFamily="18" charset="0"/>
              </a:rPr>
              <a:t>Sinai</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b) Boven Bethlehem</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c) In Jeruzalem</a:t>
            </a:r>
            <a:endParaRPr lang="nl-BE" sz="32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200" dirty="0">
                <a:effectLst/>
                <a:latin typeface="Calibri" panose="020F0502020204030204" pitchFamily="34" charset="0"/>
                <a:ea typeface="Times New Roman" panose="02020603050405020304" pitchFamily="18" charset="0"/>
                <a:cs typeface="Times New Roman" panose="02020603050405020304" pitchFamily="18" charset="0"/>
              </a:rPr>
              <a:t>d) Op de oceaan</a:t>
            </a:r>
            <a:endParaRPr lang="nl-BE" sz="3200" dirty="0">
              <a:effectLst/>
              <a:latin typeface="Maven Pro" pitchFamily="2" charset="0"/>
              <a:ea typeface="Calibri" panose="020F0502020204030204" pitchFamily="34" charset="0"/>
              <a:cs typeface="Times New Roman" panose="02020603050405020304" pitchFamily="18" charset="0"/>
            </a:endParaRPr>
          </a:p>
          <a:p>
            <a:endParaRPr lang="nl-BE" dirty="0"/>
          </a:p>
        </p:txBody>
      </p:sp>
      <p:pic>
        <p:nvPicPr>
          <p:cNvPr id="5" name="Afbeelding 4">
            <a:extLst>
              <a:ext uri="{FF2B5EF4-FFF2-40B4-BE49-F238E27FC236}">
                <a16:creationId xmlns:a16="http://schemas.microsoft.com/office/drawing/2014/main" id="{06144564-2518-4839-9BC7-F46EB4B2790F}"/>
              </a:ext>
            </a:extLst>
          </p:cNvPr>
          <p:cNvPicPr>
            <a:picLocks noChangeAspect="1"/>
          </p:cNvPicPr>
          <p:nvPr/>
        </p:nvPicPr>
        <p:blipFill>
          <a:blip r:embed="rId2"/>
          <a:stretch>
            <a:fillRect/>
          </a:stretch>
        </p:blipFill>
        <p:spPr>
          <a:xfrm>
            <a:off x="8319366" y="3989723"/>
            <a:ext cx="3380554" cy="2378279"/>
          </a:xfrm>
          <a:prstGeom prst="rect">
            <a:avLst/>
          </a:prstGeom>
        </p:spPr>
      </p:pic>
    </p:spTree>
    <p:extLst>
      <p:ext uri="{BB962C8B-B14F-4D97-AF65-F5344CB8AC3E}">
        <p14:creationId xmlns:p14="http://schemas.microsoft.com/office/powerpoint/2010/main" val="117279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38F39EA9-8124-467C-B7B5-E3CC3767E4AA}"/>
              </a:ext>
            </a:extLst>
          </p:cNvPr>
          <p:cNvSpPr txBox="1"/>
          <p:nvPr/>
        </p:nvSpPr>
        <p:spPr>
          <a:xfrm>
            <a:off x="3699545" y="1015068"/>
            <a:ext cx="6291743" cy="707886"/>
          </a:xfrm>
          <a:prstGeom prst="rect">
            <a:avLst/>
          </a:prstGeom>
          <a:noFill/>
        </p:spPr>
        <p:txBody>
          <a:bodyPr wrap="square" rtlCol="0">
            <a:spAutoFit/>
          </a:bodyPr>
          <a:lstStyle/>
          <a:p>
            <a:endParaRPr lang="nl-BE" sz="4000" dirty="0"/>
          </a:p>
        </p:txBody>
      </p:sp>
      <p:sp>
        <p:nvSpPr>
          <p:cNvPr id="3" name="Tekstvak 2">
            <a:extLst>
              <a:ext uri="{FF2B5EF4-FFF2-40B4-BE49-F238E27FC236}">
                <a16:creationId xmlns:a16="http://schemas.microsoft.com/office/drawing/2014/main" id="{49FFE7F1-319E-4FCF-BBF9-3DCEABC69252}"/>
              </a:ext>
            </a:extLst>
          </p:cNvPr>
          <p:cNvSpPr txBox="1"/>
          <p:nvPr/>
        </p:nvSpPr>
        <p:spPr>
          <a:xfrm>
            <a:off x="6916867" y="4836389"/>
            <a:ext cx="4525715" cy="590931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De zoektocht naar waarheid en kennis</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De reis naar het onbekende</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De erkenning van Jezus door de wereld</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d) De reis naar het geluk</a:t>
            </a:r>
            <a:endParaRPr lang="nl-BE" sz="3600" dirty="0">
              <a:effectLst/>
              <a:latin typeface="Maven Pro" pitchFamily="2" charset="0"/>
              <a:ea typeface="Calibri" panose="020F0502020204030204" pitchFamily="34" charset="0"/>
              <a:cs typeface="Times New Roman" panose="02020603050405020304" pitchFamily="18" charset="0"/>
            </a:endParaRPr>
          </a:p>
        </p:txBody>
      </p:sp>
      <p:pic>
        <p:nvPicPr>
          <p:cNvPr id="11266" name="Picture 2" descr="Meer dan 10.000 gratis afbeeldingen van Heilige Drie Koningen en Kerstmis -  Pixabay">
            <a:extLst>
              <a:ext uri="{FF2B5EF4-FFF2-40B4-BE49-F238E27FC236}">
                <a16:creationId xmlns:a16="http://schemas.microsoft.com/office/drawing/2014/main" id="{7238719F-BE3E-4110-906B-1D011E9C09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81168"/>
            <a:ext cx="11794921" cy="6495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5386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D3A753F3-B69F-409E-BA06-8D82F1BDCF15}"/>
              </a:ext>
            </a:extLst>
          </p:cNvPr>
          <p:cNvSpPr txBox="1"/>
          <p:nvPr/>
        </p:nvSpPr>
        <p:spPr>
          <a:xfrm>
            <a:off x="3716323" y="880844"/>
            <a:ext cx="4681057" cy="1569660"/>
          </a:xfrm>
          <a:prstGeom prst="rect">
            <a:avLst/>
          </a:prstGeom>
          <a:noFill/>
        </p:spPr>
        <p:txBody>
          <a:bodyPr wrap="square" rtlCol="0">
            <a:spAutoFit/>
          </a:bodyPr>
          <a:lstStyle/>
          <a:p>
            <a:r>
              <a:rPr lang="nl-BE" sz="4800" dirty="0"/>
              <a:t>Wat symboliseren de geschenken?</a:t>
            </a:r>
          </a:p>
        </p:txBody>
      </p:sp>
      <p:sp>
        <p:nvSpPr>
          <p:cNvPr id="3" name="Tekstvak 2">
            <a:extLst>
              <a:ext uri="{FF2B5EF4-FFF2-40B4-BE49-F238E27FC236}">
                <a16:creationId xmlns:a16="http://schemas.microsoft.com/office/drawing/2014/main" id="{3B863910-4C0B-41DC-8086-02BBA4E0D9E0}"/>
              </a:ext>
            </a:extLst>
          </p:cNvPr>
          <p:cNvSpPr txBox="1"/>
          <p:nvPr/>
        </p:nvSpPr>
        <p:spPr>
          <a:xfrm>
            <a:off x="1661020" y="2894202"/>
            <a:ext cx="9194334" cy="1200329"/>
          </a:xfrm>
          <a:prstGeom prst="rect">
            <a:avLst/>
          </a:prstGeom>
          <a:noFill/>
        </p:spPr>
        <p:txBody>
          <a:bodyPr wrap="square" rtlCol="0">
            <a:spAutoFit/>
          </a:bodyPr>
          <a:lstStyle/>
          <a:p>
            <a:r>
              <a:rPr lang="nl-BE" b="1" dirty="0"/>
              <a:t>Goud</a:t>
            </a:r>
            <a:r>
              <a:rPr lang="nl-BE" dirty="0"/>
              <a:t>: Dit was een geschenk dat een koning waardig was, en het symboliseert Jezus’ koningschap.</a:t>
            </a:r>
          </a:p>
          <a:p>
            <a:r>
              <a:rPr lang="nl-BE" b="1" dirty="0"/>
              <a:t>Wierook</a:t>
            </a:r>
            <a:r>
              <a:rPr lang="nl-BE" dirty="0"/>
              <a:t>: Dit werd vaak gebruikt bij religieuze rituelen en symboliseert de goddelijkheid van Jezus.</a:t>
            </a:r>
          </a:p>
          <a:p>
            <a:r>
              <a:rPr lang="nl-BE" b="1" dirty="0"/>
              <a:t>Mirre</a:t>
            </a:r>
            <a:r>
              <a:rPr lang="nl-BE" dirty="0"/>
              <a:t>: Dit was een balsem, vaak gebruikt voor balseming, en symboliseert het lijden en de dood die Jezus later zou doormaken.</a:t>
            </a:r>
          </a:p>
        </p:txBody>
      </p:sp>
      <p:pic>
        <p:nvPicPr>
          <p:cNvPr id="5" name="Afbeelding 4">
            <a:extLst>
              <a:ext uri="{FF2B5EF4-FFF2-40B4-BE49-F238E27FC236}">
                <a16:creationId xmlns:a16="http://schemas.microsoft.com/office/drawing/2014/main" id="{CA412E83-133B-4EA3-ACD6-4247607D35A4}"/>
              </a:ext>
            </a:extLst>
          </p:cNvPr>
          <p:cNvPicPr>
            <a:picLocks noChangeAspect="1"/>
          </p:cNvPicPr>
          <p:nvPr/>
        </p:nvPicPr>
        <p:blipFill>
          <a:blip r:embed="rId2"/>
          <a:stretch>
            <a:fillRect/>
          </a:stretch>
        </p:blipFill>
        <p:spPr>
          <a:xfrm>
            <a:off x="8161234" y="4113358"/>
            <a:ext cx="3529412" cy="2240350"/>
          </a:xfrm>
          <a:prstGeom prst="rect">
            <a:avLst/>
          </a:prstGeom>
        </p:spPr>
      </p:pic>
    </p:spTree>
    <p:extLst>
      <p:ext uri="{BB962C8B-B14F-4D97-AF65-F5344CB8AC3E}">
        <p14:creationId xmlns:p14="http://schemas.microsoft.com/office/powerpoint/2010/main" val="718914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0C3F442C-5BCA-44E0-8282-358E7633C831}"/>
              </a:ext>
            </a:extLst>
          </p:cNvPr>
          <p:cNvSpPr txBox="1"/>
          <p:nvPr/>
        </p:nvSpPr>
        <p:spPr>
          <a:xfrm>
            <a:off x="2922662" y="837488"/>
            <a:ext cx="7221196" cy="1754326"/>
          </a:xfrm>
          <a:prstGeom prst="rect">
            <a:avLst/>
          </a:prstGeom>
          <a:noFill/>
        </p:spPr>
        <p:txBody>
          <a:bodyPr wrap="square" rtlCol="0">
            <a:spAutoFit/>
          </a:bodyPr>
          <a:lstStyle/>
          <a:p>
            <a:r>
              <a:rPr lang="nl-BE" sz="5400" dirty="0"/>
              <a:t>Waar kwamen ze vandaan?</a:t>
            </a:r>
          </a:p>
        </p:txBody>
      </p:sp>
      <p:sp>
        <p:nvSpPr>
          <p:cNvPr id="3" name="Tekstvak 2">
            <a:extLst>
              <a:ext uri="{FF2B5EF4-FFF2-40B4-BE49-F238E27FC236}">
                <a16:creationId xmlns:a16="http://schemas.microsoft.com/office/drawing/2014/main" id="{4D48A5A3-5C3D-4425-873D-248AFF42FB5F}"/>
              </a:ext>
            </a:extLst>
          </p:cNvPr>
          <p:cNvSpPr txBox="1"/>
          <p:nvPr/>
        </p:nvSpPr>
        <p:spPr>
          <a:xfrm>
            <a:off x="1222049" y="3025211"/>
            <a:ext cx="10254953" cy="1200329"/>
          </a:xfrm>
          <a:prstGeom prst="rect">
            <a:avLst/>
          </a:prstGeom>
          <a:noFill/>
        </p:spPr>
        <p:txBody>
          <a:bodyPr wrap="square" rtlCol="0">
            <a:spAutoFit/>
          </a:bodyPr>
          <a:lstStyle/>
          <a:p>
            <a:r>
              <a:rPr lang="nl-BE" dirty="0"/>
              <a:t>e drie koningen kwamen uit het Oosten, wat betekent dat ze waarschijnlijk uit gebieden zoals Perzië (modern Iran), Arabië of India kwamen. Ze volgden een ster, de </a:t>
            </a:r>
            <a:r>
              <a:rPr lang="nl-BE" i="1" dirty="0"/>
              <a:t>Ster van Bethlehem</a:t>
            </a:r>
            <a:r>
              <a:rPr lang="nl-BE" dirty="0"/>
              <a:t>, die hen naar de plaats leidde waar Jezus geboren werd. Dit wordt vaak gezien als een symbolisch teken dat de komst van Jezus de hele wereld zou beïnvloeden, niet alleen Israël.</a:t>
            </a:r>
          </a:p>
        </p:txBody>
      </p:sp>
      <p:pic>
        <p:nvPicPr>
          <p:cNvPr id="4098" name="Picture 2" descr="DE DRIE KONINGEN – OPENBARING DES HEREN | overweging Augustinuskerk">
            <a:extLst>
              <a:ext uri="{FF2B5EF4-FFF2-40B4-BE49-F238E27FC236}">
                <a16:creationId xmlns:a16="http://schemas.microsoft.com/office/drawing/2014/main" id="{B2ADF62B-25F7-47FF-BC54-87F95A0C6C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44897" y="4251631"/>
            <a:ext cx="2728067" cy="20145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540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A589074B-2D90-4919-8AD4-0B6E9706CB5E}"/>
              </a:ext>
            </a:extLst>
          </p:cNvPr>
          <p:cNvSpPr txBox="1"/>
          <p:nvPr/>
        </p:nvSpPr>
        <p:spPr>
          <a:xfrm>
            <a:off x="3221372" y="998290"/>
            <a:ext cx="7357145" cy="1015663"/>
          </a:xfrm>
          <a:prstGeom prst="rect">
            <a:avLst/>
          </a:prstGeom>
          <a:noFill/>
        </p:spPr>
        <p:txBody>
          <a:bodyPr wrap="square" rtlCol="0">
            <a:spAutoFit/>
          </a:bodyPr>
          <a:lstStyle/>
          <a:p>
            <a:r>
              <a:rPr lang="nl-BE" sz="6000" dirty="0"/>
              <a:t>Betekenis van het feest</a:t>
            </a:r>
          </a:p>
        </p:txBody>
      </p:sp>
      <p:sp>
        <p:nvSpPr>
          <p:cNvPr id="3" name="Tekstvak 2">
            <a:extLst>
              <a:ext uri="{FF2B5EF4-FFF2-40B4-BE49-F238E27FC236}">
                <a16:creationId xmlns:a16="http://schemas.microsoft.com/office/drawing/2014/main" id="{467FE262-8288-4BC9-9668-60264A4D91C1}"/>
              </a:ext>
            </a:extLst>
          </p:cNvPr>
          <p:cNvSpPr txBox="1"/>
          <p:nvPr/>
        </p:nvSpPr>
        <p:spPr>
          <a:xfrm>
            <a:off x="1149292" y="2684477"/>
            <a:ext cx="9789952" cy="1200329"/>
          </a:xfrm>
          <a:prstGeom prst="rect">
            <a:avLst/>
          </a:prstGeom>
          <a:noFill/>
        </p:spPr>
        <p:txBody>
          <a:bodyPr wrap="square" rtlCol="0">
            <a:spAutoFit/>
          </a:bodyPr>
          <a:lstStyle/>
          <a:p>
            <a:r>
              <a:rPr lang="nl-BE" dirty="0"/>
              <a:t>Het feest van de Drie Koningen wordt in veel christelijke landen gevierd op </a:t>
            </a:r>
            <a:r>
              <a:rPr lang="nl-BE" b="1" dirty="0"/>
              <a:t>6 januari</a:t>
            </a:r>
            <a:r>
              <a:rPr lang="nl-BE" dirty="0"/>
              <a:t>, ook wel </a:t>
            </a:r>
            <a:r>
              <a:rPr lang="nl-BE" b="1" dirty="0"/>
              <a:t>Epifanie</a:t>
            </a:r>
            <a:r>
              <a:rPr lang="nl-BE" dirty="0"/>
              <a:t> genoemd. Dit markeert het moment waarop Jezus werd erkend als de koning van de wereld door de Wijzen. In sommige landen, zoals Spanje en Mexico, is het een belangrijk feest, waarbij kinderen vaak geschenken krijgen, net zoals in de kersttraditie.</a:t>
            </a:r>
          </a:p>
        </p:txBody>
      </p:sp>
      <p:pic>
        <p:nvPicPr>
          <p:cNvPr id="5122" name="Picture 2" descr="Drie koningen | Kerknet">
            <a:extLst>
              <a:ext uri="{FF2B5EF4-FFF2-40B4-BE49-F238E27FC236}">
                <a16:creationId xmlns:a16="http://schemas.microsoft.com/office/drawing/2014/main" id="{01EAEE1D-8706-4376-94CC-97586597A7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5043" y="3884806"/>
            <a:ext cx="3698234" cy="2462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54012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EF9821CB-2C8A-4044-B4EC-35CB0FC250E7}"/>
              </a:ext>
            </a:extLst>
          </p:cNvPr>
          <p:cNvSpPr txBox="1"/>
          <p:nvPr/>
        </p:nvSpPr>
        <p:spPr>
          <a:xfrm>
            <a:off x="3640822" y="1191237"/>
            <a:ext cx="5989739" cy="2800767"/>
          </a:xfrm>
          <a:prstGeom prst="rect">
            <a:avLst/>
          </a:prstGeom>
          <a:noFill/>
        </p:spPr>
        <p:txBody>
          <a:bodyPr wrap="square" rtlCol="0">
            <a:spAutoFit/>
          </a:bodyPr>
          <a:lstStyle/>
          <a:p>
            <a:r>
              <a:rPr lang="nl-BE" sz="8800" dirty="0"/>
              <a:t>Quiz vragen </a:t>
            </a:r>
          </a:p>
          <a:p>
            <a:endParaRPr lang="nl-BE" sz="8800" dirty="0"/>
          </a:p>
        </p:txBody>
      </p:sp>
    </p:spTree>
    <p:extLst>
      <p:ext uri="{BB962C8B-B14F-4D97-AF65-F5344CB8AC3E}">
        <p14:creationId xmlns:p14="http://schemas.microsoft.com/office/powerpoint/2010/main" val="25036229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vak 2">
            <a:extLst>
              <a:ext uri="{FF2B5EF4-FFF2-40B4-BE49-F238E27FC236}">
                <a16:creationId xmlns:a16="http://schemas.microsoft.com/office/drawing/2014/main" id="{6430FD98-AA55-41E9-8B37-82F47EBD0C92}"/>
              </a:ext>
            </a:extLst>
          </p:cNvPr>
          <p:cNvSpPr txBox="1"/>
          <p:nvPr/>
        </p:nvSpPr>
        <p:spPr>
          <a:xfrm>
            <a:off x="3112316" y="1275126"/>
            <a:ext cx="6795082" cy="1877437"/>
          </a:xfrm>
          <a:prstGeom prst="rect">
            <a:avLst/>
          </a:prstGeom>
          <a:noFill/>
        </p:spPr>
        <p:txBody>
          <a:bodyPr wrap="square" rtlCol="0">
            <a:spAutoFit/>
          </a:bodyPr>
          <a:lstStyle/>
          <a:p>
            <a:r>
              <a:rPr lang="nl-BE" sz="4000" dirty="0">
                <a:effectLst/>
                <a:latin typeface="Calibri" panose="020F0502020204030204" pitchFamily="34" charset="0"/>
                <a:ea typeface="Times New Roman" panose="02020603050405020304" pitchFamily="18" charset="0"/>
              </a:rPr>
              <a:t>Wie waren de drie koningen die Jezus bezochten</a:t>
            </a:r>
            <a:r>
              <a:rPr lang="nl-BE" sz="1800" dirty="0">
                <a:effectLst/>
                <a:latin typeface="Calibri" panose="020F0502020204030204" pitchFamily="34" charset="0"/>
                <a:ea typeface="Times New Roman" panose="02020603050405020304" pitchFamily="18" charset="0"/>
              </a:rPr>
              <a:t>?</a:t>
            </a:r>
          </a:p>
          <a:p>
            <a:endParaRPr lang="nl-BE" dirty="0">
              <a:latin typeface="Calibri" panose="020F0502020204030204" pitchFamily="34" charset="0"/>
            </a:endParaRPr>
          </a:p>
          <a:p>
            <a:endParaRPr lang="nl-BE" dirty="0"/>
          </a:p>
        </p:txBody>
      </p:sp>
      <p:sp>
        <p:nvSpPr>
          <p:cNvPr id="4" name="Tekstvak 3">
            <a:extLst>
              <a:ext uri="{FF2B5EF4-FFF2-40B4-BE49-F238E27FC236}">
                <a16:creationId xmlns:a16="http://schemas.microsoft.com/office/drawing/2014/main" id="{1DD59AF8-1FFF-4D25-9D73-D492AEF90919}"/>
              </a:ext>
            </a:extLst>
          </p:cNvPr>
          <p:cNvSpPr txBox="1"/>
          <p:nvPr/>
        </p:nvSpPr>
        <p:spPr>
          <a:xfrm>
            <a:off x="1853967" y="3061982"/>
            <a:ext cx="9362114" cy="2585323"/>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a) Peter, Paul en John</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b) Melchior, Caspar en Balthasar</a:t>
            </a:r>
            <a:endParaRPr lang="nl-BE" sz="36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3600" dirty="0">
                <a:effectLst/>
                <a:latin typeface="Calibri" panose="020F0502020204030204" pitchFamily="34" charset="0"/>
                <a:ea typeface="Times New Roman" panose="02020603050405020304" pitchFamily="18" charset="0"/>
                <a:cs typeface="Times New Roman" panose="02020603050405020304" pitchFamily="18" charset="0"/>
              </a:rPr>
              <a:t>c) Thomas, James en Andrew</a:t>
            </a:r>
            <a:endParaRPr lang="nl-BE" sz="3600" dirty="0">
              <a:effectLst/>
              <a:latin typeface="Maven Pro" pitchFamily="2" charset="0"/>
              <a:ea typeface="Calibri" panose="020F0502020204030204" pitchFamily="34" charset="0"/>
              <a:cs typeface="Times New Roman" panose="02020603050405020304" pitchFamily="18" charset="0"/>
            </a:endParaRPr>
          </a:p>
          <a:p>
            <a:r>
              <a:rPr lang="nl-BE" sz="3600" dirty="0">
                <a:effectLst/>
                <a:latin typeface="Calibri" panose="020F0502020204030204" pitchFamily="34" charset="0"/>
                <a:ea typeface="Times New Roman" panose="02020603050405020304" pitchFamily="18" charset="0"/>
              </a:rPr>
              <a:t>       d) Lukas, Markus en Johannes</a:t>
            </a:r>
            <a:endParaRPr lang="nl-BE" sz="3600" dirty="0"/>
          </a:p>
        </p:txBody>
      </p:sp>
      <p:pic>
        <p:nvPicPr>
          <p:cNvPr id="5" name="Afbeelding 4">
            <a:extLst>
              <a:ext uri="{FF2B5EF4-FFF2-40B4-BE49-F238E27FC236}">
                <a16:creationId xmlns:a16="http://schemas.microsoft.com/office/drawing/2014/main" id="{92BF617F-99C5-4A99-AFE4-1A58CCCB3B3E}"/>
              </a:ext>
            </a:extLst>
          </p:cNvPr>
          <p:cNvPicPr>
            <a:picLocks noChangeAspect="1"/>
          </p:cNvPicPr>
          <p:nvPr/>
        </p:nvPicPr>
        <p:blipFill>
          <a:blip r:embed="rId2"/>
          <a:stretch>
            <a:fillRect/>
          </a:stretch>
        </p:blipFill>
        <p:spPr>
          <a:xfrm>
            <a:off x="9520804" y="4202884"/>
            <a:ext cx="2160165" cy="2160165"/>
          </a:xfrm>
          <a:prstGeom prst="rect">
            <a:avLst/>
          </a:prstGeom>
        </p:spPr>
      </p:pic>
    </p:spTree>
    <p:extLst>
      <p:ext uri="{BB962C8B-B14F-4D97-AF65-F5344CB8AC3E}">
        <p14:creationId xmlns:p14="http://schemas.microsoft.com/office/powerpoint/2010/main" val="18275247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vak 1">
            <a:extLst>
              <a:ext uri="{FF2B5EF4-FFF2-40B4-BE49-F238E27FC236}">
                <a16:creationId xmlns:a16="http://schemas.microsoft.com/office/drawing/2014/main" id="{F7C65AB2-E3B6-4E5D-9420-66531F456A3D}"/>
              </a:ext>
            </a:extLst>
          </p:cNvPr>
          <p:cNvSpPr txBox="1"/>
          <p:nvPr/>
        </p:nvSpPr>
        <p:spPr>
          <a:xfrm>
            <a:off x="3464653" y="1115736"/>
            <a:ext cx="6409189" cy="2554545"/>
          </a:xfrm>
          <a:prstGeom prst="rect">
            <a:avLst/>
          </a:prstGeom>
          <a:noFill/>
        </p:spPr>
        <p:txBody>
          <a:bodyPr wrap="square" rtlCol="0">
            <a:spAutoFit/>
          </a:bodyPr>
          <a:lstStyle/>
          <a:p>
            <a:r>
              <a:rPr lang="nl-BE" sz="4000" dirty="0">
                <a:effectLst/>
                <a:latin typeface="Calibri" panose="020F0502020204030204" pitchFamily="34" charset="0"/>
                <a:ea typeface="Times New Roman" panose="02020603050405020304" pitchFamily="18" charset="0"/>
              </a:rPr>
              <a:t>Wat volgden de Drie Koningen om naar Bethlehem te komen?</a:t>
            </a:r>
          </a:p>
          <a:p>
            <a:endParaRPr lang="nl-BE" sz="4000" dirty="0"/>
          </a:p>
        </p:txBody>
      </p:sp>
      <p:sp>
        <p:nvSpPr>
          <p:cNvPr id="3" name="Tekstvak 2">
            <a:extLst>
              <a:ext uri="{FF2B5EF4-FFF2-40B4-BE49-F238E27FC236}">
                <a16:creationId xmlns:a16="http://schemas.microsoft.com/office/drawing/2014/main" id="{9EF1A6D4-174C-44A9-B711-5D6BDEBE63E4}"/>
              </a:ext>
            </a:extLst>
          </p:cNvPr>
          <p:cNvSpPr txBox="1"/>
          <p:nvPr/>
        </p:nvSpPr>
        <p:spPr>
          <a:xfrm>
            <a:off x="2248250" y="3540154"/>
            <a:ext cx="9043332" cy="2369880"/>
          </a:xfrm>
          <a:prstGeom prst="rect">
            <a:avLst/>
          </a:prstGeom>
          <a:noFill/>
        </p:spPr>
        <p:txBody>
          <a:bodyPr wrap="square" rtlCol="0">
            <a:spAutoFit/>
          </a:bodyPr>
          <a:lstStyle/>
          <a:p>
            <a:endParaRPr lang="nl-BE" dirty="0">
              <a:effectLst/>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a) Een ster</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b) Een vogel</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c) Een rivier</a:t>
            </a:r>
            <a:endParaRPr lang="nl-BE" sz="2800" dirty="0">
              <a:effectLst/>
              <a:latin typeface="Maven Pro" pitchFamily="2"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nl-BE" sz="2800" dirty="0">
                <a:effectLst/>
                <a:latin typeface="Calibri" panose="020F0502020204030204" pitchFamily="34" charset="0"/>
                <a:ea typeface="Times New Roman" panose="02020603050405020304" pitchFamily="18" charset="0"/>
                <a:cs typeface="Times New Roman" panose="02020603050405020304" pitchFamily="18" charset="0"/>
              </a:rPr>
              <a:t>d) Een wolk</a:t>
            </a:r>
            <a:endParaRPr lang="nl-BE" sz="2800" dirty="0">
              <a:effectLst/>
              <a:latin typeface="Maven Pro" pitchFamily="2" charset="0"/>
              <a:ea typeface="Calibri" panose="020F0502020204030204" pitchFamily="34" charset="0"/>
              <a:cs typeface="Times New Roman" panose="02020603050405020304" pitchFamily="18" charset="0"/>
            </a:endParaRPr>
          </a:p>
          <a:p>
            <a:endParaRPr lang="nl-BE" dirty="0"/>
          </a:p>
        </p:txBody>
      </p:sp>
      <p:sp>
        <p:nvSpPr>
          <p:cNvPr id="4" name="AutoShape 2" descr="Vier de Día de Reyes: Een Spaanse feestdag vol gezelligheid">
            <a:extLst>
              <a:ext uri="{FF2B5EF4-FFF2-40B4-BE49-F238E27FC236}">
                <a16:creationId xmlns:a16="http://schemas.microsoft.com/office/drawing/2014/main" id="{D93AA947-BFD2-4521-9473-8AAE6CA0C140}"/>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a:p>
        </p:txBody>
      </p:sp>
      <p:pic>
        <p:nvPicPr>
          <p:cNvPr id="5" name="Afbeelding 4">
            <a:extLst>
              <a:ext uri="{FF2B5EF4-FFF2-40B4-BE49-F238E27FC236}">
                <a16:creationId xmlns:a16="http://schemas.microsoft.com/office/drawing/2014/main" id="{E80EC12B-2C16-439F-965C-53C6C06F43C3}"/>
              </a:ext>
            </a:extLst>
          </p:cNvPr>
          <p:cNvPicPr>
            <a:picLocks noChangeAspect="1"/>
          </p:cNvPicPr>
          <p:nvPr/>
        </p:nvPicPr>
        <p:blipFill>
          <a:blip r:embed="rId2"/>
          <a:stretch>
            <a:fillRect/>
          </a:stretch>
        </p:blipFill>
        <p:spPr>
          <a:xfrm>
            <a:off x="8682605" y="4612896"/>
            <a:ext cx="3077361" cy="1731016"/>
          </a:xfrm>
          <a:prstGeom prst="rect">
            <a:avLst/>
          </a:prstGeom>
        </p:spPr>
      </p:pic>
    </p:spTree>
    <p:extLst>
      <p:ext uri="{BB962C8B-B14F-4D97-AF65-F5344CB8AC3E}">
        <p14:creationId xmlns:p14="http://schemas.microsoft.com/office/powerpoint/2010/main" val="6892604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sch">
  <a:themeElements>
    <a:clrScheme name="Organisch">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sch">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sch">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79</TotalTime>
  <Words>1189</Words>
  <Application>Microsoft Office PowerPoint</Application>
  <PresentationFormat>Breedbeeld</PresentationFormat>
  <Paragraphs>178</Paragraphs>
  <Slides>34</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34</vt:i4>
      </vt:variant>
    </vt:vector>
  </HeadingPairs>
  <TitlesOfParts>
    <vt:vector size="40" baseType="lpstr">
      <vt:lpstr>Arial</vt:lpstr>
      <vt:lpstr>Calibri</vt:lpstr>
      <vt:lpstr>Courier New</vt:lpstr>
      <vt:lpstr>Garamond</vt:lpstr>
      <vt:lpstr>Maven Pro</vt:lpstr>
      <vt:lpstr>Organisch</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Jarne Hennebel</dc:creator>
  <cp:lastModifiedBy>Jarne Hennebel</cp:lastModifiedBy>
  <cp:revision>1</cp:revision>
  <dcterms:created xsi:type="dcterms:W3CDTF">2026-01-06T11:45:59Z</dcterms:created>
  <dcterms:modified xsi:type="dcterms:W3CDTF">2026-01-06T13:05:33Z</dcterms:modified>
</cp:coreProperties>
</file>