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77" r:id="rId22"/>
    <p:sldId id="278" r:id="rId23"/>
    <p:sldId id="279" r:id="rId24"/>
    <p:sldId id="275" r:id="rId25"/>
    <p:sldId id="280" r:id="rId26"/>
    <p:sldId id="281" r:id="rId27"/>
    <p:sldId id="282" r:id="rId28"/>
    <p:sldId id="283" r:id="rId29"/>
    <p:sldId id="284" r:id="rId30"/>
    <p:sldId id="285" r:id="rId31"/>
    <p:sldId id="286" r:id="rId32"/>
    <p:sldId id="287"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rne Hennebel" initials="JH" lastIdx="1" clrIdx="0">
    <p:extLst>
      <p:ext uri="{19B8F6BF-5375-455C-9EA6-DF929625EA0E}">
        <p15:presenceInfo xmlns:p15="http://schemas.microsoft.com/office/powerpoint/2012/main" userId="S::jarne.hennebel@kei.be::83d3a9e2-6497-4b04-9e10-b9279a4eddb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96" autoAdjust="0"/>
    <p:restoredTop sz="94660"/>
  </p:normalViewPr>
  <p:slideViewPr>
    <p:cSldViewPr snapToGrid="0">
      <p:cViewPr varScale="1">
        <p:scale>
          <a:sx n="114" d="100"/>
          <a:sy n="114" d="100"/>
        </p:scale>
        <p:origin x="40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6-01-13T13:55:27.549" idx="1">
    <p:pos x="10" y="10"/>
    <p:text/>
    <p:extLst>
      <p:ext uri="{C676402C-5697-4E1C-873F-D02D1690AC5C}">
        <p15:threadingInfo xmlns:p15="http://schemas.microsoft.com/office/powerpoint/2012/main" timeZoneBias="-60"/>
      </p:ext>
    </p:extLst>
  </p:cm>
</p:cmLst>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nl-NL"/>
              <a:t>Klik om stijl te bewerken</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Klikken om de ondertitelstijl van het model te bewerken</a:t>
            </a:r>
            <a:endParaRPr lang="en-US" dirty="0"/>
          </a:p>
        </p:txBody>
      </p:sp>
      <p:sp>
        <p:nvSpPr>
          <p:cNvPr id="4" name="Date Placeholder 3"/>
          <p:cNvSpPr>
            <a:spLocks noGrp="1"/>
          </p:cNvSpPr>
          <p:nvPr>
            <p:ph type="dt" sz="half" idx="10"/>
          </p:nvPr>
        </p:nvSpPr>
        <p:spPr>
          <a:xfrm>
            <a:off x="7983232" y="5037663"/>
            <a:ext cx="897467" cy="279400"/>
          </a:xfrm>
        </p:spPr>
        <p:txBody>
          <a:bodyPr/>
          <a:lstStyle/>
          <a:p>
            <a:fld id="{1BC638E3-1D13-4D2D-8B49-055B042504E4}" type="datetimeFigureOut">
              <a:rPr lang="nl-BE" smtClean="0"/>
              <a:t>14/01/2026</a:t>
            </a:fld>
            <a:endParaRPr lang="nl-BE"/>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CD81CBD-E0C4-46F2-97EB-5A799C047CE8}" type="slidenum">
              <a:rPr lang="nl-BE" smtClean="0"/>
              <a:t>‹nr.›</a:t>
            </a:fld>
            <a:endParaRPr lang="nl-BE"/>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23519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sche 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nl-NL"/>
              <a:t>Klik om stijl te bewerken</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1BC638E3-1D13-4D2D-8B49-055B042504E4}" type="datetimeFigureOut">
              <a:rPr lang="nl-BE" smtClean="0"/>
              <a:t>14/01/2026</a:t>
            </a:fld>
            <a:endParaRPr lang="nl-BE"/>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CD81CBD-E0C4-46F2-97EB-5A799C047CE8}" type="slidenum">
              <a:rPr lang="nl-BE" smtClean="0"/>
              <a:t>‹nr.›</a:t>
            </a:fld>
            <a:endParaRPr lang="nl-BE"/>
          </a:p>
        </p:txBody>
      </p:sp>
    </p:spTree>
    <p:extLst>
      <p:ext uri="{BB962C8B-B14F-4D97-AF65-F5344CB8AC3E}">
        <p14:creationId xmlns:p14="http://schemas.microsoft.com/office/powerpoint/2010/main" val="1394098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nl-NL"/>
              <a:t>Klik om stijl te bewerken</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1BC638E3-1D13-4D2D-8B49-055B042504E4}" type="datetimeFigureOut">
              <a:rPr lang="nl-BE" smtClean="0"/>
              <a:t>14/01/2026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057264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nl-NL"/>
              <a:t>Klik om stijl te bewerken</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Klikken om de tekststijl van het model te bewerken</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1BC638E3-1D13-4D2D-8B49-055B042504E4}" type="datetimeFigureOut">
              <a:rPr lang="nl-BE" smtClean="0"/>
              <a:t>14/01/2026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796651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nl-NL"/>
              <a:t>Klik om stijl te bewerken</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1BC638E3-1D13-4D2D-8B49-055B042504E4}" type="datetimeFigureOut">
              <a:rPr lang="nl-BE" smtClean="0"/>
              <a:t>14/01/2026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spTree>
    <p:extLst>
      <p:ext uri="{BB962C8B-B14F-4D97-AF65-F5344CB8AC3E}">
        <p14:creationId xmlns:p14="http://schemas.microsoft.com/office/powerpoint/2010/main" val="22407050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nl-NL"/>
              <a:t>Klik om stijl te bewerken</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1BC638E3-1D13-4D2D-8B49-055B042504E4}" type="datetimeFigureOut">
              <a:rPr lang="nl-BE" smtClean="0"/>
              <a:t>14/01/2026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343577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nl-NL"/>
              <a:t>Klik om stijl te bewerken</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1BC638E3-1D13-4D2D-8B49-055B042504E4}" type="datetimeFigureOut">
              <a:rPr lang="nl-BE" smtClean="0"/>
              <a:t>14/01/2026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489686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1BC638E3-1D13-4D2D-8B49-055B042504E4}" type="datetimeFigureOut">
              <a:rPr lang="nl-BE" smtClean="0"/>
              <a:t>14/01/2026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101153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1BC638E3-1D13-4D2D-8B49-055B042504E4}" type="datetimeFigureOut">
              <a:rPr lang="nl-BE" smtClean="0"/>
              <a:t>14/01/2026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976216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1_Titeldia">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3378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dirty="0"/>
              <a:t>1/14/2026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dirty="0"/>
              <a:t>‹nr.›</a:t>
            </a:fld>
            <a:endParaRPr lang="en-US" dirty="0"/>
          </a:p>
        </p:txBody>
      </p:sp>
    </p:spTree>
    <p:extLst>
      <p:ext uri="{BB962C8B-B14F-4D97-AF65-F5344CB8AC3E}">
        <p14:creationId xmlns:p14="http://schemas.microsoft.com/office/powerpoint/2010/main" val="1635940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nl-NL"/>
              <a:t>Klik om stijl te bewerken</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1BC638E3-1D13-4D2D-8B49-055B042504E4}" type="datetimeFigureOut">
              <a:rPr lang="nl-BE" smtClean="0"/>
              <a:t>14/01/2026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43612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1BC638E3-1D13-4D2D-8B49-055B042504E4}" type="datetimeFigureOut">
              <a:rPr lang="nl-BE" smtClean="0"/>
              <a:t>14/01/2026</a:t>
            </a:fld>
            <a:endParaRPr lang="nl-BE"/>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CD81CBD-E0C4-46F2-97EB-5A799C047CE8}" type="slidenum">
              <a:rPr lang="nl-BE" smtClean="0"/>
              <a:t>‹nr.›</a:t>
            </a:fld>
            <a:endParaRPr lang="nl-BE"/>
          </a:p>
        </p:txBody>
      </p:sp>
    </p:spTree>
    <p:extLst>
      <p:ext uri="{BB962C8B-B14F-4D97-AF65-F5344CB8AC3E}">
        <p14:creationId xmlns:p14="http://schemas.microsoft.com/office/powerpoint/2010/main" val="30102030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NL"/>
              <a:t>Klik om stijl te bewerken</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1BC638E3-1D13-4D2D-8B49-055B042504E4}" type="datetimeFigureOut">
              <a:rPr lang="nl-BE" smtClean="0"/>
              <a:t>14/01/2026</a:t>
            </a:fld>
            <a:endParaRPr lang="nl-BE"/>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CD81CBD-E0C4-46F2-97EB-5A799C047CE8}" type="slidenum">
              <a:rPr lang="nl-BE" smtClean="0"/>
              <a:t>‹nr.›</a:t>
            </a:fld>
            <a:endParaRPr lang="nl-BE"/>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4697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1BC638E3-1D13-4D2D-8B49-055B042504E4}" type="datetimeFigureOut">
              <a:rPr lang="nl-BE" smtClean="0"/>
              <a:t>14/01/2026</a:t>
            </a:fld>
            <a:endParaRPr lang="nl-BE"/>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CD81CBD-E0C4-46F2-97EB-5A799C047CE8}" type="slidenum">
              <a:rPr lang="nl-BE" smtClean="0"/>
              <a:t>‹nr.›</a:t>
            </a:fld>
            <a:endParaRPr lang="nl-BE"/>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043310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C638E3-1D13-4D2D-8B49-055B042504E4}" type="datetimeFigureOut">
              <a:rPr lang="nl-BE" smtClean="0"/>
              <a:t>14/01/2026</a:t>
            </a:fld>
            <a:endParaRPr lang="nl-BE"/>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CD81CBD-E0C4-46F2-97EB-5A799C047CE8}" type="slidenum">
              <a:rPr lang="nl-BE" smtClean="0"/>
              <a:t>‹nr.›</a:t>
            </a:fld>
            <a:endParaRPr lang="nl-BE"/>
          </a:p>
        </p:txBody>
      </p:sp>
    </p:spTree>
    <p:extLst>
      <p:ext uri="{BB962C8B-B14F-4D97-AF65-F5344CB8AC3E}">
        <p14:creationId xmlns:p14="http://schemas.microsoft.com/office/powerpoint/2010/main" val="1856405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nl-NL"/>
              <a:t>Klik om stijl te bewerken</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1BC638E3-1D13-4D2D-8B49-055B042504E4}" type="datetimeFigureOut">
              <a:rPr lang="nl-BE" smtClean="0"/>
              <a:t>14/01/2026</a:t>
            </a:fld>
            <a:endParaRPr lang="nl-BE"/>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CD81CBD-E0C4-46F2-97EB-5A799C047CE8}" type="slidenum">
              <a:rPr lang="nl-BE" smtClean="0"/>
              <a:t>‹nr.›</a:t>
            </a:fld>
            <a:endParaRPr lang="nl-BE"/>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45841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nl-NL"/>
              <a:t>Klik om stijl te bewerken</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1BC638E3-1D13-4D2D-8B49-055B042504E4}" type="datetimeFigureOut">
              <a:rPr lang="nl-BE" smtClean="0"/>
              <a:t>14/01/2026</a:t>
            </a:fld>
            <a:endParaRPr lang="nl-BE"/>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CD81CBD-E0C4-46F2-97EB-5A799C047CE8}" type="slidenum">
              <a:rPr lang="nl-BE" smtClean="0"/>
              <a:t>‹nr.›</a:t>
            </a:fld>
            <a:endParaRPr lang="nl-BE"/>
          </a:p>
        </p:txBody>
      </p:sp>
    </p:spTree>
    <p:extLst>
      <p:ext uri="{BB962C8B-B14F-4D97-AF65-F5344CB8AC3E}">
        <p14:creationId xmlns:p14="http://schemas.microsoft.com/office/powerpoint/2010/main" val="3142454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1BC638E3-1D13-4D2D-8B49-055B042504E4}" type="datetimeFigureOut">
              <a:rPr lang="nl-BE" smtClean="0"/>
              <a:t>14/01/2026</a:t>
            </a:fld>
            <a:endParaRPr lang="nl-BE"/>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CD81CBD-E0C4-46F2-97EB-5A799C047CE8}" type="slidenum">
              <a:rPr lang="nl-BE" smtClean="0"/>
              <a:t>‹nr.›</a:t>
            </a:fld>
            <a:endParaRPr lang="nl-BE"/>
          </a:p>
        </p:txBody>
      </p:sp>
    </p:spTree>
    <p:extLst>
      <p:ext uri="{BB962C8B-B14F-4D97-AF65-F5344CB8AC3E}">
        <p14:creationId xmlns:p14="http://schemas.microsoft.com/office/powerpoint/2010/main" val="2295840240"/>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 id="2147483692" r:id="rId16"/>
    <p:sldLayoutId id="2147483693" r:id="rId17"/>
    <p:sldLayoutId id="2147483694" r:id="rId18"/>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25.png"/><Relationship Id="rId1" Type="http://schemas.openxmlformats.org/officeDocument/2006/relationships/slideLayout" Target="../slideLayouts/slideLayout18.xml"/><Relationship Id="rId5" Type="http://schemas.openxmlformats.org/officeDocument/2006/relationships/image" Target="../media/image24.png"/><Relationship Id="rId4" Type="http://schemas.openxmlformats.org/officeDocument/2006/relationships/image" Target="../media/image140.png"/></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5963D5EE-0F51-43B4-B925-AF4DAF81B753}"/>
              </a:ext>
            </a:extLst>
          </p:cNvPr>
          <p:cNvSpPr txBox="1"/>
          <p:nvPr/>
        </p:nvSpPr>
        <p:spPr>
          <a:xfrm>
            <a:off x="2508308" y="1384183"/>
            <a:ext cx="7667538" cy="1323439"/>
          </a:xfrm>
          <a:prstGeom prst="rect">
            <a:avLst/>
          </a:prstGeom>
          <a:noFill/>
        </p:spPr>
        <p:txBody>
          <a:bodyPr wrap="square" rtlCol="0">
            <a:spAutoFit/>
          </a:bodyPr>
          <a:lstStyle/>
          <a:p>
            <a:r>
              <a:rPr lang="nl-BE" sz="8000" dirty="0"/>
              <a:t>    De </a:t>
            </a:r>
            <a:r>
              <a:rPr lang="nl-BE" sz="8000" dirty="0" err="1"/>
              <a:t>wolfmaan</a:t>
            </a:r>
            <a:r>
              <a:rPr lang="nl-BE" sz="8000" dirty="0"/>
              <a:t>   </a:t>
            </a:r>
          </a:p>
        </p:txBody>
      </p:sp>
      <p:pic>
        <p:nvPicPr>
          <p:cNvPr id="3" name="Afbeelding 2">
            <a:extLst>
              <a:ext uri="{FF2B5EF4-FFF2-40B4-BE49-F238E27FC236}">
                <a16:creationId xmlns:a16="http://schemas.microsoft.com/office/drawing/2014/main" id="{45259A26-7D3B-4910-B808-B718C89B4D0B}"/>
              </a:ext>
            </a:extLst>
          </p:cNvPr>
          <p:cNvPicPr>
            <a:picLocks noChangeAspect="1"/>
          </p:cNvPicPr>
          <p:nvPr/>
        </p:nvPicPr>
        <p:blipFill>
          <a:blip r:embed="rId2"/>
          <a:stretch>
            <a:fillRect/>
          </a:stretch>
        </p:blipFill>
        <p:spPr>
          <a:xfrm>
            <a:off x="8263157" y="4029019"/>
            <a:ext cx="3413882" cy="2351786"/>
          </a:xfrm>
          <a:prstGeom prst="rect">
            <a:avLst/>
          </a:prstGeom>
        </p:spPr>
      </p:pic>
    </p:spTree>
    <p:extLst>
      <p:ext uri="{BB962C8B-B14F-4D97-AF65-F5344CB8AC3E}">
        <p14:creationId xmlns:p14="http://schemas.microsoft.com/office/powerpoint/2010/main" val="29795586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FC943BED-95D0-4BFC-908E-50F722F0A9A8}"/>
              </a:ext>
            </a:extLst>
          </p:cNvPr>
          <p:cNvSpPr txBox="1"/>
          <p:nvPr/>
        </p:nvSpPr>
        <p:spPr>
          <a:xfrm>
            <a:off x="4144161" y="1191237"/>
            <a:ext cx="5066951" cy="1569660"/>
          </a:xfrm>
          <a:prstGeom prst="rect">
            <a:avLst/>
          </a:prstGeom>
          <a:noFill/>
        </p:spPr>
        <p:txBody>
          <a:bodyPr wrap="square" rtlCol="0">
            <a:spAutoFit/>
          </a:bodyPr>
          <a:lstStyle/>
          <a:p>
            <a:r>
              <a:rPr lang="nl-BE" sz="3200" dirty="0"/>
              <a:t>Waarom huilden wolven volgens de traditie vaker in januari?</a:t>
            </a:r>
          </a:p>
        </p:txBody>
      </p:sp>
      <p:sp>
        <p:nvSpPr>
          <p:cNvPr id="7" name="Tekstvak 6">
            <a:extLst>
              <a:ext uri="{FF2B5EF4-FFF2-40B4-BE49-F238E27FC236}">
                <a16:creationId xmlns:a16="http://schemas.microsoft.com/office/drawing/2014/main" id="{C7538C16-FA9B-4498-8B2A-B3E0EE1DF0C0}"/>
              </a:ext>
            </a:extLst>
          </p:cNvPr>
          <p:cNvSpPr txBox="1"/>
          <p:nvPr/>
        </p:nvSpPr>
        <p:spPr>
          <a:xfrm>
            <a:off x="3959604" y="3429000"/>
            <a:ext cx="6467912" cy="1569660"/>
          </a:xfrm>
          <a:prstGeom prst="rect">
            <a:avLst/>
          </a:prstGeom>
          <a:noFill/>
        </p:spPr>
        <p:txBody>
          <a:bodyPr wrap="square" rtlCol="0">
            <a:spAutoFit/>
          </a:bodyPr>
          <a:lstStyle/>
          <a:p>
            <a:r>
              <a:rPr lang="nl-BE" dirty="0"/>
              <a:t> </a:t>
            </a:r>
            <a:r>
              <a:rPr lang="nl-BE" sz="3200" dirty="0"/>
              <a:t>a  Door de kou en honger</a:t>
            </a:r>
            <a:br>
              <a:rPr lang="nl-BE" sz="3200" dirty="0"/>
            </a:br>
            <a:r>
              <a:rPr lang="nl-BE" sz="3200" dirty="0"/>
              <a:t>b) Door de volle maan</a:t>
            </a:r>
            <a:br>
              <a:rPr lang="nl-BE" sz="3200" dirty="0"/>
            </a:br>
            <a:r>
              <a:rPr lang="nl-BE" sz="3200" dirty="0"/>
              <a:t>c) Omdat ze op elkaar jaagden</a:t>
            </a:r>
          </a:p>
        </p:txBody>
      </p:sp>
      <p:pic>
        <p:nvPicPr>
          <p:cNvPr id="3" name="Afbeelding 2">
            <a:extLst>
              <a:ext uri="{FF2B5EF4-FFF2-40B4-BE49-F238E27FC236}">
                <a16:creationId xmlns:a16="http://schemas.microsoft.com/office/drawing/2014/main" id="{31873234-E49B-4A91-97D1-4E6534A53C10}"/>
              </a:ext>
            </a:extLst>
          </p:cNvPr>
          <p:cNvPicPr>
            <a:picLocks noChangeAspect="1"/>
          </p:cNvPicPr>
          <p:nvPr/>
        </p:nvPicPr>
        <p:blipFill>
          <a:blip r:embed="rId2"/>
          <a:stretch>
            <a:fillRect/>
          </a:stretch>
        </p:blipFill>
        <p:spPr>
          <a:xfrm>
            <a:off x="8884288" y="4420998"/>
            <a:ext cx="2850161" cy="1900107"/>
          </a:xfrm>
          <a:prstGeom prst="rect">
            <a:avLst/>
          </a:prstGeom>
        </p:spPr>
      </p:pic>
    </p:spTree>
    <p:extLst>
      <p:ext uri="{BB962C8B-B14F-4D97-AF65-F5344CB8AC3E}">
        <p14:creationId xmlns:p14="http://schemas.microsoft.com/office/powerpoint/2010/main" val="11504079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0B9B9430-B8E9-44F8-9D9B-C4CF5FB9529A}"/>
              </a:ext>
            </a:extLst>
          </p:cNvPr>
          <p:cNvSpPr txBox="1"/>
          <p:nvPr/>
        </p:nvSpPr>
        <p:spPr>
          <a:xfrm>
            <a:off x="3691156" y="1023457"/>
            <a:ext cx="5075339" cy="1323439"/>
          </a:xfrm>
          <a:prstGeom prst="rect">
            <a:avLst/>
          </a:prstGeom>
          <a:noFill/>
        </p:spPr>
        <p:txBody>
          <a:bodyPr wrap="square" rtlCol="0">
            <a:spAutoFit/>
          </a:bodyPr>
          <a:lstStyle/>
          <a:p>
            <a:r>
              <a:rPr lang="nl-BE" sz="4000" dirty="0"/>
              <a:t>Hoe lang duurt een volledige maancyclus</a:t>
            </a:r>
            <a:r>
              <a:rPr lang="nl-BE" dirty="0"/>
              <a:t>?</a:t>
            </a:r>
          </a:p>
        </p:txBody>
      </p:sp>
      <p:sp>
        <p:nvSpPr>
          <p:cNvPr id="3" name="Tekstvak 2">
            <a:extLst>
              <a:ext uri="{FF2B5EF4-FFF2-40B4-BE49-F238E27FC236}">
                <a16:creationId xmlns:a16="http://schemas.microsoft.com/office/drawing/2014/main" id="{088434B5-FE3E-4A9E-BDC6-AE871B988110}"/>
              </a:ext>
            </a:extLst>
          </p:cNvPr>
          <p:cNvSpPr txBox="1"/>
          <p:nvPr/>
        </p:nvSpPr>
        <p:spPr>
          <a:xfrm>
            <a:off x="3070371" y="3045204"/>
            <a:ext cx="7927596" cy="2123658"/>
          </a:xfrm>
          <a:prstGeom prst="rect">
            <a:avLst/>
          </a:prstGeom>
          <a:noFill/>
        </p:spPr>
        <p:txBody>
          <a:bodyPr wrap="square" rtlCol="0">
            <a:spAutoFit/>
          </a:bodyPr>
          <a:lstStyle/>
          <a:p>
            <a:r>
              <a:rPr lang="nl-BE" dirty="0"/>
              <a:t> </a:t>
            </a:r>
            <a:r>
              <a:rPr lang="nl-BE" sz="4400" dirty="0"/>
              <a:t>a 29,5 dagen</a:t>
            </a:r>
            <a:br>
              <a:rPr lang="nl-BE" sz="4400" dirty="0"/>
            </a:br>
            <a:r>
              <a:rPr lang="nl-BE" sz="4400" dirty="0"/>
              <a:t>b) 24 dagen</a:t>
            </a:r>
            <a:br>
              <a:rPr lang="nl-BE" sz="4400" dirty="0"/>
            </a:br>
            <a:r>
              <a:rPr lang="nl-BE" sz="4400" dirty="0"/>
              <a:t>c) 31 dagen</a:t>
            </a:r>
          </a:p>
        </p:txBody>
      </p:sp>
      <p:pic>
        <p:nvPicPr>
          <p:cNvPr id="4" name="Afbeelding 3">
            <a:extLst>
              <a:ext uri="{FF2B5EF4-FFF2-40B4-BE49-F238E27FC236}">
                <a16:creationId xmlns:a16="http://schemas.microsoft.com/office/drawing/2014/main" id="{C604805F-4C35-4753-8935-94D109FE4B3A}"/>
              </a:ext>
            </a:extLst>
          </p:cNvPr>
          <p:cNvPicPr>
            <a:picLocks noChangeAspect="1"/>
          </p:cNvPicPr>
          <p:nvPr/>
        </p:nvPicPr>
        <p:blipFill>
          <a:blip r:embed="rId2"/>
          <a:stretch>
            <a:fillRect/>
          </a:stretch>
        </p:blipFill>
        <p:spPr>
          <a:xfrm>
            <a:off x="8061821" y="3789254"/>
            <a:ext cx="3629724" cy="2568728"/>
          </a:xfrm>
          <a:prstGeom prst="rect">
            <a:avLst/>
          </a:prstGeom>
        </p:spPr>
      </p:pic>
    </p:spTree>
    <p:extLst>
      <p:ext uri="{BB962C8B-B14F-4D97-AF65-F5344CB8AC3E}">
        <p14:creationId xmlns:p14="http://schemas.microsoft.com/office/powerpoint/2010/main" val="28184570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0951B73E-BA4B-4667-9DA0-2F25660A1590}"/>
              </a:ext>
            </a:extLst>
          </p:cNvPr>
          <p:cNvSpPr txBox="1"/>
          <p:nvPr/>
        </p:nvSpPr>
        <p:spPr>
          <a:xfrm>
            <a:off x="3640822" y="1174459"/>
            <a:ext cx="6409189" cy="1077218"/>
          </a:xfrm>
          <a:prstGeom prst="rect">
            <a:avLst/>
          </a:prstGeom>
          <a:noFill/>
        </p:spPr>
        <p:txBody>
          <a:bodyPr wrap="square" rtlCol="0">
            <a:spAutoFit/>
          </a:bodyPr>
          <a:lstStyle/>
          <a:p>
            <a:r>
              <a:rPr lang="nl-BE" sz="3200" dirty="0"/>
              <a:t>Is de </a:t>
            </a:r>
            <a:r>
              <a:rPr lang="nl-BE" sz="3200" dirty="0" err="1"/>
              <a:t>wolfmaan</a:t>
            </a:r>
            <a:r>
              <a:rPr lang="nl-BE" sz="3200" dirty="0"/>
              <a:t> groter dan andere volle manen?</a:t>
            </a:r>
          </a:p>
        </p:txBody>
      </p:sp>
      <p:sp>
        <p:nvSpPr>
          <p:cNvPr id="3" name="Tekstvak 2">
            <a:extLst>
              <a:ext uri="{FF2B5EF4-FFF2-40B4-BE49-F238E27FC236}">
                <a16:creationId xmlns:a16="http://schemas.microsoft.com/office/drawing/2014/main" id="{C4097137-4E9D-469C-99E2-FAA4C820DEFB}"/>
              </a:ext>
            </a:extLst>
          </p:cNvPr>
          <p:cNvSpPr txBox="1"/>
          <p:nvPr/>
        </p:nvSpPr>
        <p:spPr>
          <a:xfrm>
            <a:off x="2567031" y="2768367"/>
            <a:ext cx="8514826" cy="2123658"/>
          </a:xfrm>
          <a:prstGeom prst="rect">
            <a:avLst/>
          </a:prstGeom>
          <a:noFill/>
        </p:spPr>
        <p:txBody>
          <a:bodyPr wrap="square" rtlCol="0">
            <a:spAutoFit/>
          </a:bodyPr>
          <a:lstStyle/>
          <a:p>
            <a:r>
              <a:rPr lang="nl-BE" sz="4400" dirty="0"/>
              <a:t>a) Ja</a:t>
            </a:r>
            <a:br>
              <a:rPr lang="nl-BE" sz="4400" dirty="0"/>
            </a:br>
            <a:r>
              <a:rPr lang="nl-BE" sz="4400" dirty="0"/>
              <a:t>b) Nee</a:t>
            </a:r>
            <a:br>
              <a:rPr lang="nl-BE" sz="4400" dirty="0"/>
            </a:br>
            <a:r>
              <a:rPr lang="nl-BE" sz="4400" dirty="0"/>
              <a:t>c) Alleen bij zonsopkomst</a:t>
            </a:r>
          </a:p>
        </p:txBody>
      </p:sp>
      <p:pic>
        <p:nvPicPr>
          <p:cNvPr id="4" name="Afbeelding 3">
            <a:extLst>
              <a:ext uri="{FF2B5EF4-FFF2-40B4-BE49-F238E27FC236}">
                <a16:creationId xmlns:a16="http://schemas.microsoft.com/office/drawing/2014/main" id="{43AA7359-2FCD-45FF-92CB-A2480426713C}"/>
              </a:ext>
            </a:extLst>
          </p:cNvPr>
          <p:cNvPicPr>
            <a:picLocks noChangeAspect="1"/>
          </p:cNvPicPr>
          <p:nvPr/>
        </p:nvPicPr>
        <p:blipFill>
          <a:blip r:embed="rId2"/>
          <a:stretch>
            <a:fillRect/>
          </a:stretch>
        </p:blipFill>
        <p:spPr>
          <a:xfrm>
            <a:off x="8774484" y="4697835"/>
            <a:ext cx="2946202" cy="1705368"/>
          </a:xfrm>
          <a:prstGeom prst="rect">
            <a:avLst/>
          </a:prstGeom>
        </p:spPr>
      </p:pic>
    </p:spTree>
    <p:extLst>
      <p:ext uri="{BB962C8B-B14F-4D97-AF65-F5344CB8AC3E}">
        <p14:creationId xmlns:p14="http://schemas.microsoft.com/office/powerpoint/2010/main" val="2470467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A149D0A2-E929-470C-A47B-932E378C2B27}"/>
              </a:ext>
            </a:extLst>
          </p:cNvPr>
          <p:cNvSpPr txBox="1"/>
          <p:nvPr/>
        </p:nvSpPr>
        <p:spPr>
          <a:xfrm>
            <a:off x="3749879" y="1073791"/>
            <a:ext cx="5956183" cy="1569660"/>
          </a:xfrm>
          <a:prstGeom prst="rect">
            <a:avLst/>
          </a:prstGeom>
          <a:noFill/>
        </p:spPr>
        <p:txBody>
          <a:bodyPr wrap="square" rtlCol="0">
            <a:spAutoFit/>
          </a:bodyPr>
          <a:lstStyle/>
          <a:p>
            <a:r>
              <a:rPr lang="nl-BE" sz="4800" dirty="0"/>
              <a:t>Wat symboliseert de wolf in veel culturen?</a:t>
            </a:r>
          </a:p>
        </p:txBody>
      </p:sp>
      <p:sp>
        <p:nvSpPr>
          <p:cNvPr id="3" name="Tekstvak 2">
            <a:extLst>
              <a:ext uri="{FF2B5EF4-FFF2-40B4-BE49-F238E27FC236}">
                <a16:creationId xmlns:a16="http://schemas.microsoft.com/office/drawing/2014/main" id="{C38F4FA5-BD20-44DC-A4D6-2973F22A4B9A}"/>
              </a:ext>
            </a:extLst>
          </p:cNvPr>
          <p:cNvSpPr txBox="1"/>
          <p:nvPr/>
        </p:nvSpPr>
        <p:spPr>
          <a:xfrm>
            <a:off x="3389152" y="3280095"/>
            <a:ext cx="7029975" cy="1938992"/>
          </a:xfrm>
          <a:prstGeom prst="rect">
            <a:avLst/>
          </a:prstGeom>
          <a:noFill/>
        </p:spPr>
        <p:txBody>
          <a:bodyPr wrap="square" rtlCol="0">
            <a:spAutoFit/>
          </a:bodyPr>
          <a:lstStyle/>
          <a:p>
            <a:r>
              <a:rPr lang="nl-BE" sz="4000" dirty="0"/>
              <a:t>a) Overleving en kracht</a:t>
            </a:r>
            <a:br>
              <a:rPr lang="nl-BE" sz="4000" dirty="0"/>
            </a:br>
            <a:r>
              <a:rPr lang="nl-BE" sz="4000" dirty="0"/>
              <a:t>b) Liefde en geluk</a:t>
            </a:r>
            <a:br>
              <a:rPr lang="nl-BE" sz="4000" dirty="0"/>
            </a:br>
            <a:r>
              <a:rPr lang="nl-BE" sz="4000" dirty="0"/>
              <a:t>c) Snelheid en rijkdom</a:t>
            </a:r>
          </a:p>
        </p:txBody>
      </p:sp>
      <p:pic>
        <p:nvPicPr>
          <p:cNvPr id="4" name="Afbeelding 3">
            <a:extLst>
              <a:ext uri="{FF2B5EF4-FFF2-40B4-BE49-F238E27FC236}">
                <a16:creationId xmlns:a16="http://schemas.microsoft.com/office/drawing/2014/main" id="{640579B1-EAA9-4E16-BA0D-66074E38E6B3}"/>
              </a:ext>
            </a:extLst>
          </p:cNvPr>
          <p:cNvPicPr>
            <a:picLocks noChangeAspect="1"/>
          </p:cNvPicPr>
          <p:nvPr/>
        </p:nvPicPr>
        <p:blipFill>
          <a:blip r:embed="rId2"/>
          <a:stretch>
            <a:fillRect/>
          </a:stretch>
        </p:blipFill>
        <p:spPr>
          <a:xfrm>
            <a:off x="7768205" y="4152409"/>
            <a:ext cx="4036503" cy="2220077"/>
          </a:xfrm>
          <a:prstGeom prst="rect">
            <a:avLst/>
          </a:prstGeom>
        </p:spPr>
      </p:pic>
    </p:spTree>
    <p:extLst>
      <p:ext uri="{BB962C8B-B14F-4D97-AF65-F5344CB8AC3E}">
        <p14:creationId xmlns:p14="http://schemas.microsoft.com/office/powerpoint/2010/main" val="41439239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E6688910-4540-4BAE-AC2C-1B2643260997}"/>
              </a:ext>
            </a:extLst>
          </p:cNvPr>
          <p:cNvSpPr txBox="1"/>
          <p:nvPr/>
        </p:nvSpPr>
        <p:spPr>
          <a:xfrm>
            <a:off x="3749879" y="1140903"/>
            <a:ext cx="6795082" cy="1200329"/>
          </a:xfrm>
          <a:prstGeom prst="rect">
            <a:avLst/>
          </a:prstGeom>
          <a:noFill/>
        </p:spPr>
        <p:txBody>
          <a:bodyPr wrap="square" rtlCol="0">
            <a:spAutoFit/>
          </a:bodyPr>
          <a:lstStyle/>
          <a:p>
            <a:r>
              <a:rPr lang="nl-BE" sz="3600" dirty="0"/>
              <a:t>Wanneer verschijnt de </a:t>
            </a:r>
            <a:r>
              <a:rPr lang="nl-BE" sz="3600" dirty="0" err="1"/>
              <a:t>wolfmaan</a:t>
            </a:r>
            <a:r>
              <a:rPr lang="nl-BE" sz="3600" dirty="0"/>
              <a:t> meestal?</a:t>
            </a:r>
          </a:p>
        </p:txBody>
      </p:sp>
      <p:sp>
        <p:nvSpPr>
          <p:cNvPr id="3" name="Tekstvak 2">
            <a:extLst>
              <a:ext uri="{FF2B5EF4-FFF2-40B4-BE49-F238E27FC236}">
                <a16:creationId xmlns:a16="http://schemas.microsoft.com/office/drawing/2014/main" id="{69773BC9-68EA-4FA7-A511-8F95EA4B198B}"/>
              </a:ext>
            </a:extLst>
          </p:cNvPr>
          <p:cNvSpPr txBox="1"/>
          <p:nvPr/>
        </p:nvSpPr>
        <p:spPr>
          <a:xfrm>
            <a:off x="2835479" y="3338818"/>
            <a:ext cx="8531604" cy="1938992"/>
          </a:xfrm>
          <a:prstGeom prst="rect">
            <a:avLst/>
          </a:prstGeom>
          <a:noFill/>
        </p:spPr>
        <p:txBody>
          <a:bodyPr wrap="square" rtlCol="0">
            <a:spAutoFit/>
          </a:bodyPr>
          <a:lstStyle/>
          <a:p>
            <a:r>
              <a:rPr lang="nl-BE" sz="4000" dirty="0"/>
              <a:t>a) December</a:t>
            </a:r>
            <a:br>
              <a:rPr lang="nl-BE" sz="4000" dirty="0"/>
            </a:br>
            <a:r>
              <a:rPr lang="nl-BE" sz="4000" dirty="0"/>
              <a:t>b) Januari</a:t>
            </a:r>
            <a:br>
              <a:rPr lang="nl-BE" sz="4000" dirty="0"/>
            </a:br>
            <a:r>
              <a:rPr lang="nl-BE" sz="4000" dirty="0"/>
              <a:t>c) Februari</a:t>
            </a:r>
          </a:p>
        </p:txBody>
      </p:sp>
      <p:pic>
        <p:nvPicPr>
          <p:cNvPr id="4" name="Afbeelding 3">
            <a:extLst>
              <a:ext uri="{FF2B5EF4-FFF2-40B4-BE49-F238E27FC236}">
                <a16:creationId xmlns:a16="http://schemas.microsoft.com/office/drawing/2014/main" id="{D85BD07F-A32E-4923-96A6-112ED045E107}"/>
              </a:ext>
            </a:extLst>
          </p:cNvPr>
          <p:cNvPicPr>
            <a:picLocks noChangeAspect="1"/>
          </p:cNvPicPr>
          <p:nvPr/>
        </p:nvPicPr>
        <p:blipFill>
          <a:blip r:embed="rId2"/>
          <a:stretch>
            <a:fillRect/>
          </a:stretch>
        </p:blipFill>
        <p:spPr>
          <a:xfrm>
            <a:off x="7542519" y="3607265"/>
            <a:ext cx="4183891" cy="2792747"/>
          </a:xfrm>
          <a:prstGeom prst="rect">
            <a:avLst/>
          </a:prstGeom>
        </p:spPr>
      </p:pic>
    </p:spTree>
    <p:extLst>
      <p:ext uri="{BB962C8B-B14F-4D97-AF65-F5344CB8AC3E}">
        <p14:creationId xmlns:p14="http://schemas.microsoft.com/office/powerpoint/2010/main" val="8090312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C7D450F3-24EB-4B61-9932-B3755B8041ED}"/>
              </a:ext>
            </a:extLst>
          </p:cNvPr>
          <p:cNvSpPr txBox="1"/>
          <p:nvPr/>
        </p:nvSpPr>
        <p:spPr>
          <a:xfrm>
            <a:off x="3909269" y="1082179"/>
            <a:ext cx="6056851" cy="2123658"/>
          </a:xfrm>
          <a:prstGeom prst="rect">
            <a:avLst/>
          </a:prstGeom>
          <a:noFill/>
        </p:spPr>
        <p:txBody>
          <a:bodyPr wrap="square" rtlCol="0">
            <a:spAutoFit/>
          </a:bodyPr>
          <a:lstStyle/>
          <a:p>
            <a:r>
              <a:rPr lang="nl-BE" sz="4400" dirty="0"/>
              <a:t>Wat beïnvloedt de maan op aarde?</a:t>
            </a:r>
            <a:br>
              <a:rPr lang="nl-BE" sz="4400" dirty="0"/>
            </a:br>
            <a:endParaRPr lang="nl-BE" sz="4400" dirty="0"/>
          </a:p>
        </p:txBody>
      </p:sp>
      <p:sp>
        <p:nvSpPr>
          <p:cNvPr id="3" name="Tekstvak 2">
            <a:extLst>
              <a:ext uri="{FF2B5EF4-FFF2-40B4-BE49-F238E27FC236}">
                <a16:creationId xmlns:a16="http://schemas.microsoft.com/office/drawing/2014/main" id="{268F46BB-90DC-4026-80AC-A8D22CC7058D}"/>
              </a:ext>
            </a:extLst>
          </p:cNvPr>
          <p:cNvSpPr txBox="1"/>
          <p:nvPr/>
        </p:nvSpPr>
        <p:spPr>
          <a:xfrm>
            <a:off x="3154261" y="3632433"/>
            <a:ext cx="8196044" cy="2308324"/>
          </a:xfrm>
          <a:prstGeom prst="rect">
            <a:avLst/>
          </a:prstGeom>
          <a:noFill/>
        </p:spPr>
        <p:txBody>
          <a:bodyPr wrap="square" rtlCol="0">
            <a:spAutoFit/>
          </a:bodyPr>
          <a:lstStyle/>
          <a:p>
            <a:r>
              <a:rPr lang="nl-BE" sz="4800" dirty="0"/>
              <a:t>a) Eb en vloed</a:t>
            </a:r>
            <a:br>
              <a:rPr lang="nl-BE" sz="4800" dirty="0"/>
            </a:br>
            <a:r>
              <a:rPr lang="nl-BE" sz="4800" dirty="0"/>
              <a:t>b) Windrichting</a:t>
            </a:r>
            <a:br>
              <a:rPr lang="nl-BE" sz="4800" dirty="0"/>
            </a:br>
            <a:r>
              <a:rPr lang="nl-BE" sz="4800" dirty="0"/>
              <a:t>c) Temperatuur</a:t>
            </a:r>
          </a:p>
        </p:txBody>
      </p:sp>
      <p:pic>
        <p:nvPicPr>
          <p:cNvPr id="4" name="Afbeelding 3">
            <a:extLst>
              <a:ext uri="{FF2B5EF4-FFF2-40B4-BE49-F238E27FC236}">
                <a16:creationId xmlns:a16="http://schemas.microsoft.com/office/drawing/2014/main" id="{30AE3173-A3D4-4DFC-8C9B-02317D8DEF6B}"/>
              </a:ext>
            </a:extLst>
          </p:cNvPr>
          <p:cNvPicPr>
            <a:picLocks noChangeAspect="1"/>
          </p:cNvPicPr>
          <p:nvPr/>
        </p:nvPicPr>
        <p:blipFill>
          <a:blip r:embed="rId2"/>
          <a:stretch>
            <a:fillRect/>
          </a:stretch>
        </p:blipFill>
        <p:spPr>
          <a:xfrm>
            <a:off x="8070209" y="4064937"/>
            <a:ext cx="3633655" cy="2302416"/>
          </a:xfrm>
          <a:prstGeom prst="rect">
            <a:avLst/>
          </a:prstGeom>
        </p:spPr>
      </p:pic>
    </p:spTree>
    <p:extLst>
      <p:ext uri="{BB962C8B-B14F-4D97-AF65-F5344CB8AC3E}">
        <p14:creationId xmlns:p14="http://schemas.microsoft.com/office/powerpoint/2010/main" val="22725729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9DBFD2C7-CDFB-4097-BDA9-A109689CC9E6}"/>
              </a:ext>
            </a:extLst>
          </p:cNvPr>
          <p:cNvSpPr txBox="1"/>
          <p:nvPr/>
        </p:nvSpPr>
        <p:spPr>
          <a:xfrm>
            <a:off x="4286774" y="1040235"/>
            <a:ext cx="5570290" cy="1938992"/>
          </a:xfrm>
          <a:prstGeom prst="rect">
            <a:avLst/>
          </a:prstGeom>
          <a:noFill/>
        </p:spPr>
        <p:txBody>
          <a:bodyPr wrap="square" rtlCol="0">
            <a:spAutoFit/>
          </a:bodyPr>
          <a:lstStyle/>
          <a:p>
            <a:r>
              <a:rPr lang="nl-BE" sz="4000" dirty="0"/>
              <a:t>Waarom gaven mensen volle manen vroeger namen ?</a:t>
            </a:r>
          </a:p>
        </p:txBody>
      </p:sp>
      <p:sp>
        <p:nvSpPr>
          <p:cNvPr id="3" name="Tekstvak 2">
            <a:extLst>
              <a:ext uri="{FF2B5EF4-FFF2-40B4-BE49-F238E27FC236}">
                <a16:creationId xmlns:a16="http://schemas.microsoft.com/office/drawing/2014/main" id="{7249AE7E-3F84-4B16-8F99-5EF8A2B3492C}"/>
              </a:ext>
            </a:extLst>
          </p:cNvPr>
          <p:cNvSpPr txBox="1"/>
          <p:nvPr/>
        </p:nvSpPr>
        <p:spPr>
          <a:xfrm>
            <a:off x="2818701" y="3187817"/>
            <a:ext cx="8363824" cy="1938992"/>
          </a:xfrm>
          <a:prstGeom prst="rect">
            <a:avLst/>
          </a:prstGeom>
          <a:noFill/>
        </p:spPr>
        <p:txBody>
          <a:bodyPr wrap="square" rtlCol="0">
            <a:spAutoFit/>
          </a:bodyPr>
          <a:lstStyle/>
          <a:p>
            <a:r>
              <a:rPr lang="nl-BE" sz="4000" dirty="0"/>
              <a:t>a) Voor astrologie</a:t>
            </a:r>
            <a:br>
              <a:rPr lang="nl-BE" sz="4000" dirty="0"/>
            </a:br>
            <a:r>
              <a:rPr lang="nl-BE" sz="4000" dirty="0"/>
              <a:t>b) Om de tijd en seizoenen bij te houden</a:t>
            </a:r>
            <a:br>
              <a:rPr lang="nl-BE" sz="4000" dirty="0"/>
            </a:br>
            <a:r>
              <a:rPr lang="nl-BE" sz="4000" dirty="0"/>
              <a:t>c) Voor religieuze offers</a:t>
            </a:r>
          </a:p>
        </p:txBody>
      </p:sp>
      <p:pic>
        <p:nvPicPr>
          <p:cNvPr id="4" name="Afbeelding 3">
            <a:extLst>
              <a:ext uri="{FF2B5EF4-FFF2-40B4-BE49-F238E27FC236}">
                <a16:creationId xmlns:a16="http://schemas.microsoft.com/office/drawing/2014/main" id="{3E89544E-B852-4296-9127-C1E60F7E7810}"/>
              </a:ext>
            </a:extLst>
          </p:cNvPr>
          <p:cNvPicPr>
            <a:picLocks noChangeAspect="1"/>
          </p:cNvPicPr>
          <p:nvPr/>
        </p:nvPicPr>
        <p:blipFill>
          <a:blip r:embed="rId2"/>
          <a:stretch>
            <a:fillRect/>
          </a:stretch>
        </p:blipFill>
        <p:spPr>
          <a:xfrm>
            <a:off x="9706061" y="4374028"/>
            <a:ext cx="2006367" cy="2006367"/>
          </a:xfrm>
          <a:prstGeom prst="rect">
            <a:avLst/>
          </a:prstGeom>
        </p:spPr>
      </p:pic>
    </p:spTree>
    <p:extLst>
      <p:ext uri="{BB962C8B-B14F-4D97-AF65-F5344CB8AC3E}">
        <p14:creationId xmlns:p14="http://schemas.microsoft.com/office/powerpoint/2010/main" val="37982836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E2C01806-E323-4E9F-91B6-08DB673FB344}"/>
              </a:ext>
            </a:extLst>
          </p:cNvPr>
          <p:cNvSpPr txBox="1"/>
          <p:nvPr/>
        </p:nvSpPr>
        <p:spPr>
          <a:xfrm>
            <a:off x="3942826" y="872455"/>
            <a:ext cx="6132352" cy="2123658"/>
          </a:xfrm>
          <a:prstGeom prst="rect">
            <a:avLst/>
          </a:prstGeom>
          <a:noFill/>
        </p:spPr>
        <p:txBody>
          <a:bodyPr wrap="square" rtlCol="0">
            <a:spAutoFit/>
          </a:bodyPr>
          <a:lstStyle/>
          <a:p>
            <a:r>
              <a:rPr lang="nl-BE" sz="4400" dirty="0"/>
              <a:t>Wat is de astronomische oorzaak van een volle maan?</a:t>
            </a:r>
          </a:p>
        </p:txBody>
      </p:sp>
      <p:sp>
        <p:nvSpPr>
          <p:cNvPr id="3" name="Tekstvak 2">
            <a:extLst>
              <a:ext uri="{FF2B5EF4-FFF2-40B4-BE49-F238E27FC236}">
                <a16:creationId xmlns:a16="http://schemas.microsoft.com/office/drawing/2014/main" id="{1B61ADC2-1B65-40CA-8A5E-6B8E94C515B6}"/>
              </a:ext>
            </a:extLst>
          </p:cNvPr>
          <p:cNvSpPr txBox="1"/>
          <p:nvPr/>
        </p:nvSpPr>
        <p:spPr>
          <a:xfrm>
            <a:off x="2189527" y="3816991"/>
            <a:ext cx="8892330" cy="1754326"/>
          </a:xfrm>
          <a:prstGeom prst="rect">
            <a:avLst/>
          </a:prstGeom>
          <a:noFill/>
        </p:spPr>
        <p:txBody>
          <a:bodyPr wrap="square" rtlCol="0">
            <a:spAutoFit/>
          </a:bodyPr>
          <a:lstStyle/>
          <a:p>
            <a:r>
              <a:rPr lang="nl-BE" sz="3600" dirty="0"/>
              <a:t>a) De maan staat tussen aarde en zon</a:t>
            </a:r>
            <a:br>
              <a:rPr lang="nl-BE" sz="3600" dirty="0"/>
            </a:br>
            <a:r>
              <a:rPr lang="nl-BE" sz="3600" dirty="0"/>
              <a:t>b) De aarde staat tussen zon en maan</a:t>
            </a:r>
            <a:br>
              <a:rPr lang="nl-BE" sz="3600" dirty="0"/>
            </a:br>
            <a:r>
              <a:rPr lang="nl-BE" sz="3600" dirty="0"/>
              <a:t>c) De zon staat achter de aarde </a:t>
            </a:r>
          </a:p>
        </p:txBody>
      </p:sp>
      <p:pic>
        <p:nvPicPr>
          <p:cNvPr id="4" name="Afbeelding 3">
            <a:extLst>
              <a:ext uri="{FF2B5EF4-FFF2-40B4-BE49-F238E27FC236}">
                <a16:creationId xmlns:a16="http://schemas.microsoft.com/office/drawing/2014/main" id="{A0FB42C1-5697-4643-AE0D-4CB0F03E1EC7}"/>
              </a:ext>
            </a:extLst>
          </p:cNvPr>
          <p:cNvPicPr>
            <a:picLocks noChangeAspect="1"/>
          </p:cNvPicPr>
          <p:nvPr/>
        </p:nvPicPr>
        <p:blipFill>
          <a:blip r:embed="rId2"/>
          <a:stretch>
            <a:fillRect/>
          </a:stretch>
        </p:blipFill>
        <p:spPr>
          <a:xfrm>
            <a:off x="8791661" y="4612965"/>
            <a:ext cx="2920761" cy="1779230"/>
          </a:xfrm>
          <a:prstGeom prst="rect">
            <a:avLst/>
          </a:prstGeom>
        </p:spPr>
      </p:pic>
    </p:spTree>
    <p:extLst>
      <p:ext uri="{BB962C8B-B14F-4D97-AF65-F5344CB8AC3E}">
        <p14:creationId xmlns:p14="http://schemas.microsoft.com/office/powerpoint/2010/main" val="19185724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7D8F5D9D-F852-40C8-8CDA-63DADBB0DB99}"/>
              </a:ext>
            </a:extLst>
          </p:cNvPr>
          <p:cNvSpPr txBox="1"/>
          <p:nvPr/>
        </p:nvSpPr>
        <p:spPr>
          <a:xfrm>
            <a:off x="3204594" y="1040235"/>
            <a:ext cx="7080309" cy="523220"/>
          </a:xfrm>
          <a:prstGeom prst="rect">
            <a:avLst/>
          </a:prstGeom>
          <a:noFill/>
        </p:spPr>
        <p:txBody>
          <a:bodyPr wrap="square" rtlCol="0">
            <a:spAutoFit/>
          </a:bodyPr>
          <a:lstStyle/>
          <a:p>
            <a:r>
              <a:rPr lang="nl-BE" sz="2800" dirty="0"/>
              <a:t>Is  de </a:t>
            </a:r>
            <a:r>
              <a:rPr lang="nl-BE" sz="2800" dirty="0" err="1"/>
              <a:t>wolfmaan</a:t>
            </a:r>
            <a:r>
              <a:rPr lang="nl-BE" sz="2800" dirty="0"/>
              <a:t> helderder dan andere manen?</a:t>
            </a:r>
          </a:p>
        </p:txBody>
      </p:sp>
      <p:sp>
        <p:nvSpPr>
          <p:cNvPr id="3" name="Tekstvak 2">
            <a:extLst>
              <a:ext uri="{FF2B5EF4-FFF2-40B4-BE49-F238E27FC236}">
                <a16:creationId xmlns:a16="http://schemas.microsoft.com/office/drawing/2014/main" id="{CCA5A87D-5A71-40CE-8883-75AC41C71FF3}"/>
              </a:ext>
            </a:extLst>
          </p:cNvPr>
          <p:cNvSpPr txBox="1"/>
          <p:nvPr/>
        </p:nvSpPr>
        <p:spPr>
          <a:xfrm>
            <a:off x="3003259" y="2617365"/>
            <a:ext cx="7986319" cy="2585323"/>
          </a:xfrm>
          <a:prstGeom prst="rect">
            <a:avLst/>
          </a:prstGeom>
          <a:noFill/>
        </p:spPr>
        <p:txBody>
          <a:bodyPr wrap="square" rtlCol="0">
            <a:spAutoFit/>
          </a:bodyPr>
          <a:lstStyle/>
          <a:p>
            <a:r>
              <a:rPr lang="nl-BE" sz="5400" dirty="0"/>
              <a:t>a) Ja, altijd</a:t>
            </a:r>
            <a:br>
              <a:rPr lang="nl-BE" sz="5400" dirty="0"/>
            </a:br>
            <a:r>
              <a:rPr lang="nl-BE" sz="5400" dirty="0"/>
              <a:t>b) Nee</a:t>
            </a:r>
            <a:br>
              <a:rPr lang="nl-BE" sz="5400" dirty="0"/>
            </a:br>
            <a:r>
              <a:rPr lang="nl-BE" sz="5400" dirty="0"/>
              <a:t>c) Alleen bij zonsopkomst</a:t>
            </a:r>
          </a:p>
        </p:txBody>
      </p:sp>
      <p:pic>
        <p:nvPicPr>
          <p:cNvPr id="4" name="Afbeelding 3">
            <a:extLst>
              <a:ext uri="{FF2B5EF4-FFF2-40B4-BE49-F238E27FC236}">
                <a16:creationId xmlns:a16="http://schemas.microsoft.com/office/drawing/2014/main" id="{97769BC3-76B7-4B5E-A42A-0B97EC4BA34B}"/>
              </a:ext>
            </a:extLst>
          </p:cNvPr>
          <p:cNvPicPr>
            <a:picLocks noChangeAspect="1"/>
          </p:cNvPicPr>
          <p:nvPr/>
        </p:nvPicPr>
        <p:blipFill>
          <a:blip r:embed="rId2"/>
          <a:stretch>
            <a:fillRect/>
          </a:stretch>
        </p:blipFill>
        <p:spPr>
          <a:xfrm>
            <a:off x="505282" y="578841"/>
            <a:ext cx="2381927" cy="2381927"/>
          </a:xfrm>
          <a:prstGeom prst="rect">
            <a:avLst/>
          </a:prstGeom>
        </p:spPr>
      </p:pic>
    </p:spTree>
    <p:extLst>
      <p:ext uri="{BB962C8B-B14F-4D97-AF65-F5344CB8AC3E}">
        <p14:creationId xmlns:p14="http://schemas.microsoft.com/office/powerpoint/2010/main" val="2360508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B7E45786-5918-4F99-A5BF-EF399AD313D8}"/>
              </a:ext>
            </a:extLst>
          </p:cNvPr>
          <p:cNvSpPr txBox="1"/>
          <p:nvPr/>
        </p:nvSpPr>
        <p:spPr>
          <a:xfrm>
            <a:off x="3791824" y="1124125"/>
            <a:ext cx="6241409" cy="1323439"/>
          </a:xfrm>
          <a:prstGeom prst="rect">
            <a:avLst/>
          </a:prstGeom>
          <a:noFill/>
        </p:spPr>
        <p:txBody>
          <a:bodyPr wrap="square" rtlCol="0">
            <a:spAutoFit/>
          </a:bodyPr>
          <a:lstStyle/>
          <a:p>
            <a:r>
              <a:rPr lang="nl-BE" sz="4000" dirty="0"/>
              <a:t>Wat betekent “cultureel” bij de </a:t>
            </a:r>
            <a:r>
              <a:rPr lang="nl-BE" sz="4000" dirty="0" err="1"/>
              <a:t>wolfmaan</a:t>
            </a:r>
            <a:r>
              <a:rPr lang="nl-BE" sz="4000" dirty="0"/>
              <a:t>?</a:t>
            </a:r>
          </a:p>
        </p:txBody>
      </p:sp>
      <p:sp>
        <p:nvSpPr>
          <p:cNvPr id="3" name="Tekstvak 2">
            <a:extLst>
              <a:ext uri="{FF2B5EF4-FFF2-40B4-BE49-F238E27FC236}">
                <a16:creationId xmlns:a16="http://schemas.microsoft.com/office/drawing/2014/main" id="{AB8109DE-C5FD-464E-9B46-E74EAC06969C}"/>
              </a:ext>
            </a:extLst>
          </p:cNvPr>
          <p:cNvSpPr txBox="1"/>
          <p:nvPr/>
        </p:nvSpPr>
        <p:spPr>
          <a:xfrm>
            <a:off x="2617365" y="2827090"/>
            <a:ext cx="8112154" cy="2062103"/>
          </a:xfrm>
          <a:prstGeom prst="rect">
            <a:avLst/>
          </a:prstGeom>
          <a:noFill/>
        </p:spPr>
        <p:txBody>
          <a:bodyPr wrap="square" rtlCol="0">
            <a:spAutoFit/>
          </a:bodyPr>
          <a:lstStyle/>
          <a:p>
            <a:r>
              <a:rPr lang="nl-BE" sz="3200" dirty="0"/>
              <a:t>a) Het heeft een wetenschappelijke betekenis</a:t>
            </a:r>
            <a:br>
              <a:rPr lang="nl-BE" sz="3200" dirty="0"/>
            </a:br>
            <a:r>
              <a:rPr lang="nl-BE" sz="3200" dirty="0"/>
              <a:t>b) Het heeft een symbolische en historische betekenis</a:t>
            </a:r>
            <a:br>
              <a:rPr lang="nl-BE" sz="3200" dirty="0"/>
            </a:br>
            <a:r>
              <a:rPr lang="nl-BE" sz="3200" dirty="0"/>
              <a:t>c) Het beïnvloedt het weer</a:t>
            </a:r>
          </a:p>
        </p:txBody>
      </p:sp>
      <p:pic>
        <p:nvPicPr>
          <p:cNvPr id="4" name="Afbeelding 3">
            <a:extLst>
              <a:ext uri="{FF2B5EF4-FFF2-40B4-BE49-F238E27FC236}">
                <a16:creationId xmlns:a16="http://schemas.microsoft.com/office/drawing/2014/main" id="{4E34C7EF-E039-41FA-B42F-03FB94CC1306}"/>
              </a:ext>
            </a:extLst>
          </p:cNvPr>
          <p:cNvPicPr>
            <a:picLocks noChangeAspect="1"/>
          </p:cNvPicPr>
          <p:nvPr/>
        </p:nvPicPr>
        <p:blipFill>
          <a:blip r:embed="rId2"/>
          <a:stretch>
            <a:fillRect/>
          </a:stretch>
        </p:blipFill>
        <p:spPr>
          <a:xfrm>
            <a:off x="8552885" y="4647501"/>
            <a:ext cx="2960695" cy="1713757"/>
          </a:xfrm>
          <a:prstGeom prst="rect">
            <a:avLst/>
          </a:prstGeom>
        </p:spPr>
      </p:pic>
    </p:spTree>
    <p:extLst>
      <p:ext uri="{BB962C8B-B14F-4D97-AF65-F5344CB8AC3E}">
        <p14:creationId xmlns:p14="http://schemas.microsoft.com/office/powerpoint/2010/main" val="3995592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BBF1C278-29B5-42B0-9E74-C2F57A196B49}"/>
              </a:ext>
            </a:extLst>
          </p:cNvPr>
          <p:cNvSpPr txBox="1"/>
          <p:nvPr/>
        </p:nvSpPr>
        <p:spPr>
          <a:xfrm>
            <a:off x="3791824" y="2340528"/>
            <a:ext cx="6174297" cy="1477328"/>
          </a:xfrm>
          <a:prstGeom prst="rect">
            <a:avLst/>
          </a:prstGeom>
          <a:noFill/>
        </p:spPr>
        <p:txBody>
          <a:bodyPr wrap="square" rtlCol="0">
            <a:spAutoFit/>
          </a:bodyPr>
          <a:lstStyle/>
          <a:p>
            <a:r>
              <a:rPr lang="nl-BE" dirty="0"/>
              <a:t>De </a:t>
            </a:r>
            <a:r>
              <a:rPr lang="nl-BE" b="1" dirty="0" err="1"/>
              <a:t>wolfmaan</a:t>
            </a:r>
            <a:r>
              <a:rPr lang="nl-BE" dirty="0"/>
              <a:t> is de traditionele naam voor de </a:t>
            </a:r>
            <a:r>
              <a:rPr lang="nl-BE" b="1" dirty="0"/>
              <a:t>volle maan in januari</a:t>
            </a:r>
            <a:r>
              <a:rPr lang="nl-BE" dirty="0"/>
              <a:t>.</a:t>
            </a:r>
            <a:br>
              <a:rPr lang="nl-BE" dirty="0"/>
            </a:br>
            <a:r>
              <a:rPr lang="nl-BE" dirty="0"/>
              <a:t>De naam komt uit oude Noord-Amerikaanse tradities, waarin men dacht dat wolven in de winter vaker huilden door kou en voedseltekort.</a:t>
            </a:r>
          </a:p>
        </p:txBody>
      </p:sp>
      <p:sp>
        <p:nvSpPr>
          <p:cNvPr id="4" name="Tekstvak 3">
            <a:extLst>
              <a:ext uri="{FF2B5EF4-FFF2-40B4-BE49-F238E27FC236}">
                <a16:creationId xmlns:a16="http://schemas.microsoft.com/office/drawing/2014/main" id="{FEF51BC3-9DC1-493B-9D39-46B2C38174BB}"/>
              </a:ext>
            </a:extLst>
          </p:cNvPr>
          <p:cNvSpPr txBox="1"/>
          <p:nvPr/>
        </p:nvSpPr>
        <p:spPr>
          <a:xfrm>
            <a:off x="3724712" y="1040235"/>
            <a:ext cx="6174297" cy="707886"/>
          </a:xfrm>
          <a:prstGeom prst="rect">
            <a:avLst/>
          </a:prstGeom>
          <a:noFill/>
        </p:spPr>
        <p:txBody>
          <a:bodyPr wrap="square" rtlCol="0">
            <a:spAutoFit/>
          </a:bodyPr>
          <a:lstStyle/>
          <a:p>
            <a:r>
              <a:rPr lang="nl-BE" sz="4000" dirty="0"/>
              <a:t>Vanwaar is de naam </a:t>
            </a:r>
            <a:r>
              <a:rPr lang="nl-BE" sz="4000" dirty="0" err="1"/>
              <a:t>afkostig</a:t>
            </a:r>
            <a:r>
              <a:rPr lang="nl-BE" sz="4000" dirty="0"/>
              <a:t> ? </a:t>
            </a:r>
          </a:p>
        </p:txBody>
      </p:sp>
      <p:pic>
        <p:nvPicPr>
          <p:cNvPr id="5" name="Afbeelding 4">
            <a:extLst>
              <a:ext uri="{FF2B5EF4-FFF2-40B4-BE49-F238E27FC236}">
                <a16:creationId xmlns:a16="http://schemas.microsoft.com/office/drawing/2014/main" id="{12CEAB28-10CC-4689-8205-E9AC80147484}"/>
              </a:ext>
            </a:extLst>
          </p:cNvPr>
          <p:cNvPicPr>
            <a:picLocks noChangeAspect="1"/>
          </p:cNvPicPr>
          <p:nvPr/>
        </p:nvPicPr>
        <p:blipFill>
          <a:blip r:embed="rId2"/>
          <a:stretch>
            <a:fillRect/>
          </a:stretch>
        </p:blipFill>
        <p:spPr>
          <a:xfrm>
            <a:off x="7789053" y="3749879"/>
            <a:ext cx="3905199" cy="2604737"/>
          </a:xfrm>
          <a:prstGeom prst="rect">
            <a:avLst/>
          </a:prstGeom>
        </p:spPr>
      </p:pic>
    </p:spTree>
    <p:extLst>
      <p:ext uri="{BB962C8B-B14F-4D97-AF65-F5344CB8AC3E}">
        <p14:creationId xmlns:p14="http://schemas.microsoft.com/office/powerpoint/2010/main" val="12950616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765F9C5A-E556-4278-8FE0-A9D735671A27}"/>
              </a:ext>
            </a:extLst>
          </p:cNvPr>
          <p:cNvSpPr txBox="1"/>
          <p:nvPr/>
        </p:nvSpPr>
        <p:spPr>
          <a:xfrm>
            <a:off x="3473042" y="1166070"/>
            <a:ext cx="6753138" cy="1938992"/>
          </a:xfrm>
          <a:prstGeom prst="rect">
            <a:avLst/>
          </a:prstGeom>
          <a:noFill/>
        </p:spPr>
        <p:txBody>
          <a:bodyPr wrap="square" rtlCol="0">
            <a:spAutoFit/>
          </a:bodyPr>
          <a:lstStyle/>
          <a:p>
            <a:r>
              <a:rPr lang="nl-BE" sz="6000" dirty="0"/>
              <a:t>in welk land ontstond de naam </a:t>
            </a:r>
            <a:r>
              <a:rPr lang="nl-BE" sz="6000" dirty="0" err="1"/>
              <a:t>wolfmaan</a:t>
            </a:r>
            <a:r>
              <a:rPr lang="nl-BE" sz="6000" dirty="0"/>
              <a:t>?</a:t>
            </a:r>
          </a:p>
        </p:txBody>
      </p:sp>
      <p:sp>
        <p:nvSpPr>
          <p:cNvPr id="3" name="Tekstvak 2">
            <a:extLst>
              <a:ext uri="{FF2B5EF4-FFF2-40B4-BE49-F238E27FC236}">
                <a16:creationId xmlns:a16="http://schemas.microsoft.com/office/drawing/2014/main" id="{AD50754B-BB99-42BB-85CB-45DE07A30B22}"/>
              </a:ext>
            </a:extLst>
          </p:cNvPr>
          <p:cNvSpPr txBox="1"/>
          <p:nvPr/>
        </p:nvSpPr>
        <p:spPr>
          <a:xfrm>
            <a:off x="2558642" y="3649211"/>
            <a:ext cx="8716162" cy="1938992"/>
          </a:xfrm>
          <a:prstGeom prst="rect">
            <a:avLst/>
          </a:prstGeom>
          <a:noFill/>
        </p:spPr>
        <p:txBody>
          <a:bodyPr wrap="square" rtlCol="0">
            <a:spAutoFit/>
          </a:bodyPr>
          <a:lstStyle/>
          <a:p>
            <a:r>
              <a:rPr lang="nl-BE" sz="4000" dirty="0"/>
              <a:t>a) China</a:t>
            </a:r>
            <a:br>
              <a:rPr lang="nl-BE" sz="4000" dirty="0"/>
            </a:br>
            <a:r>
              <a:rPr lang="nl-BE" sz="4000" dirty="0"/>
              <a:t>b) Noord-Amerika</a:t>
            </a:r>
            <a:br>
              <a:rPr lang="nl-BE" sz="4000" dirty="0"/>
            </a:br>
            <a:r>
              <a:rPr lang="nl-BE" sz="4000" dirty="0"/>
              <a:t>c) Egypte</a:t>
            </a:r>
          </a:p>
        </p:txBody>
      </p:sp>
      <p:pic>
        <p:nvPicPr>
          <p:cNvPr id="4" name="Afbeelding 3">
            <a:extLst>
              <a:ext uri="{FF2B5EF4-FFF2-40B4-BE49-F238E27FC236}">
                <a16:creationId xmlns:a16="http://schemas.microsoft.com/office/drawing/2014/main" id="{452C98DB-CBA3-4A4E-87E0-C3DE91152F9F}"/>
              </a:ext>
            </a:extLst>
          </p:cNvPr>
          <p:cNvPicPr>
            <a:picLocks noChangeAspect="1"/>
          </p:cNvPicPr>
          <p:nvPr/>
        </p:nvPicPr>
        <p:blipFill>
          <a:blip r:embed="rId2"/>
          <a:stretch>
            <a:fillRect/>
          </a:stretch>
        </p:blipFill>
        <p:spPr>
          <a:xfrm>
            <a:off x="8527261" y="4211273"/>
            <a:ext cx="3200310" cy="2193721"/>
          </a:xfrm>
          <a:prstGeom prst="rect">
            <a:avLst/>
          </a:prstGeom>
        </p:spPr>
      </p:pic>
    </p:spTree>
    <p:extLst>
      <p:ext uri="{BB962C8B-B14F-4D97-AF65-F5344CB8AC3E}">
        <p14:creationId xmlns:p14="http://schemas.microsoft.com/office/powerpoint/2010/main" val="29181637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ABD86CB3-D9F9-4FD7-83FD-23159AE9775B}"/>
              </a:ext>
            </a:extLst>
          </p:cNvPr>
          <p:cNvSpPr txBox="1"/>
          <p:nvPr/>
        </p:nvSpPr>
        <p:spPr>
          <a:xfrm>
            <a:off x="3397541" y="1149292"/>
            <a:ext cx="7273255" cy="1077218"/>
          </a:xfrm>
          <a:prstGeom prst="rect">
            <a:avLst/>
          </a:prstGeom>
          <a:noFill/>
        </p:spPr>
        <p:txBody>
          <a:bodyPr wrap="square" rtlCol="0">
            <a:spAutoFit/>
          </a:bodyPr>
          <a:lstStyle/>
          <a:p>
            <a:r>
              <a:rPr lang="nl-BE" sz="3200" dirty="0"/>
              <a:t>Wat maakt de </a:t>
            </a:r>
            <a:r>
              <a:rPr lang="nl-BE" sz="3200" dirty="0" err="1"/>
              <a:t>wolfmaan</a:t>
            </a:r>
            <a:r>
              <a:rPr lang="nl-BE" sz="3200" dirty="0"/>
              <a:t> populair vandaag de dag?</a:t>
            </a:r>
          </a:p>
        </p:txBody>
      </p:sp>
      <p:sp>
        <p:nvSpPr>
          <p:cNvPr id="3" name="Tekstvak 2">
            <a:extLst>
              <a:ext uri="{FF2B5EF4-FFF2-40B4-BE49-F238E27FC236}">
                <a16:creationId xmlns:a16="http://schemas.microsoft.com/office/drawing/2014/main" id="{5E1B82F4-9226-4F53-A328-8B31C092EED4}"/>
              </a:ext>
            </a:extLst>
          </p:cNvPr>
          <p:cNvSpPr txBox="1"/>
          <p:nvPr/>
        </p:nvSpPr>
        <p:spPr>
          <a:xfrm>
            <a:off x="3330429" y="3003259"/>
            <a:ext cx="7449424" cy="2308324"/>
          </a:xfrm>
          <a:prstGeom prst="rect">
            <a:avLst/>
          </a:prstGeom>
          <a:noFill/>
        </p:spPr>
        <p:txBody>
          <a:bodyPr wrap="square" rtlCol="0">
            <a:spAutoFit/>
          </a:bodyPr>
          <a:lstStyle/>
          <a:p>
            <a:r>
              <a:rPr lang="nl-BE" sz="3600" dirty="0"/>
              <a:t>a) Ze is zeldzaam</a:t>
            </a:r>
            <a:br>
              <a:rPr lang="nl-BE" sz="3600" dirty="0"/>
            </a:br>
            <a:r>
              <a:rPr lang="nl-BE" sz="3600" dirty="0"/>
              <a:t>b) Mensen vinden haar mysterieus en mooi</a:t>
            </a:r>
            <a:br>
              <a:rPr lang="nl-BE" sz="3600" dirty="0"/>
            </a:br>
            <a:r>
              <a:rPr lang="nl-BE" sz="3600" dirty="0"/>
              <a:t>c) Ze beïnvloedt planten</a:t>
            </a:r>
          </a:p>
        </p:txBody>
      </p:sp>
      <p:pic>
        <p:nvPicPr>
          <p:cNvPr id="4" name="Afbeelding 3">
            <a:extLst>
              <a:ext uri="{FF2B5EF4-FFF2-40B4-BE49-F238E27FC236}">
                <a16:creationId xmlns:a16="http://schemas.microsoft.com/office/drawing/2014/main" id="{E5D27C81-D553-4E01-AFC8-A024D11A972B}"/>
              </a:ext>
            </a:extLst>
          </p:cNvPr>
          <p:cNvPicPr>
            <a:picLocks noChangeAspect="1"/>
          </p:cNvPicPr>
          <p:nvPr/>
        </p:nvPicPr>
        <p:blipFill>
          <a:blip r:embed="rId2"/>
          <a:stretch>
            <a:fillRect/>
          </a:stretch>
        </p:blipFill>
        <p:spPr>
          <a:xfrm>
            <a:off x="8556770" y="4233462"/>
            <a:ext cx="3145633" cy="2156242"/>
          </a:xfrm>
          <a:prstGeom prst="rect">
            <a:avLst/>
          </a:prstGeom>
        </p:spPr>
      </p:pic>
    </p:spTree>
    <p:extLst>
      <p:ext uri="{BB962C8B-B14F-4D97-AF65-F5344CB8AC3E}">
        <p14:creationId xmlns:p14="http://schemas.microsoft.com/office/powerpoint/2010/main" val="19466007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9D6E725C-8220-4A38-91A6-CDA7686ED3CF}"/>
              </a:ext>
            </a:extLst>
          </p:cNvPr>
          <p:cNvSpPr txBox="1"/>
          <p:nvPr/>
        </p:nvSpPr>
        <p:spPr>
          <a:xfrm>
            <a:off x="4035105" y="822121"/>
            <a:ext cx="5998128" cy="2585323"/>
          </a:xfrm>
          <a:prstGeom prst="rect">
            <a:avLst/>
          </a:prstGeom>
          <a:noFill/>
        </p:spPr>
        <p:txBody>
          <a:bodyPr wrap="square" rtlCol="0">
            <a:spAutoFit/>
          </a:bodyPr>
          <a:lstStyle/>
          <a:p>
            <a:r>
              <a:rPr lang="nl-BE" sz="5400" dirty="0"/>
              <a:t>Welke dieren zijn verbonden met de </a:t>
            </a:r>
            <a:r>
              <a:rPr lang="nl-BE" sz="5400" dirty="0" err="1"/>
              <a:t>wolfmaan</a:t>
            </a:r>
            <a:r>
              <a:rPr lang="nl-BE" sz="5400" dirty="0"/>
              <a:t>?</a:t>
            </a:r>
          </a:p>
        </p:txBody>
      </p:sp>
      <p:sp>
        <p:nvSpPr>
          <p:cNvPr id="4" name="Tekstvak 3">
            <a:extLst>
              <a:ext uri="{FF2B5EF4-FFF2-40B4-BE49-F238E27FC236}">
                <a16:creationId xmlns:a16="http://schemas.microsoft.com/office/drawing/2014/main" id="{D19058D8-43D5-4F2B-AC03-9F23D419F035}"/>
              </a:ext>
            </a:extLst>
          </p:cNvPr>
          <p:cNvSpPr txBox="1"/>
          <p:nvPr/>
        </p:nvSpPr>
        <p:spPr>
          <a:xfrm>
            <a:off x="2105637" y="3548543"/>
            <a:ext cx="9034943" cy="1754326"/>
          </a:xfrm>
          <a:prstGeom prst="rect">
            <a:avLst/>
          </a:prstGeom>
          <a:noFill/>
        </p:spPr>
        <p:txBody>
          <a:bodyPr wrap="square" rtlCol="0">
            <a:spAutoFit/>
          </a:bodyPr>
          <a:lstStyle/>
          <a:p>
            <a:r>
              <a:rPr lang="nl-BE" sz="3600" dirty="0"/>
              <a:t>a) Wolven</a:t>
            </a:r>
            <a:br>
              <a:rPr lang="nl-BE" sz="3600" dirty="0"/>
            </a:br>
            <a:r>
              <a:rPr lang="nl-BE" sz="3600" dirty="0"/>
              <a:t>b) Uilen</a:t>
            </a:r>
            <a:br>
              <a:rPr lang="nl-BE" sz="3600" dirty="0"/>
            </a:br>
            <a:r>
              <a:rPr lang="nl-BE" sz="3600" dirty="0"/>
              <a:t>c) Herten</a:t>
            </a:r>
          </a:p>
        </p:txBody>
      </p:sp>
      <p:pic>
        <p:nvPicPr>
          <p:cNvPr id="2" name="Afbeelding 1">
            <a:extLst>
              <a:ext uri="{FF2B5EF4-FFF2-40B4-BE49-F238E27FC236}">
                <a16:creationId xmlns:a16="http://schemas.microsoft.com/office/drawing/2014/main" id="{7D14A009-0AF3-45B0-8417-87F34F5BC726}"/>
              </a:ext>
            </a:extLst>
          </p:cNvPr>
          <p:cNvPicPr>
            <a:picLocks noChangeAspect="1"/>
          </p:cNvPicPr>
          <p:nvPr/>
        </p:nvPicPr>
        <p:blipFill>
          <a:blip r:embed="rId2"/>
          <a:stretch>
            <a:fillRect/>
          </a:stretch>
        </p:blipFill>
        <p:spPr>
          <a:xfrm>
            <a:off x="8221211" y="3994043"/>
            <a:ext cx="3456025" cy="2369006"/>
          </a:xfrm>
          <a:prstGeom prst="rect">
            <a:avLst/>
          </a:prstGeom>
        </p:spPr>
      </p:pic>
    </p:spTree>
    <p:extLst>
      <p:ext uri="{BB962C8B-B14F-4D97-AF65-F5344CB8AC3E}">
        <p14:creationId xmlns:p14="http://schemas.microsoft.com/office/powerpoint/2010/main" val="700979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slz="http://schemas.microsoft.com/office/powerpoint/2016/slidezoom">
        <mc:Choice Requires="pslz">
          <p:graphicFrame>
            <p:nvGraphicFramePr>
              <p:cNvPr id="3" name="Diazoom 2">
                <a:extLst>
                  <a:ext uri="{FF2B5EF4-FFF2-40B4-BE49-F238E27FC236}">
                    <a16:creationId xmlns:a16="http://schemas.microsoft.com/office/drawing/2014/main" id="{F843235D-40EE-42EF-8A96-CD96C4EAD05D}"/>
                  </a:ext>
                </a:extLst>
              </p:cNvPr>
              <p:cNvGraphicFramePr>
                <a:graphicFrameLocks noChangeAspect="1"/>
              </p:cNvGraphicFramePr>
              <p:nvPr>
                <p:extLst>
                  <p:ext uri="{D42A27DB-BD31-4B8C-83A1-F6EECF244321}">
                    <p14:modId xmlns:p14="http://schemas.microsoft.com/office/powerpoint/2010/main" val="3807810563"/>
                  </p:ext>
                </p:extLst>
              </p:nvPr>
            </p:nvGraphicFramePr>
            <p:xfrm>
              <a:off x="10768691" y="-211693"/>
              <a:ext cx="3048000" cy="1714500"/>
            </p:xfrm>
            <a:graphic>
              <a:graphicData uri="http://schemas.microsoft.com/office/powerpoint/2016/slidezoom">
                <pslz:sldZm>
                  <pslz:sldZmObj sldId="279" cId="1589637876">
                    <pslz:zmPr id="{6A52CB02-1A24-44A0-B73F-CCD8EC76DCF9}" returnToParent="0" transitionDur="1000">
                      <p166:blipFill xmlns:p166="http://schemas.microsoft.com/office/powerpoint/2016/6/main">
                        <a:blip r:embed="rId2"/>
                        <a:stretch>
                          <a:fillRect/>
                        </a:stretch>
                      </p166:blipFill>
                      <p166:spPr xmlns:p166="http://schemas.microsoft.com/office/powerpoint/2016/6/main">
                        <a:xfrm>
                          <a:off x="0" y="0"/>
                          <a:ext cx="3048000" cy="1714500"/>
                        </a:xfrm>
                        <a:prstGeom prst="rect">
                          <a:avLst/>
                        </a:prstGeom>
                        <a:ln w="3175">
                          <a:solidFill>
                            <a:prstClr val="ltGray"/>
                          </a:solidFill>
                        </a:ln>
                      </p166:spPr>
                    </pslz:zmPr>
                  </pslz:sldZmObj>
                </pslz:sldZm>
              </a:graphicData>
            </a:graphic>
          </p:graphicFrame>
        </mc:Choice>
        <mc:Fallback xmlns="">
          <p:pic>
            <p:nvPicPr>
              <p:cNvPr id="3" name="Diazoom 2">
                <a:hlinkClick r:id="rId3" action="ppaction://hlinksldjump"/>
                <a:extLst>
                  <a:ext uri="{FF2B5EF4-FFF2-40B4-BE49-F238E27FC236}">
                    <a16:creationId xmlns:a16="http://schemas.microsoft.com/office/drawing/2014/main" id="{F843235D-40EE-42EF-8A96-CD96C4EAD05D}"/>
                  </a:ext>
                </a:extLst>
              </p:cNvPr>
              <p:cNvPicPr>
                <a:picLocks noGrp="1" noRot="1" noChangeAspect="1" noMove="1" noResize="1" noEditPoints="1" noAdjustHandles="1" noChangeArrowheads="1" noChangeShapeType="1"/>
              </p:cNvPicPr>
              <p:nvPr/>
            </p:nvPicPr>
            <p:blipFill>
              <a:blip r:embed="rId4"/>
              <a:stretch>
                <a:fillRect/>
              </a:stretch>
            </p:blipFill>
            <p:spPr>
              <a:xfrm>
                <a:off x="10768691" y="-211693"/>
                <a:ext cx="3048000" cy="1714500"/>
              </a:xfrm>
              <a:prstGeom prst="rect">
                <a:avLst/>
              </a:prstGeom>
              <a:ln w="3175">
                <a:solidFill>
                  <a:prstClr val="ltGray"/>
                </a:solidFill>
              </a:ln>
            </p:spPr>
          </p:pic>
        </mc:Fallback>
      </mc:AlternateContent>
      <p:sp>
        <p:nvSpPr>
          <p:cNvPr id="4" name="Tekstvak 3">
            <a:extLst>
              <a:ext uri="{FF2B5EF4-FFF2-40B4-BE49-F238E27FC236}">
                <a16:creationId xmlns:a16="http://schemas.microsoft.com/office/drawing/2014/main" id="{B0A02DE9-B434-498B-8B8F-DBE2781E24E7}"/>
              </a:ext>
            </a:extLst>
          </p:cNvPr>
          <p:cNvSpPr txBox="1"/>
          <p:nvPr/>
        </p:nvSpPr>
        <p:spPr>
          <a:xfrm>
            <a:off x="3794333" y="1008404"/>
            <a:ext cx="6426437" cy="1569660"/>
          </a:xfrm>
          <a:prstGeom prst="rect">
            <a:avLst/>
          </a:prstGeom>
          <a:noFill/>
        </p:spPr>
        <p:txBody>
          <a:bodyPr wrap="square" rtlCol="0">
            <a:spAutoFit/>
          </a:bodyPr>
          <a:lstStyle/>
          <a:p>
            <a:r>
              <a:rPr lang="nl-BE" sz="4800" dirty="0"/>
              <a:t>Hoe vaak komt een volle maan ongeveer voor?</a:t>
            </a:r>
          </a:p>
        </p:txBody>
      </p:sp>
      <p:sp>
        <p:nvSpPr>
          <p:cNvPr id="5" name="Tekstvak 4">
            <a:extLst>
              <a:ext uri="{FF2B5EF4-FFF2-40B4-BE49-F238E27FC236}">
                <a16:creationId xmlns:a16="http://schemas.microsoft.com/office/drawing/2014/main" id="{9EE618A0-30A3-4B44-A710-378C66289C49}"/>
              </a:ext>
            </a:extLst>
          </p:cNvPr>
          <p:cNvSpPr txBox="1"/>
          <p:nvPr/>
        </p:nvSpPr>
        <p:spPr>
          <a:xfrm>
            <a:off x="3452501" y="3238856"/>
            <a:ext cx="7674123" cy="1938992"/>
          </a:xfrm>
          <a:prstGeom prst="rect">
            <a:avLst/>
          </a:prstGeom>
          <a:noFill/>
        </p:spPr>
        <p:txBody>
          <a:bodyPr wrap="square" rtlCol="0">
            <a:spAutoFit/>
          </a:bodyPr>
          <a:lstStyle/>
          <a:p>
            <a:r>
              <a:rPr lang="nl-BE" sz="4000" dirty="0"/>
              <a:t>a) Elke 29,5 dagen</a:t>
            </a:r>
            <a:br>
              <a:rPr lang="nl-BE" sz="4000" dirty="0"/>
            </a:br>
            <a:r>
              <a:rPr lang="nl-BE" sz="4000" dirty="0"/>
              <a:t>b) Elke 7 dagen</a:t>
            </a:r>
            <a:br>
              <a:rPr lang="nl-BE" sz="4000" dirty="0"/>
            </a:br>
            <a:r>
              <a:rPr lang="nl-BE" sz="4000" dirty="0"/>
              <a:t>c) Elke 60 dagen</a:t>
            </a:r>
          </a:p>
        </p:txBody>
      </p:sp>
      <p:pic>
        <p:nvPicPr>
          <p:cNvPr id="2" name="Afbeelding 1">
            <a:extLst>
              <a:ext uri="{FF2B5EF4-FFF2-40B4-BE49-F238E27FC236}">
                <a16:creationId xmlns:a16="http://schemas.microsoft.com/office/drawing/2014/main" id="{613381F1-F8DE-4315-8FFD-BB27952BF870}"/>
              </a:ext>
            </a:extLst>
          </p:cNvPr>
          <p:cNvPicPr>
            <a:picLocks noChangeAspect="1"/>
          </p:cNvPicPr>
          <p:nvPr/>
        </p:nvPicPr>
        <p:blipFill>
          <a:blip r:embed="rId5"/>
          <a:stretch>
            <a:fillRect/>
          </a:stretch>
        </p:blipFill>
        <p:spPr>
          <a:xfrm>
            <a:off x="8300038" y="4093434"/>
            <a:ext cx="3422201" cy="2345821"/>
          </a:xfrm>
          <a:prstGeom prst="rect">
            <a:avLst/>
          </a:prstGeom>
        </p:spPr>
      </p:pic>
    </p:spTree>
    <p:extLst>
      <p:ext uri="{BB962C8B-B14F-4D97-AF65-F5344CB8AC3E}">
        <p14:creationId xmlns:p14="http://schemas.microsoft.com/office/powerpoint/2010/main" val="15896378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E732750D-1A15-414C-9919-B2B3BB2EEC50}"/>
              </a:ext>
            </a:extLst>
          </p:cNvPr>
          <p:cNvSpPr txBox="1"/>
          <p:nvPr/>
        </p:nvSpPr>
        <p:spPr>
          <a:xfrm>
            <a:off x="3481431" y="1166070"/>
            <a:ext cx="6501468" cy="1200329"/>
          </a:xfrm>
          <a:prstGeom prst="rect">
            <a:avLst/>
          </a:prstGeom>
          <a:noFill/>
        </p:spPr>
        <p:txBody>
          <a:bodyPr wrap="square" rtlCol="0">
            <a:spAutoFit/>
          </a:bodyPr>
          <a:lstStyle/>
          <a:p>
            <a:r>
              <a:rPr lang="nl-BE" sz="3600" dirty="0"/>
              <a:t>In welke periode van het jaar is de </a:t>
            </a:r>
            <a:r>
              <a:rPr lang="nl-BE" sz="3600" dirty="0" err="1"/>
              <a:t>wolfmaan</a:t>
            </a:r>
            <a:r>
              <a:rPr lang="nl-BE" sz="3600" dirty="0"/>
              <a:t> zichtbaar?</a:t>
            </a:r>
          </a:p>
        </p:txBody>
      </p:sp>
      <p:sp>
        <p:nvSpPr>
          <p:cNvPr id="3" name="Tekstvak 2">
            <a:extLst>
              <a:ext uri="{FF2B5EF4-FFF2-40B4-BE49-F238E27FC236}">
                <a16:creationId xmlns:a16="http://schemas.microsoft.com/office/drawing/2014/main" id="{E5134FAB-4C3F-435A-9577-71724530304F}"/>
              </a:ext>
            </a:extLst>
          </p:cNvPr>
          <p:cNvSpPr txBox="1"/>
          <p:nvPr/>
        </p:nvSpPr>
        <p:spPr>
          <a:xfrm>
            <a:off x="3481431" y="2885813"/>
            <a:ext cx="6778305" cy="2585323"/>
          </a:xfrm>
          <a:prstGeom prst="rect">
            <a:avLst/>
          </a:prstGeom>
          <a:noFill/>
        </p:spPr>
        <p:txBody>
          <a:bodyPr wrap="square" rtlCol="0">
            <a:spAutoFit/>
          </a:bodyPr>
          <a:lstStyle/>
          <a:p>
            <a:r>
              <a:rPr lang="nl-BE" sz="5400" dirty="0"/>
              <a:t>a) Lente</a:t>
            </a:r>
            <a:br>
              <a:rPr lang="nl-BE" sz="5400" dirty="0"/>
            </a:br>
            <a:r>
              <a:rPr lang="nl-BE" sz="5400" dirty="0"/>
              <a:t>b) Winter</a:t>
            </a:r>
            <a:br>
              <a:rPr lang="nl-BE" sz="5400" dirty="0"/>
            </a:br>
            <a:r>
              <a:rPr lang="nl-BE" sz="5400" dirty="0"/>
              <a:t>c) Zomer</a:t>
            </a:r>
          </a:p>
        </p:txBody>
      </p:sp>
      <p:pic>
        <p:nvPicPr>
          <p:cNvPr id="4" name="Afbeelding 3">
            <a:extLst>
              <a:ext uri="{FF2B5EF4-FFF2-40B4-BE49-F238E27FC236}">
                <a16:creationId xmlns:a16="http://schemas.microsoft.com/office/drawing/2014/main" id="{219E2C12-8B23-442B-AA3A-DFD5BBFCADBC}"/>
              </a:ext>
            </a:extLst>
          </p:cNvPr>
          <p:cNvPicPr>
            <a:picLocks noChangeAspect="1"/>
          </p:cNvPicPr>
          <p:nvPr/>
        </p:nvPicPr>
        <p:blipFill>
          <a:blip r:embed="rId2"/>
          <a:stretch>
            <a:fillRect/>
          </a:stretch>
        </p:blipFill>
        <p:spPr>
          <a:xfrm>
            <a:off x="7734649" y="3629601"/>
            <a:ext cx="3950977" cy="2708282"/>
          </a:xfrm>
          <a:prstGeom prst="rect">
            <a:avLst/>
          </a:prstGeom>
        </p:spPr>
      </p:pic>
    </p:spTree>
    <p:extLst>
      <p:ext uri="{BB962C8B-B14F-4D97-AF65-F5344CB8AC3E}">
        <p14:creationId xmlns:p14="http://schemas.microsoft.com/office/powerpoint/2010/main" val="8699734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49AD3A26-74E4-4F5D-833E-20A832034914}"/>
              </a:ext>
            </a:extLst>
          </p:cNvPr>
          <p:cNvSpPr txBox="1"/>
          <p:nvPr/>
        </p:nvSpPr>
        <p:spPr>
          <a:xfrm>
            <a:off x="3422708" y="1115736"/>
            <a:ext cx="6635692" cy="1446550"/>
          </a:xfrm>
          <a:prstGeom prst="rect">
            <a:avLst/>
          </a:prstGeom>
          <a:noFill/>
        </p:spPr>
        <p:txBody>
          <a:bodyPr wrap="square" rtlCol="0">
            <a:spAutoFit/>
          </a:bodyPr>
          <a:lstStyle/>
          <a:p>
            <a:r>
              <a:rPr lang="nl-BE" sz="4400" dirty="0"/>
              <a:t>Welke kleur kan de </a:t>
            </a:r>
            <a:r>
              <a:rPr lang="nl-BE" sz="4400" dirty="0" err="1"/>
              <a:t>wolfmaan</a:t>
            </a:r>
            <a:r>
              <a:rPr lang="nl-BE" sz="4400" dirty="0"/>
              <a:t> soms lijken te hebben?</a:t>
            </a:r>
          </a:p>
        </p:txBody>
      </p:sp>
      <p:sp>
        <p:nvSpPr>
          <p:cNvPr id="3" name="Tekstvak 2">
            <a:extLst>
              <a:ext uri="{FF2B5EF4-FFF2-40B4-BE49-F238E27FC236}">
                <a16:creationId xmlns:a16="http://schemas.microsoft.com/office/drawing/2014/main" id="{10E94FCA-2D7E-4D48-9D79-F98D6BCAFEBE}"/>
              </a:ext>
            </a:extLst>
          </p:cNvPr>
          <p:cNvSpPr txBox="1"/>
          <p:nvPr/>
        </p:nvSpPr>
        <p:spPr>
          <a:xfrm>
            <a:off x="3657600" y="3665989"/>
            <a:ext cx="7046752" cy="2308324"/>
          </a:xfrm>
          <a:prstGeom prst="rect">
            <a:avLst/>
          </a:prstGeom>
          <a:noFill/>
        </p:spPr>
        <p:txBody>
          <a:bodyPr wrap="square" rtlCol="0">
            <a:spAutoFit/>
          </a:bodyPr>
          <a:lstStyle/>
          <a:p>
            <a:r>
              <a:rPr lang="nl-BE" sz="4800" dirty="0"/>
              <a:t>a) Blauw</a:t>
            </a:r>
            <a:br>
              <a:rPr lang="nl-BE" sz="4800" dirty="0"/>
            </a:br>
            <a:r>
              <a:rPr lang="nl-BE" sz="4800" dirty="0"/>
              <a:t>b) Geel of oranje</a:t>
            </a:r>
            <a:br>
              <a:rPr lang="nl-BE" sz="4800" dirty="0"/>
            </a:br>
            <a:r>
              <a:rPr lang="nl-BE" sz="4800" dirty="0"/>
              <a:t>c) Groen</a:t>
            </a:r>
          </a:p>
        </p:txBody>
      </p:sp>
      <p:pic>
        <p:nvPicPr>
          <p:cNvPr id="4" name="Afbeelding 3">
            <a:extLst>
              <a:ext uri="{FF2B5EF4-FFF2-40B4-BE49-F238E27FC236}">
                <a16:creationId xmlns:a16="http://schemas.microsoft.com/office/drawing/2014/main" id="{AF59D74B-CDD4-4AF5-9C35-713B91F308B9}"/>
              </a:ext>
            </a:extLst>
          </p:cNvPr>
          <p:cNvPicPr>
            <a:picLocks noChangeAspect="1"/>
          </p:cNvPicPr>
          <p:nvPr/>
        </p:nvPicPr>
        <p:blipFill>
          <a:blip r:embed="rId2"/>
          <a:stretch>
            <a:fillRect/>
          </a:stretch>
        </p:blipFill>
        <p:spPr>
          <a:xfrm>
            <a:off x="8914348" y="4471332"/>
            <a:ext cx="2796446" cy="1916884"/>
          </a:xfrm>
          <a:prstGeom prst="rect">
            <a:avLst/>
          </a:prstGeom>
        </p:spPr>
      </p:pic>
    </p:spTree>
    <p:extLst>
      <p:ext uri="{BB962C8B-B14F-4D97-AF65-F5344CB8AC3E}">
        <p14:creationId xmlns:p14="http://schemas.microsoft.com/office/powerpoint/2010/main" val="12350556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36B7AA3C-C87A-4B68-A612-B8C253C91F95}"/>
              </a:ext>
            </a:extLst>
          </p:cNvPr>
          <p:cNvSpPr txBox="1"/>
          <p:nvPr/>
        </p:nvSpPr>
        <p:spPr>
          <a:xfrm>
            <a:off x="3691156" y="1048624"/>
            <a:ext cx="6325299" cy="1077218"/>
          </a:xfrm>
          <a:prstGeom prst="rect">
            <a:avLst/>
          </a:prstGeom>
          <a:noFill/>
        </p:spPr>
        <p:txBody>
          <a:bodyPr wrap="square" rtlCol="0">
            <a:spAutoFit/>
          </a:bodyPr>
          <a:lstStyle/>
          <a:p>
            <a:r>
              <a:rPr lang="nl-BE" sz="3200" dirty="0"/>
              <a:t>Wat hielp mensen vroeger om tijd bij te houden?</a:t>
            </a:r>
          </a:p>
        </p:txBody>
      </p:sp>
      <p:sp>
        <p:nvSpPr>
          <p:cNvPr id="3" name="Tekstvak 2">
            <a:extLst>
              <a:ext uri="{FF2B5EF4-FFF2-40B4-BE49-F238E27FC236}">
                <a16:creationId xmlns:a16="http://schemas.microsoft.com/office/drawing/2014/main" id="{D950757A-5AC2-4343-A47B-21723B4F6450}"/>
              </a:ext>
            </a:extLst>
          </p:cNvPr>
          <p:cNvSpPr txBox="1"/>
          <p:nvPr/>
        </p:nvSpPr>
        <p:spPr>
          <a:xfrm>
            <a:off x="4311941" y="2967335"/>
            <a:ext cx="7231310" cy="2308324"/>
          </a:xfrm>
          <a:prstGeom prst="rect">
            <a:avLst/>
          </a:prstGeom>
          <a:noFill/>
        </p:spPr>
        <p:txBody>
          <a:bodyPr wrap="square" rtlCol="0">
            <a:spAutoFit/>
          </a:bodyPr>
          <a:lstStyle/>
          <a:p>
            <a:r>
              <a:rPr lang="nl-BE" sz="4800" dirty="0"/>
              <a:t>a) Volle manen</a:t>
            </a:r>
            <a:br>
              <a:rPr lang="nl-BE" sz="4800" dirty="0"/>
            </a:br>
            <a:r>
              <a:rPr lang="nl-BE" sz="4800" dirty="0"/>
              <a:t>b) Zon en wolken</a:t>
            </a:r>
            <a:br>
              <a:rPr lang="nl-BE" sz="4800" dirty="0"/>
            </a:br>
            <a:r>
              <a:rPr lang="nl-BE" sz="4800" dirty="0"/>
              <a:t>c) Windrichting</a:t>
            </a:r>
          </a:p>
        </p:txBody>
      </p:sp>
      <p:pic>
        <p:nvPicPr>
          <p:cNvPr id="4" name="Afbeelding 3">
            <a:extLst>
              <a:ext uri="{FF2B5EF4-FFF2-40B4-BE49-F238E27FC236}">
                <a16:creationId xmlns:a16="http://schemas.microsoft.com/office/drawing/2014/main" id="{04A8E74A-3675-4A08-8B08-6F03A9DD429D}"/>
              </a:ext>
            </a:extLst>
          </p:cNvPr>
          <p:cNvPicPr>
            <a:picLocks noChangeAspect="1"/>
          </p:cNvPicPr>
          <p:nvPr/>
        </p:nvPicPr>
        <p:blipFill>
          <a:blip r:embed="rId2"/>
          <a:stretch>
            <a:fillRect/>
          </a:stretch>
        </p:blipFill>
        <p:spPr>
          <a:xfrm>
            <a:off x="8707771" y="4319177"/>
            <a:ext cx="2969465" cy="2035483"/>
          </a:xfrm>
          <a:prstGeom prst="rect">
            <a:avLst/>
          </a:prstGeom>
        </p:spPr>
      </p:pic>
    </p:spTree>
    <p:extLst>
      <p:ext uri="{BB962C8B-B14F-4D97-AF65-F5344CB8AC3E}">
        <p14:creationId xmlns:p14="http://schemas.microsoft.com/office/powerpoint/2010/main" val="27542333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2AA26AD8-9948-4E0A-A755-7E945550BBF7}"/>
              </a:ext>
            </a:extLst>
          </p:cNvPr>
          <p:cNvSpPr txBox="1"/>
          <p:nvPr/>
        </p:nvSpPr>
        <p:spPr>
          <a:xfrm>
            <a:off x="3934437" y="1275127"/>
            <a:ext cx="6400800" cy="1323439"/>
          </a:xfrm>
          <a:prstGeom prst="rect">
            <a:avLst/>
          </a:prstGeom>
          <a:noFill/>
        </p:spPr>
        <p:txBody>
          <a:bodyPr wrap="square" rtlCol="0">
            <a:spAutoFit/>
          </a:bodyPr>
          <a:lstStyle/>
          <a:p>
            <a:r>
              <a:rPr lang="nl-BE" sz="4000" dirty="0"/>
              <a:t>Wordt de naam </a:t>
            </a:r>
            <a:r>
              <a:rPr lang="nl-BE" sz="4000" dirty="0" err="1"/>
              <a:t>wolfmaan</a:t>
            </a:r>
            <a:r>
              <a:rPr lang="nl-BE" sz="4000" dirty="0"/>
              <a:t> nog steeds gebruikt?</a:t>
            </a:r>
          </a:p>
        </p:txBody>
      </p:sp>
      <p:sp>
        <p:nvSpPr>
          <p:cNvPr id="3" name="Tekstvak 2">
            <a:extLst>
              <a:ext uri="{FF2B5EF4-FFF2-40B4-BE49-F238E27FC236}">
                <a16:creationId xmlns:a16="http://schemas.microsoft.com/office/drawing/2014/main" id="{7CCDC83E-0E77-4A6B-B754-4E1B3710F8AC}"/>
              </a:ext>
            </a:extLst>
          </p:cNvPr>
          <p:cNvSpPr txBox="1"/>
          <p:nvPr/>
        </p:nvSpPr>
        <p:spPr>
          <a:xfrm>
            <a:off x="3389745" y="3186545"/>
            <a:ext cx="6945492" cy="2123658"/>
          </a:xfrm>
          <a:prstGeom prst="rect">
            <a:avLst/>
          </a:prstGeom>
          <a:noFill/>
        </p:spPr>
        <p:txBody>
          <a:bodyPr wrap="square" rtlCol="0">
            <a:spAutoFit/>
          </a:bodyPr>
          <a:lstStyle/>
          <a:p>
            <a:r>
              <a:rPr lang="nl-BE" sz="4400" dirty="0"/>
              <a:t>a) Ja</a:t>
            </a:r>
            <a:br>
              <a:rPr lang="nl-BE" sz="4400" dirty="0"/>
            </a:br>
            <a:r>
              <a:rPr lang="nl-BE" sz="4400" dirty="0"/>
              <a:t>b) Nee</a:t>
            </a:r>
            <a:br>
              <a:rPr lang="nl-BE" sz="4400" dirty="0"/>
            </a:br>
            <a:r>
              <a:rPr lang="nl-BE" sz="4400" dirty="0"/>
              <a:t>c) Alleen in de VS</a:t>
            </a:r>
          </a:p>
        </p:txBody>
      </p:sp>
      <p:pic>
        <p:nvPicPr>
          <p:cNvPr id="4" name="Afbeelding 3">
            <a:extLst>
              <a:ext uri="{FF2B5EF4-FFF2-40B4-BE49-F238E27FC236}">
                <a16:creationId xmlns:a16="http://schemas.microsoft.com/office/drawing/2014/main" id="{FCDA6D9A-3352-4BAD-8A03-DD345A63B0FE}"/>
              </a:ext>
            </a:extLst>
          </p:cNvPr>
          <p:cNvPicPr>
            <a:picLocks noChangeAspect="1"/>
          </p:cNvPicPr>
          <p:nvPr/>
        </p:nvPicPr>
        <p:blipFill>
          <a:blip r:embed="rId2"/>
          <a:stretch>
            <a:fillRect/>
          </a:stretch>
        </p:blipFill>
        <p:spPr>
          <a:xfrm>
            <a:off x="8539993" y="4259435"/>
            <a:ext cx="3128856" cy="2144741"/>
          </a:xfrm>
          <a:prstGeom prst="rect">
            <a:avLst/>
          </a:prstGeom>
        </p:spPr>
      </p:pic>
    </p:spTree>
    <p:extLst>
      <p:ext uri="{BB962C8B-B14F-4D97-AF65-F5344CB8AC3E}">
        <p14:creationId xmlns:p14="http://schemas.microsoft.com/office/powerpoint/2010/main" val="21087531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DFA2F74E-BBD5-4CD3-9988-460DCA29EC9C}"/>
              </a:ext>
            </a:extLst>
          </p:cNvPr>
          <p:cNvSpPr txBox="1"/>
          <p:nvPr/>
        </p:nvSpPr>
        <p:spPr>
          <a:xfrm>
            <a:off x="2900218" y="1265320"/>
            <a:ext cx="6899564" cy="646331"/>
          </a:xfrm>
          <a:prstGeom prst="rect">
            <a:avLst/>
          </a:prstGeom>
          <a:noFill/>
        </p:spPr>
        <p:txBody>
          <a:bodyPr wrap="square" rtlCol="0">
            <a:spAutoFit/>
          </a:bodyPr>
          <a:lstStyle/>
          <a:p>
            <a:r>
              <a:rPr lang="nl-BE" sz="3600" dirty="0"/>
              <a:t>Welk seizoen hoort bij de </a:t>
            </a:r>
            <a:r>
              <a:rPr lang="nl-BE" sz="3600" dirty="0" err="1"/>
              <a:t>wolfmaan</a:t>
            </a:r>
            <a:r>
              <a:rPr lang="nl-BE" dirty="0"/>
              <a:t>?</a:t>
            </a:r>
          </a:p>
        </p:txBody>
      </p:sp>
      <p:sp>
        <p:nvSpPr>
          <p:cNvPr id="3" name="Tekstvak 2">
            <a:extLst>
              <a:ext uri="{FF2B5EF4-FFF2-40B4-BE49-F238E27FC236}">
                <a16:creationId xmlns:a16="http://schemas.microsoft.com/office/drawing/2014/main" id="{109D643B-AF28-42C4-AD3A-987DD8010B4B}"/>
              </a:ext>
            </a:extLst>
          </p:cNvPr>
          <p:cNvSpPr txBox="1"/>
          <p:nvPr/>
        </p:nvSpPr>
        <p:spPr>
          <a:xfrm>
            <a:off x="3306618" y="3011055"/>
            <a:ext cx="7389091" cy="2308324"/>
          </a:xfrm>
          <a:prstGeom prst="rect">
            <a:avLst/>
          </a:prstGeom>
          <a:noFill/>
        </p:spPr>
        <p:txBody>
          <a:bodyPr wrap="square" rtlCol="0">
            <a:spAutoFit/>
          </a:bodyPr>
          <a:lstStyle/>
          <a:p>
            <a:r>
              <a:rPr lang="nl-BE" sz="4800" dirty="0"/>
              <a:t>a) Lente</a:t>
            </a:r>
            <a:br>
              <a:rPr lang="nl-BE" sz="4800" dirty="0"/>
            </a:br>
            <a:r>
              <a:rPr lang="nl-BE" sz="4800" dirty="0"/>
              <a:t>b) Zomer</a:t>
            </a:r>
            <a:br>
              <a:rPr lang="nl-BE" sz="4800" dirty="0"/>
            </a:br>
            <a:r>
              <a:rPr lang="nl-BE" sz="4800" dirty="0"/>
              <a:t>c) Winter</a:t>
            </a:r>
          </a:p>
        </p:txBody>
      </p:sp>
      <p:pic>
        <p:nvPicPr>
          <p:cNvPr id="4" name="Afbeelding 3">
            <a:extLst>
              <a:ext uri="{FF2B5EF4-FFF2-40B4-BE49-F238E27FC236}">
                <a16:creationId xmlns:a16="http://schemas.microsoft.com/office/drawing/2014/main" id="{CD90A548-41D4-43A7-949D-24F91A39B9B1}"/>
              </a:ext>
            </a:extLst>
          </p:cNvPr>
          <p:cNvPicPr>
            <a:picLocks noChangeAspect="1"/>
          </p:cNvPicPr>
          <p:nvPr/>
        </p:nvPicPr>
        <p:blipFill>
          <a:blip r:embed="rId2"/>
          <a:stretch>
            <a:fillRect/>
          </a:stretch>
        </p:blipFill>
        <p:spPr>
          <a:xfrm>
            <a:off x="8296712" y="4110459"/>
            <a:ext cx="3221134" cy="2207995"/>
          </a:xfrm>
          <a:prstGeom prst="rect">
            <a:avLst/>
          </a:prstGeom>
        </p:spPr>
      </p:pic>
    </p:spTree>
    <p:extLst>
      <p:ext uri="{BB962C8B-B14F-4D97-AF65-F5344CB8AC3E}">
        <p14:creationId xmlns:p14="http://schemas.microsoft.com/office/powerpoint/2010/main" val="20058126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261757D4-C0DE-4B41-9FE9-EF7803C392F8}"/>
              </a:ext>
            </a:extLst>
          </p:cNvPr>
          <p:cNvSpPr txBox="1"/>
          <p:nvPr/>
        </p:nvSpPr>
        <p:spPr>
          <a:xfrm>
            <a:off x="4036291" y="1219200"/>
            <a:ext cx="6363854" cy="2123658"/>
          </a:xfrm>
          <a:prstGeom prst="rect">
            <a:avLst/>
          </a:prstGeom>
          <a:noFill/>
        </p:spPr>
        <p:txBody>
          <a:bodyPr wrap="square" rtlCol="0">
            <a:spAutoFit/>
          </a:bodyPr>
          <a:lstStyle/>
          <a:p>
            <a:r>
              <a:rPr lang="nl-BE" sz="4400" dirty="0"/>
              <a:t>Wat doen wolven volgens de traditie tijdens de </a:t>
            </a:r>
            <a:r>
              <a:rPr lang="nl-BE" sz="4400" dirty="0" err="1"/>
              <a:t>wolfmaan</a:t>
            </a:r>
            <a:r>
              <a:rPr lang="nl-BE" sz="4400" dirty="0"/>
              <a:t>?</a:t>
            </a:r>
          </a:p>
        </p:txBody>
      </p:sp>
      <p:sp>
        <p:nvSpPr>
          <p:cNvPr id="3" name="Tekstvak 2">
            <a:extLst>
              <a:ext uri="{FF2B5EF4-FFF2-40B4-BE49-F238E27FC236}">
                <a16:creationId xmlns:a16="http://schemas.microsoft.com/office/drawing/2014/main" id="{D69AE9AB-5FCF-492A-B584-4E5290F59C90}"/>
              </a:ext>
            </a:extLst>
          </p:cNvPr>
          <p:cNvSpPr txBox="1"/>
          <p:nvPr/>
        </p:nvSpPr>
        <p:spPr>
          <a:xfrm>
            <a:off x="2521527" y="3814618"/>
            <a:ext cx="8414328" cy="2308324"/>
          </a:xfrm>
          <a:prstGeom prst="rect">
            <a:avLst/>
          </a:prstGeom>
          <a:noFill/>
        </p:spPr>
        <p:txBody>
          <a:bodyPr wrap="square" rtlCol="0">
            <a:spAutoFit/>
          </a:bodyPr>
          <a:lstStyle/>
          <a:p>
            <a:r>
              <a:rPr lang="sv-SE" sz="4800" dirty="0"/>
              <a:t>a) Huilen</a:t>
            </a:r>
            <a:br>
              <a:rPr lang="sv-SE" sz="4800" dirty="0"/>
            </a:br>
            <a:r>
              <a:rPr lang="sv-SE" sz="4800" dirty="0"/>
              <a:t>b) Jagen</a:t>
            </a:r>
            <a:br>
              <a:rPr lang="sv-SE" sz="4800" dirty="0"/>
            </a:br>
            <a:r>
              <a:rPr lang="sv-SE" sz="4800" dirty="0"/>
              <a:t>c) Slapen</a:t>
            </a:r>
            <a:endParaRPr lang="nl-BE" sz="4800" dirty="0"/>
          </a:p>
        </p:txBody>
      </p:sp>
      <p:pic>
        <p:nvPicPr>
          <p:cNvPr id="4" name="Afbeelding 3">
            <a:extLst>
              <a:ext uri="{FF2B5EF4-FFF2-40B4-BE49-F238E27FC236}">
                <a16:creationId xmlns:a16="http://schemas.microsoft.com/office/drawing/2014/main" id="{65C10874-2938-4B22-8670-6368051159D7}"/>
              </a:ext>
            </a:extLst>
          </p:cNvPr>
          <p:cNvPicPr>
            <a:picLocks noChangeAspect="1"/>
          </p:cNvPicPr>
          <p:nvPr/>
        </p:nvPicPr>
        <p:blipFill>
          <a:blip r:embed="rId2"/>
          <a:stretch>
            <a:fillRect/>
          </a:stretch>
        </p:blipFill>
        <p:spPr>
          <a:xfrm>
            <a:off x="8301349" y="4029556"/>
            <a:ext cx="3367500" cy="2308325"/>
          </a:xfrm>
          <a:prstGeom prst="rect">
            <a:avLst/>
          </a:prstGeom>
        </p:spPr>
      </p:pic>
    </p:spTree>
    <p:extLst>
      <p:ext uri="{BB962C8B-B14F-4D97-AF65-F5344CB8AC3E}">
        <p14:creationId xmlns:p14="http://schemas.microsoft.com/office/powerpoint/2010/main" val="4011637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EE852465-78DA-476B-B903-78B4B6055308}"/>
              </a:ext>
            </a:extLst>
          </p:cNvPr>
          <p:cNvSpPr txBox="1"/>
          <p:nvPr/>
        </p:nvSpPr>
        <p:spPr>
          <a:xfrm>
            <a:off x="3447875" y="855678"/>
            <a:ext cx="6191075" cy="923330"/>
          </a:xfrm>
          <a:prstGeom prst="rect">
            <a:avLst/>
          </a:prstGeom>
          <a:noFill/>
        </p:spPr>
        <p:txBody>
          <a:bodyPr wrap="square" rtlCol="0">
            <a:spAutoFit/>
          </a:bodyPr>
          <a:lstStyle/>
          <a:p>
            <a:r>
              <a:rPr lang="nl-BE" sz="5400" dirty="0"/>
              <a:t>Wat is de </a:t>
            </a:r>
            <a:r>
              <a:rPr lang="nl-BE" sz="5400" dirty="0" err="1"/>
              <a:t>wolfmaan</a:t>
            </a:r>
            <a:r>
              <a:rPr lang="nl-BE" sz="5400" dirty="0"/>
              <a:t> ? </a:t>
            </a:r>
          </a:p>
        </p:txBody>
      </p:sp>
      <p:sp>
        <p:nvSpPr>
          <p:cNvPr id="3" name="Tekstvak 2">
            <a:extLst>
              <a:ext uri="{FF2B5EF4-FFF2-40B4-BE49-F238E27FC236}">
                <a16:creationId xmlns:a16="http://schemas.microsoft.com/office/drawing/2014/main" id="{35BECE0B-0D29-49DC-9279-B10A39EF11D1}"/>
              </a:ext>
            </a:extLst>
          </p:cNvPr>
          <p:cNvSpPr txBox="1"/>
          <p:nvPr/>
        </p:nvSpPr>
        <p:spPr>
          <a:xfrm>
            <a:off x="2869035" y="2894202"/>
            <a:ext cx="7935985" cy="923330"/>
          </a:xfrm>
          <a:prstGeom prst="rect">
            <a:avLst/>
          </a:prstGeom>
          <a:noFill/>
        </p:spPr>
        <p:txBody>
          <a:bodyPr wrap="square" rtlCol="0">
            <a:spAutoFit/>
          </a:bodyPr>
          <a:lstStyle/>
          <a:p>
            <a:r>
              <a:rPr lang="nl-BE"/>
              <a:t>De wolfmaan is de traditionele naam voor de volle maan die in de maand januari aan de hemel staat. Het is geen speciale maan in astronomische zin, maar een gewone volle maan binnen de maancyclus. De naam is vooral cultureel en historisch van betekenis.</a:t>
            </a:r>
            <a:endParaRPr lang="nl-BE" dirty="0"/>
          </a:p>
        </p:txBody>
      </p:sp>
      <p:pic>
        <p:nvPicPr>
          <p:cNvPr id="4" name="Afbeelding 3">
            <a:extLst>
              <a:ext uri="{FF2B5EF4-FFF2-40B4-BE49-F238E27FC236}">
                <a16:creationId xmlns:a16="http://schemas.microsoft.com/office/drawing/2014/main" id="{1AAF4219-248E-4DB8-B4B4-EA7342E18D7B}"/>
              </a:ext>
            </a:extLst>
          </p:cNvPr>
          <p:cNvPicPr>
            <a:picLocks noChangeAspect="1"/>
          </p:cNvPicPr>
          <p:nvPr/>
        </p:nvPicPr>
        <p:blipFill>
          <a:blip r:embed="rId2"/>
          <a:stretch>
            <a:fillRect/>
          </a:stretch>
        </p:blipFill>
        <p:spPr>
          <a:xfrm>
            <a:off x="7860484" y="3998052"/>
            <a:ext cx="3797417" cy="2373385"/>
          </a:xfrm>
          <a:prstGeom prst="rect">
            <a:avLst/>
          </a:prstGeom>
        </p:spPr>
      </p:pic>
    </p:spTree>
    <p:extLst>
      <p:ext uri="{BB962C8B-B14F-4D97-AF65-F5344CB8AC3E}">
        <p14:creationId xmlns:p14="http://schemas.microsoft.com/office/powerpoint/2010/main" val="34028060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DA2110C3-14AD-4548-A574-F1197A5EC2FD}"/>
              </a:ext>
            </a:extLst>
          </p:cNvPr>
          <p:cNvSpPr txBox="1"/>
          <p:nvPr/>
        </p:nvSpPr>
        <p:spPr>
          <a:xfrm>
            <a:off x="3482109" y="1385455"/>
            <a:ext cx="6548582" cy="1323439"/>
          </a:xfrm>
          <a:prstGeom prst="rect">
            <a:avLst/>
          </a:prstGeom>
          <a:noFill/>
        </p:spPr>
        <p:txBody>
          <a:bodyPr wrap="square" rtlCol="0">
            <a:spAutoFit/>
          </a:bodyPr>
          <a:lstStyle/>
          <a:p>
            <a:r>
              <a:rPr lang="nl-BE" sz="4000" dirty="0"/>
              <a:t>Welke van deze is een andere volle maan met een naam?</a:t>
            </a:r>
          </a:p>
        </p:txBody>
      </p:sp>
      <p:sp>
        <p:nvSpPr>
          <p:cNvPr id="3" name="Tekstvak 2">
            <a:extLst>
              <a:ext uri="{FF2B5EF4-FFF2-40B4-BE49-F238E27FC236}">
                <a16:creationId xmlns:a16="http://schemas.microsoft.com/office/drawing/2014/main" id="{18FF3619-DE43-4F2B-9EC0-3773C1FCF5BE}"/>
              </a:ext>
            </a:extLst>
          </p:cNvPr>
          <p:cNvSpPr txBox="1"/>
          <p:nvPr/>
        </p:nvSpPr>
        <p:spPr>
          <a:xfrm>
            <a:off x="2706255" y="3429000"/>
            <a:ext cx="8128000" cy="2308324"/>
          </a:xfrm>
          <a:prstGeom prst="rect">
            <a:avLst/>
          </a:prstGeom>
          <a:noFill/>
        </p:spPr>
        <p:txBody>
          <a:bodyPr wrap="square" rtlCol="0">
            <a:spAutoFit/>
          </a:bodyPr>
          <a:lstStyle/>
          <a:p>
            <a:r>
              <a:rPr lang="nl-BE" sz="4800" dirty="0"/>
              <a:t>a) Supermaan</a:t>
            </a:r>
            <a:br>
              <a:rPr lang="nl-BE" sz="4800" dirty="0"/>
            </a:br>
            <a:r>
              <a:rPr lang="nl-BE" sz="4800" dirty="0"/>
              <a:t>b) Maansverduistering</a:t>
            </a:r>
            <a:br>
              <a:rPr lang="nl-BE" sz="4800" dirty="0"/>
            </a:br>
            <a:r>
              <a:rPr lang="nl-BE" sz="4800" dirty="0"/>
              <a:t>c) Zomermiddernachtmaan</a:t>
            </a:r>
          </a:p>
        </p:txBody>
      </p:sp>
    </p:spTree>
    <p:extLst>
      <p:ext uri="{BB962C8B-B14F-4D97-AF65-F5344CB8AC3E}">
        <p14:creationId xmlns:p14="http://schemas.microsoft.com/office/powerpoint/2010/main" val="37639501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8E442F6B-A9EB-403A-B358-94080630202B}"/>
              </a:ext>
            </a:extLst>
          </p:cNvPr>
          <p:cNvSpPr txBox="1"/>
          <p:nvPr/>
        </p:nvSpPr>
        <p:spPr>
          <a:xfrm>
            <a:off x="3131127" y="1182255"/>
            <a:ext cx="7361382" cy="1569660"/>
          </a:xfrm>
          <a:prstGeom prst="rect">
            <a:avLst/>
          </a:prstGeom>
          <a:noFill/>
        </p:spPr>
        <p:txBody>
          <a:bodyPr wrap="square" rtlCol="0">
            <a:spAutoFit/>
          </a:bodyPr>
          <a:lstStyle/>
          <a:p>
            <a:r>
              <a:rPr lang="nl-BE" sz="4800" dirty="0"/>
              <a:t>Waarom lijkt de </a:t>
            </a:r>
            <a:r>
              <a:rPr lang="nl-BE" sz="4800" dirty="0" err="1"/>
              <a:t>wolfmaan</a:t>
            </a:r>
            <a:r>
              <a:rPr lang="nl-BE" sz="4800" dirty="0"/>
              <a:t> soms groter?</a:t>
            </a:r>
          </a:p>
        </p:txBody>
      </p:sp>
      <p:sp>
        <p:nvSpPr>
          <p:cNvPr id="3" name="Tekstvak 2">
            <a:extLst>
              <a:ext uri="{FF2B5EF4-FFF2-40B4-BE49-F238E27FC236}">
                <a16:creationId xmlns:a16="http://schemas.microsoft.com/office/drawing/2014/main" id="{B2D7973D-4064-4DA4-A2BE-3E95FFB8EDA8}"/>
              </a:ext>
            </a:extLst>
          </p:cNvPr>
          <p:cNvSpPr txBox="1"/>
          <p:nvPr/>
        </p:nvSpPr>
        <p:spPr>
          <a:xfrm>
            <a:off x="2346036" y="3500582"/>
            <a:ext cx="8312728" cy="2554545"/>
          </a:xfrm>
          <a:prstGeom prst="rect">
            <a:avLst/>
          </a:prstGeom>
          <a:noFill/>
        </p:spPr>
        <p:txBody>
          <a:bodyPr wrap="square" rtlCol="0">
            <a:spAutoFit/>
          </a:bodyPr>
          <a:lstStyle/>
          <a:p>
            <a:r>
              <a:rPr lang="nl-BE" sz="4000" dirty="0"/>
              <a:t>a) Door optische illusie laag aan de horizon</a:t>
            </a:r>
            <a:br>
              <a:rPr lang="nl-BE" sz="4000" dirty="0"/>
            </a:br>
            <a:r>
              <a:rPr lang="nl-BE" sz="4000" dirty="0"/>
              <a:t>b) Door zwaartekracht</a:t>
            </a:r>
            <a:br>
              <a:rPr lang="nl-BE" sz="4000" dirty="0"/>
            </a:br>
            <a:r>
              <a:rPr lang="nl-BE" sz="4000" dirty="0"/>
              <a:t>c) Door de temperatuur</a:t>
            </a:r>
          </a:p>
        </p:txBody>
      </p:sp>
      <p:pic>
        <p:nvPicPr>
          <p:cNvPr id="4" name="Afbeelding 3">
            <a:extLst>
              <a:ext uri="{FF2B5EF4-FFF2-40B4-BE49-F238E27FC236}">
                <a16:creationId xmlns:a16="http://schemas.microsoft.com/office/drawing/2014/main" id="{AC2F4779-A6BA-4987-96EB-5B3287B9B11B}"/>
              </a:ext>
            </a:extLst>
          </p:cNvPr>
          <p:cNvPicPr>
            <a:picLocks noChangeAspect="1"/>
          </p:cNvPicPr>
          <p:nvPr/>
        </p:nvPicPr>
        <p:blipFill>
          <a:blip r:embed="rId2"/>
          <a:stretch>
            <a:fillRect/>
          </a:stretch>
        </p:blipFill>
        <p:spPr>
          <a:xfrm>
            <a:off x="8632272" y="4270917"/>
            <a:ext cx="3083087" cy="2125687"/>
          </a:xfrm>
          <a:prstGeom prst="rect">
            <a:avLst/>
          </a:prstGeom>
        </p:spPr>
      </p:pic>
    </p:spTree>
    <p:extLst>
      <p:ext uri="{BB962C8B-B14F-4D97-AF65-F5344CB8AC3E}">
        <p14:creationId xmlns:p14="http://schemas.microsoft.com/office/powerpoint/2010/main" val="10256439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900F8B22-4D31-4F50-B53D-A7CB0A530B7E}"/>
              </a:ext>
            </a:extLst>
          </p:cNvPr>
          <p:cNvSpPr txBox="1"/>
          <p:nvPr/>
        </p:nvSpPr>
        <p:spPr>
          <a:xfrm>
            <a:off x="2909455" y="1976582"/>
            <a:ext cx="8894618" cy="1569660"/>
          </a:xfrm>
          <a:prstGeom prst="rect">
            <a:avLst/>
          </a:prstGeom>
          <a:noFill/>
        </p:spPr>
        <p:txBody>
          <a:bodyPr wrap="square" rtlCol="0">
            <a:spAutoFit/>
          </a:bodyPr>
          <a:lstStyle/>
          <a:p>
            <a:r>
              <a:rPr lang="nl-BE" sz="9600" dirty="0"/>
              <a:t>      Einde</a:t>
            </a:r>
            <a:r>
              <a:rPr lang="nl-BE" dirty="0"/>
              <a:t> </a:t>
            </a:r>
          </a:p>
        </p:txBody>
      </p:sp>
      <p:pic>
        <p:nvPicPr>
          <p:cNvPr id="3" name="Afbeelding 2">
            <a:extLst>
              <a:ext uri="{FF2B5EF4-FFF2-40B4-BE49-F238E27FC236}">
                <a16:creationId xmlns:a16="http://schemas.microsoft.com/office/drawing/2014/main" id="{7953B158-BB6D-45B9-B24A-5FECC7B6EF0A}"/>
              </a:ext>
            </a:extLst>
          </p:cNvPr>
          <p:cNvPicPr>
            <a:picLocks noChangeAspect="1"/>
          </p:cNvPicPr>
          <p:nvPr/>
        </p:nvPicPr>
        <p:blipFill>
          <a:blip r:embed="rId2"/>
          <a:stretch>
            <a:fillRect/>
          </a:stretch>
        </p:blipFill>
        <p:spPr>
          <a:xfrm>
            <a:off x="4645891" y="3546242"/>
            <a:ext cx="3814617" cy="2666258"/>
          </a:xfrm>
          <a:prstGeom prst="rect">
            <a:avLst/>
          </a:prstGeom>
        </p:spPr>
      </p:pic>
    </p:spTree>
    <p:extLst>
      <p:ext uri="{BB962C8B-B14F-4D97-AF65-F5344CB8AC3E}">
        <p14:creationId xmlns:p14="http://schemas.microsoft.com/office/powerpoint/2010/main" val="11306761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0B3E23AC-1507-4B0A-88AC-8657F253CC71}"/>
              </a:ext>
            </a:extLst>
          </p:cNvPr>
          <p:cNvSpPr txBox="1"/>
          <p:nvPr/>
        </p:nvSpPr>
        <p:spPr>
          <a:xfrm>
            <a:off x="4311941" y="1157681"/>
            <a:ext cx="5083729" cy="707886"/>
          </a:xfrm>
          <a:prstGeom prst="rect">
            <a:avLst/>
          </a:prstGeom>
          <a:noFill/>
        </p:spPr>
        <p:txBody>
          <a:bodyPr wrap="square" rtlCol="0">
            <a:spAutoFit/>
          </a:bodyPr>
          <a:lstStyle/>
          <a:p>
            <a:r>
              <a:rPr lang="nl-BE" sz="4000" dirty="0"/>
              <a:t>Betekenis en symboliek</a:t>
            </a:r>
          </a:p>
        </p:txBody>
      </p:sp>
      <p:sp>
        <p:nvSpPr>
          <p:cNvPr id="3" name="Tekstvak 2">
            <a:extLst>
              <a:ext uri="{FF2B5EF4-FFF2-40B4-BE49-F238E27FC236}">
                <a16:creationId xmlns:a16="http://schemas.microsoft.com/office/drawing/2014/main" id="{8D2498F1-8BA1-4A3D-A886-4D7C6D67A57D}"/>
              </a:ext>
            </a:extLst>
          </p:cNvPr>
          <p:cNvSpPr txBox="1"/>
          <p:nvPr/>
        </p:nvSpPr>
        <p:spPr>
          <a:xfrm>
            <a:off x="3363985" y="2743200"/>
            <a:ext cx="7290033" cy="2308324"/>
          </a:xfrm>
          <a:prstGeom prst="rect">
            <a:avLst/>
          </a:prstGeom>
          <a:noFill/>
        </p:spPr>
        <p:txBody>
          <a:bodyPr wrap="square" rtlCol="0">
            <a:spAutoFit/>
          </a:bodyPr>
          <a:lstStyle/>
          <a:p>
            <a:r>
              <a:rPr lang="nl-BE" sz="2400" dirty="0"/>
              <a:t>Wolven staan in veel culturen symbool voor kracht, overleving en saamhorigheid. De maan wordt vaak gezien als mysterieus en invloedrijk. De combinatie van wolf en maan sprak sterk tot de verbeelding en leidde tot verhalen en mythen. Zo kreeg de </a:t>
            </a:r>
            <a:r>
              <a:rPr lang="nl-BE" sz="2400" dirty="0" err="1"/>
              <a:t>wolfmaan</a:t>
            </a:r>
            <a:r>
              <a:rPr lang="nl-BE" sz="2400" dirty="0"/>
              <a:t> een symbolische betekenis die verder ging dan alleen astronomie.</a:t>
            </a:r>
          </a:p>
        </p:txBody>
      </p:sp>
      <p:pic>
        <p:nvPicPr>
          <p:cNvPr id="4" name="Afbeelding 3">
            <a:extLst>
              <a:ext uri="{FF2B5EF4-FFF2-40B4-BE49-F238E27FC236}">
                <a16:creationId xmlns:a16="http://schemas.microsoft.com/office/drawing/2014/main" id="{B1C86182-82E5-402A-8042-4F7907A1EA41}"/>
              </a:ext>
            </a:extLst>
          </p:cNvPr>
          <p:cNvPicPr>
            <a:picLocks noChangeAspect="1"/>
          </p:cNvPicPr>
          <p:nvPr/>
        </p:nvPicPr>
        <p:blipFill>
          <a:blip r:embed="rId2"/>
          <a:stretch>
            <a:fillRect/>
          </a:stretch>
        </p:blipFill>
        <p:spPr>
          <a:xfrm>
            <a:off x="9781610" y="4230148"/>
            <a:ext cx="2142641" cy="2142641"/>
          </a:xfrm>
          <a:prstGeom prst="rect">
            <a:avLst/>
          </a:prstGeom>
        </p:spPr>
      </p:pic>
    </p:spTree>
    <p:extLst>
      <p:ext uri="{BB962C8B-B14F-4D97-AF65-F5344CB8AC3E}">
        <p14:creationId xmlns:p14="http://schemas.microsoft.com/office/powerpoint/2010/main" val="39141194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2948EB64-8606-4CF9-BDB0-0D83E9957527}"/>
              </a:ext>
            </a:extLst>
          </p:cNvPr>
          <p:cNvSpPr txBox="1"/>
          <p:nvPr/>
        </p:nvSpPr>
        <p:spPr>
          <a:xfrm>
            <a:off x="3649211" y="1040235"/>
            <a:ext cx="6207853" cy="707886"/>
          </a:xfrm>
          <a:prstGeom prst="rect">
            <a:avLst/>
          </a:prstGeom>
          <a:noFill/>
        </p:spPr>
        <p:txBody>
          <a:bodyPr wrap="square" rtlCol="0">
            <a:spAutoFit/>
          </a:bodyPr>
          <a:lstStyle/>
          <a:p>
            <a:r>
              <a:rPr lang="nl-BE" sz="4000" dirty="0"/>
              <a:t>Astronomische achtergrond</a:t>
            </a:r>
          </a:p>
        </p:txBody>
      </p:sp>
      <p:sp>
        <p:nvSpPr>
          <p:cNvPr id="3" name="Tekstvak 2">
            <a:extLst>
              <a:ext uri="{FF2B5EF4-FFF2-40B4-BE49-F238E27FC236}">
                <a16:creationId xmlns:a16="http://schemas.microsoft.com/office/drawing/2014/main" id="{D0132961-241B-466D-A1B1-84D6C7A6B411}"/>
              </a:ext>
            </a:extLst>
          </p:cNvPr>
          <p:cNvSpPr txBox="1"/>
          <p:nvPr/>
        </p:nvSpPr>
        <p:spPr>
          <a:xfrm>
            <a:off x="1921079" y="2541864"/>
            <a:ext cx="8892330" cy="1200329"/>
          </a:xfrm>
          <a:prstGeom prst="rect">
            <a:avLst/>
          </a:prstGeom>
          <a:noFill/>
        </p:spPr>
        <p:txBody>
          <a:bodyPr wrap="square" rtlCol="0">
            <a:spAutoFit/>
          </a:bodyPr>
          <a:lstStyle/>
          <a:p>
            <a:r>
              <a:rPr lang="nl-BE" dirty="0"/>
              <a:t>Astronomisch gezien verschilt de </a:t>
            </a:r>
            <a:r>
              <a:rPr lang="nl-BE" dirty="0" err="1"/>
              <a:t>wolfmaan</a:t>
            </a:r>
            <a:r>
              <a:rPr lang="nl-BE" dirty="0"/>
              <a:t> niet van andere volle manen. Ze ontstaat wanneer de aarde tussen de zon en de maan staat. Dit gebeurt ongeveer elke 29,5 dagen. De </a:t>
            </a:r>
            <a:r>
              <a:rPr lang="nl-BE" dirty="0" err="1"/>
              <a:t>wolfmaan</a:t>
            </a:r>
            <a:r>
              <a:rPr lang="nl-BE" dirty="0"/>
              <a:t> is niet groter, helderder of sterker dan andere volle manen, maar valt op door haar naam en winterse sfeer.</a:t>
            </a:r>
          </a:p>
        </p:txBody>
      </p:sp>
      <p:pic>
        <p:nvPicPr>
          <p:cNvPr id="4" name="Afbeelding 3">
            <a:extLst>
              <a:ext uri="{FF2B5EF4-FFF2-40B4-BE49-F238E27FC236}">
                <a16:creationId xmlns:a16="http://schemas.microsoft.com/office/drawing/2014/main" id="{1CF4C854-109A-4E4A-BD04-370BFC7E1AE4}"/>
              </a:ext>
            </a:extLst>
          </p:cNvPr>
          <p:cNvPicPr>
            <a:picLocks noChangeAspect="1"/>
          </p:cNvPicPr>
          <p:nvPr/>
        </p:nvPicPr>
        <p:blipFill>
          <a:blip r:embed="rId2"/>
          <a:stretch>
            <a:fillRect/>
          </a:stretch>
        </p:blipFill>
        <p:spPr>
          <a:xfrm>
            <a:off x="7633981" y="4028811"/>
            <a:ext cx="3970789" cy="2233569"/>
          </a:xfrm>
          <a:prstGeom prst="rect">
            <a:avLst/>
          </a:prstGeom>
        </p:spPr>
      </p:pic>
    </p:spTree>
    <p:extLst>
      <p:ext uri="{BB962C8B-B14F-4D97-AF65-F5344CB8AC3E}">
        <p14:creationId xmlns:p14="http://schemas.microsoft.com/office/powerpoint/2010/main" val="2291315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7974E9EF-0200-4E9B-8D3A-FF3480C10CA0}"/>
              </a:ext>
            </a:extLst>
          </p:cNvPr>
          <p:cNvSpPr txBox="1"/>
          <p:nvPr/>
        </p:nvSpPr>
        <p:spPr>
          <a:xfrm>
            <a:off x="2709644" y="855677"/>
            <a:ext cx="6979640" cy="1015663"/>
          </a:xfrm>
          <a:prstGeom prst="rect">
            <a:avLst/>
          </a:prstGeom>
          <a:noFill/>
        </p:spPr>
        <p:txBody>
          <a:bodyPr wrap="square" rtlCol="0">
            <a:spAutoFit/>
          </a:bodyPr>
          <a:lstStyle/>
          <a:p>
            <a:r>
              <a:rPr lang="nl-BE" sz="6000" dirty="0"/>
              <a:t>De </a:t>
            </a:r>
            <a:r>
              <a:rPr lang="nl-BE" sz="6000" dirty="0" err="1"/>
              <a:t>wolfmaan</a:t>
            </a:r>
            <a:r>
              <a:rPr lang="nl-BE" sz="6000" dirty="0"/>
              <a:t> vandaag</a:t>
            </a:r>
          </a:p>
        </p:txBody>
      </p:sp>
      <p:sp>
        <p:nvSpPr>
          <p:cNvPr id="3" name="Tekstvak 2">
            <a:extLst>
              <a:ext uri="{FF2B5EF4-FFF2-40B4-BE49-F238E27FC236}">
                <a16:creationId xmlns:a16="http://schemas.microsoft.com/office/drawing/2014/main" id="{33973258-16E8-4B23-8250-9EC751A2AA84}"/>
              </a:ext>
            </a:extLst>
          </p:cNvPr>
          <p:cNvSpPr txBox="1"/>
          <p:nvPr/>
        </p:nvSpPr>
        <p:spPr>
          <a:xfrm>
            <a:off x="2810312" y="2583809"/>
            <a:ext cx="7617204" cy="1200329"/>
          </a:xfrm>
          <a:prstGeom prst="rect">
            <a:avLst/>
          </a:prstGeom>
          <a:noFill/>
        </p:spPr>
        <p:txBody>
          <a:bodyPr wrap="square" rtlCol="0">
            <a:spAutoFit/>
          </a:bodyPr>
          <a:lstStyle/>
          <a:p>
            <a:r>
              <a:rPr lang="nl-BE" dirty="0"/>
              <a:t>Tegenwoordig wordt de term </a:t>
            </a:r>
            <a:r>
              <a:rPr lang="nl-BE" dirty="0" err="1"/>
              <a:t>wolfmaan</a:t>
            </a:r>
            <a:r>
              <a:rPr lang="nl-BE" dirty="0"/>
              <a:t> nog steeds gebruikt, ook in Europa. Mensen kijken er bewust naar en maken er foto’s van. De naam roept beelden op van koude, stille winternachten. Daarom blijft de </a:t>
            </a:r>
            <a:r>
              <a:rPr lang="nl-BE" dirty="0" err="1"/>
              <a:t>wolfmaan</a:t>
            </a:r>
            <a:r>
              <a:rPr lang="nl-BE" dirty="0"/>
              <a:t> voor veel mensen een bijzonder natuurverschijnsel.</a:t>
            </a:r>
          </a:p>
        </p:txBody>
      </p:sp>
      <p:pic>
        <p:nvPicPr>
          <p:cNvPr id="4" name="Afbeelding 3">
            <a:extLst>
              <a:ext uri="{FF2B5EF4-FFF2-40B4-BE49-F238E27FC236}">
                <a16:creationId xmlns:a16="http://schemas.microsoft.com/office/drawing/2014/main" id="{F76C7AA2-0D63-462B-9E77-030DB03A8662}"/>
              </a:ext>
            </a:extLst>
          </p:cNvPr>
          <p:cNvPicPr>
            <a:picLocks noChangeAspect="1"/>
          </p:cNvPicPr>
          <p:nvPr/>
        </p:nvPicPr>
        <p:blipFill>
          <a:blip r:embed="rId2"/>
          <a:stretch>
            <a:fillRect/>
          </a:stretch>
        </p:blipFill>
        <p:spPr>
          <a:xfrm>
            <a:off x="8590325" y="4024618"/>
            <a:ext cx="3038737" cy="2279053"/>
          </a:xfrm>
          <a:prstGeom prst="rect">
            <a:avLst/>
          </a:prstGeom>
        </p:spPr>
      </p:pic>
    </p:spTree>
    <p:extLst>
      <p:ext uri="{BB962C8B-B14F-4D97-AF65-F5344CB8AC3E}">
        <p14:creationId xmlns:p14="http://schemas.microsoft.com/office/powerpoint/2010/main" val="42328445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02A25836-DA76-4D0E-959B-2F39B0836199}"/>
              </a:ext>
            </a:extLst>
          </p:cNvPr>
          <p:cNvSpPr txBox="1"/>
          <p:nvPr/>
        </p:nvSpPr>
        <p:spPr>
          <a:xfrm>
            <a:off x="3187817" y="1518407"/>
            <a:ext cx="7105475" cy="1107996"/>
          </a:xfrm>
          <a:prstGeom prst="rect">
            <a:avLst/>
          </a:prstGeom>
          <a:noFill/>
        </p:spPr>
        <p:txBody>
          <a:bodyPr wrap="square" rtlCol="0">
            <a:spAutoFit/>
          </a:bodyPr>
          <a:lstStyle/>
          <a:p>
            <a:r>
              <a:rPr lang="nl-BE" sz="6600" dirty="0"/>
              <a:t>  Quiz vragen </a:t>
            </a:r>
          </a:p>
        </p:txBody>
      </p:sp>
      <p:pic>
        <p:nvPicPr>
          <p:cNvPr id="3" name="Afbeelding 2">
            <a:extLst>
              <a:ext uri="{FF2B5EF4-FFF2-40B4-BE49-F238E27FC236}">
                <a16:creationId xmlns:a16="http://schemas.microsoft.com/office/drawing/2014/main" id="{ACCCCC15-C0BF-4E72-8C0F-8CD993CA783A}"/>
              </a:ext>
            </a:extLst>
          </p:cNvPr>
          <p:cNvPicPr>
            <a:picLocks noChangeAspect="1"/>
          </p:cNvPicPr>
          <p:nvPr/>
        </p:nvPicPr>
        <p:blipFill>
          <a:blip r:embed="rId2"/>
          <a:stretch>
            <a:fillRect/>
          </a:stretch>
        </p:blipFill>
        <p:spPr>
          <a:xfrm>
            <a:off x="3389152" y="2737433"/>
            <a:ext cx="4834854" cy="2719606"/>
          </a:xfrm>
          <a:prstGeom prst="rect">
            <a:avLst/>
          </a:prstGeom>
        </p:spPr>
      </p:pic>
    </p:spTree>
    <p:extLst>
      <p:ext uri="{BB962C8B-B14F-4D97-AF65-F5344CB8AC3E}">
        <p14:creationId xmlns:p14="http://schemas.microsoft.com/office/powerpoint/2010/main" val="4303130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57E2C581-D267-4574-8662-2B13A0967CE2}"/>
              </a:ext>
            </a:extLst>
          </p:cNvPr>
          <p:cNvSpPr txBox="1"/>
          <p:nvPr/>
        </p:nvSpPr>
        <p:spPr>
          <a:xfrm>
            <a:off x="4085439" y="998290"/>
            <a:ext cx="4983060" cy="3970318"/>
          </a:xfrm>
          <a:prstGeom prst="rect">
            <a:avLst/>
          </a:prstGeom>
          <a:noFill/>
        </p:spPr>
        <p:txBody>
          <a:bodyPr wrap="square" rtlCol="0">
            <a:spAutoFit/>
          </a:bodyPr>
          <a:lstStyle/>
          <a:p>
            <a:r>
              <a:rPr lang="nl-BE" sz="3600" dirty="0"/>
              <a:t>Wat is de </a:t>
            </a:r>
            <a:r>
              <a:rPr lang="nl-BE" sz="3600" dirty="0" err="1"/>
              <a:t>wolfmaan</a:t>
            </a:r>
            <a:r>
              <a:rPr lang="nl-BE" sz="3600" dirty="0"/>
              <a:t> ? </a:t>
            </a:r>
          </a:p>
          <a:p>
            <a:endParaRPr lang="nl-BE" sz="3600" dirty="0"/>
          </a:p>
          <a:p>
            <a:r>
              <a:rPr lang="nl-BE" sz="3600" dirty="0"/>
              <a:t>a) Een zeldzame supermaan</a:t>
            </a:r>
            <a:br>
              <a:rPr lang="nl-BE" sz="3600" dirty="0"/>
            </a:br>
            <a:r>
              <a:rPr lang="nl-BE" sz="3600" dirty="0"/>
              <a:t>b) De volle maan in januari</a:t>
            </a:r>
            <a:br>
              <a:rPr lang="nl-BE" sz="3600" dirty="0"/>
            </a:br>
            <a:r>
              <a:rPr lang="nl-BE" sz="3600" dirty="0"/>
              <a:t>c) Een maankrater</a:t>
            </a:r>
          </a:p>
        </p:txBody>
      </p:sp>
      <p:pic>
        <p:nvPicPr>
          <p:cNvPr id="3" name="Afbeelding 2">
            <a:extLst>
              <a:ext uri="{FF2B5EF4-FFF2-40B4-BE49-F238E27FC236}">
                <a16:creationId xmlns:a16="http://schemas.microsoft.com/office/drawing/2014/main" id="{189F8588-8AEA-4793-A156-E85593C82243}"/>
              </a:ext>
            </a:extLst>
          </p:cNvPr>
          <p:cNvPicPr>
            <a:picLocks noChangeAspect="1"/>
          </p:cNvPicPr>
          <p:nvPr/>
        </p:nvPicPr>
        <p:blipFill>
          <a:blip r:embed="rId2"/>
          <a:stretch>
            <a:fillRect/>
          </a:stretch>
        </p:blipFill>
        <p:spPr>
          <a:xfrm>
            <a:off x="8351043" y="4001549"/>
            <a:ext cx="3223055" cy="2280931"/>
          </a:xfrm>
          <a:prstGeom prst="rect">
            <a:avLst/>
          </a:prstGeom>
        </p:spPr>
      </p:pic>
    </p:spTree>
    <p:extLst>
      <p:ext uri="{BB962C8B-B14F-4D97-AF65-F5344CB8AC3E}">
        <p14:creationId xmlns:p14="http://schemas.microsoft.com/office/powerpoint/2010/main" val="6240449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E133942D-421A-4965-B31C-2C4350C17C52}"/>
              </a:ext>
            </a:extLst>
          </p:cNvPr>
          <p:cNvSpPr txBox="1"/>
          <p:nvPr/>
        </p:nvSpPr>
        <p:spPr>
          <a:xfrm>
            <a:off x="4420998" y="989901"/>
            <a:ext cx="5125674" cy="1200329"/>
          </a:xfrm>
          <a:prstGeom prst="rect">
            <a:avLst/>
          </a:prstGeom>
          <a:noFill/>
        </p:spPr>
        <p:txBody>
          <a:bodyPr wrap="square" rtlCol="0">
            <a:spAutoFit/>
          </a:bodyPr>
          <a:lstStyle/>
          <a:p>
            <a:r>
              <a:rPr lang="nl-BE" sz="3600" dirty="0"/>
              <a:t>Waar komt de naam </a:t>
            </a:r>
            <a:r>
              <a:rPr lang="nl-BE" sz="3600" dirty="0" err="1"/>
              <a:t>wolfmaan</a:t>
            </a:r>
            <a:r>
              <a:rPr lang="nl-BE" sz="3600" dirty="0"/>
              <a:t> vandaan?</a:t>
            </a:r>
          </a:p>
        </p:txBody>
      </p:sp>
      <p:sp>
        <p:nvSpPr>
          <p:cNvPr id="3" name="Tekstvak 2">
            <a:extLst>
              <a:ext uri="{FF2B5EF4-FFF2-40B4-BE49-F238E27FC236}">
                <a16:creationId xmlns:a16="http://schemas.microsoft.com/office/drawing/2014/main" id="{162248DB-91EF-4468-9751-FC265370C92B}"/>
              </a:ext>
            </a:extLst>
          </p:cNvPr>
          <p:cNvSpPr txBox="1"/>
          <p:nvPr/>
        </p:nvSpPr>
        <p:spPr>
          <a:xfrm>
            <a:off x="3254928" y="2835479"/>
            <a:ext cx="6979641" cy="1754326"/>
          </a:xfrm>
          <a:prstGeom prst="rect">
            <a:avLst/>
          </a:prstGeom>
          <a:noFill/>
        </p:spPr>
        <p:txBody>
          <a:bodyPr wrap="square" rtlCol="0">
            <a:spAutoFit/>
          </a:bodyPr>
          <a:lstStyle/>
          <a:p>
            <a:r>
              <a:rPr lang="nl-BE" sz="3600" dirty="0"/>
              <a:t> a )Noord-Amerikaanse tradities</a:t>
            </a:r>
            <a:br>
              <a:rPr lang="nl-BE" sz="3600" dirty="0"/>
            </a:br>
            <a:r>
              <a:rPr lang="nl-BE" sz="3600" dirty="0"/>
              <a:t>b) Europese legendes</a:t>
            </a:r>
            <a:br>
              <a:rPr lang="nl-BE" sz="3600" dirty="0"/>
            </a:br>
            <a:r>
              <a:rPr lang="nl-BE" sz="3600" dirty="0"/>
              <a:t>c) Chinese mythes</a:t>
            </a:r>
          </a:p>
        </p:txBody>
      </p:sp>
      <p:pic>
        <p:nvPicPr>
          <p:cNvPr id="4" name="Afbeelding 3">
            <a:extLst>
              <a:ext uri="{FF2B5EF4-FFF2-40B4-BE49-F238E27FC236}">
                <a16:creationId xmlns:a16="http://schemas.microsoft.com/office/drawing/2014/main" id="{4F23AEAC-89BD-49C1-B779-00EF0ACF7FCB}"/>
              </a:ext>
            </a:extLst>
          </p:cNvPr>
          <p:cNvPicPr>
            <a:picLocks noChangeAspect="1"/>
          </p:cNvPicPr>
          <p:nvPr/>
        </p:nvPicPr>
        <p:blipFill>
          <a:blip r:embed="rId2"/>
          <a:stretch>
            <a:fillRect/>
          </a:stretch>
        </p:blipFill>
        <p:spPr>
          <a:xfrm>
            <a:off x="8726469" y="3429000"/>
            <a:ext cx="2696391" cy="2848063"/>
          </a:xfrm>
          <a:prstGeom prst="rect">
            <a:avLst/>
          </a:prstGeom>
        </p:spPr>
      </p:pic>
    </p:spTree>
    <p:extLst>
      <p:ext uri="{BB962C8B-B14F-4D97-AF65-F5344CB8AC3E}">
        <p14:creationId xmlns:p14="http://schemas.microsoft.com/office/powerpoint/2010/main" val="2653240464"/>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sch">
  <a:themeElements>
    <a:clrScheme name="Organisch">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sch">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sch">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69</TotalTime>
  <Words>847</Words>
  <Application>Microsoft Office PowerPoint</Application>
  <PresentationFormat>Breedbeeld</PresentationFormat>
  <Paragraphs>62</Paragraphs>
  <Slides>32</Slides>
  <Notes>0</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32</vt:i4>
      </vt:variant>
    </vt:vector>
  </HeadingPairs>
  <TitlesOfParts>
    <vt:vector size="35" baseType="lpstr">
      <vt:lpstr>Arial</vt:lpstr>
      <vt:lpstr>Garamond</vt:lpstr>
      <vt:lpstr>Organisch</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Jarne Hennebel</dc:creator>
  <cp:lastModifiedBy>Jarne Hennebel</cp:lastModifiedBy>
  <cp:revision>2</cp:revision>
  <dcterms:created xsi:type="dcterms:W3CDTF">2026-01-13T12:09:56Z</dcterms:created>
  <dcterms:modified xsi:type="dcterms:W3CDTF">2026-01-14T12:28:52Z</dcterms:modified>
</cp:coreProperties>
</file>