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0" r:id="rId7"/>
    <p:sldId id="263" r:id="rId8"/>
    <p:sldId id="262" r:id="rId9"/>
    <p:sldId id="264" r:id="rId10"/>
    <p:sldId id="265" r:id="rId11"/>
    <p:sldId id="266" r:id="rId12"/>
    <p:sldId id="267" r:id="rId13"/>
    <p:sldId id="269" r:id="rId14"/>
    <p:sldId id="268" r:id="rId15"/>
    <p:sldId id="270" r:id="rId16"/>
    <p:sldId id="271" r:id="rId17"/>
    <p:sldId id="272" r:id="rId18"/>
    <p:sldId id="273" r:id="rId19"/>
    <p:sldId id="274" r:id="rId20"/>
    <p:sldId id="275" r:id="rId21"/>
    <p:sldId id="276" r:id="rId22"/>
    <p:sldId id="278" r:id="rId23"/>
    <p:sldId id="277" r:id="rId24"/>
    <p:sldId id="279" r:id="rId25"/>
    <p:sldId id="280" r:id="rId26"/>
    <p:sldId id="281" r:id="rId27"/>
    <p:sldId id="282"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0" d="100"/>
          <a:sy n="70" d="100"/>
        </p:scale>
        <p:origin x="1166" y="2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nl-NL"/>
              <a:t>Klik om stijl te bewerken</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D60A01F3-A077-45D4-BDFE-E90D59C7A608}" type="datetimeFigureOut">
              <a:rPr lang="nl-BE" smtClean="0"/>
              <a:t>16/04/2026</a:t>
            </a:fld>
            <a:endParaRPr lang="nl-BE"/>
          </a:p>
        </p:txBody>
      </p:sp>
      <p:sp>
        <p:nvSpPr>
          <p:cNvPr id="5" name="Footer Placeholder 4"/>
          <p:cNvSpPr>
            <a:spLocks noGrp="1"/>
          </p:cNvSpPr>
          <p:nvPr>
            <p:ph type="ftr" sz="quarter" idx="11"/>
          </p:nvPr>
        </p:nvSpPr>
        <p:spPr>
          <a:xfrm>
            <a:off x="2416500" y="329307"/>
            <a:ext cx="4973915" cy="309201"/>
          </a:xfrm>
        </p:spPr>
        <p:txBody>
          <a:bodyPr/>
          <a:lstStyle/>
          <a:p>
            <a:endParaRPr lang="nl-BE"/>
          </a:p>
        </p:txBody>
      </p:sp>
      <p:sp>
        <p:nvSpPr>
          <p:cNvPr id="6" name="Slide Number Placeholder 5"/>
          <p:cNvSpPr>
            <a:spLocks noGrp="1"/>
          </p:cNvSpPr>
          <p:nvPr>
            <p:ph type="sldNum" sz="quarter" idx="12"/>
          </p:nvPr>
        </p:nvSpPr>
        <p:spPr>
          <a:xfrm>
            <a:off x="1437664" y="798973"/>
            <a:ext cx="811019" cy="503578"/>
          </a:xfrm>
        </p:spPr>
        <p:txBody>
          <a:bodyPr/>
          <a:lstStyle/>
          <a:p>
            <a:fld id="{1797D711-9446-4F41-A250-E7EC81F23D01}" type="slidenum">
              <a:rPr lang="nl-BE" smtClean="0"/>
              <a:t>‹nr.›</a:t>
            </a:fld>
            <a:endParaRPr lang="nl-BE"/>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73312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D60A01F3-A077-45D4-BDFE-E90D59C7A608}" type="datetimeFigureOut">
              <a:rPr lang="nl-BE" smtClean="0"/>
              <a:t>16/04/2026</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1797D711-9446-4F41-A250-E7EC81F23D01}" type="slidenum">
              <a:rPr lang="nl-BE" smtClean="0"/>
              <a:t>‹nr.›</a:t>
            </a:fld>
            <a:endParaRPr lang="nl-BE"/>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51991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nl-NL"/>
              <a:t>Klik om stijl te bewerken</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D60A01F3-A077-45D4-BDFE-E90D59C7A608}" type="datetimeFigureOut">
              <a:rPr lang="nl-BE" smtClean="0"/>
              <a:t>16/04/2026</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1797D711-9446-4F41-A250-E7EC81F23D01}" type="slidenum">
              <a:rPr lang="nl-BE" smtClean="0"/>
              <a:t>‹nr.›</a:t>
            </a:fld>
            <a:endParaRPr lang="nl-BE"/>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75464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D60A01F3-A077-45D4-BDFE-E90D59C7A608}" type="datetimeFigureOut">
              <a:rPr lang="nl-BE" smtClean="0"/>
              <a:t>16/04/2026</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1797D711-9446-4F41-A250-E7EC81F23D01}" type="slidenum">
              <a:rPr lang="nl-BE" smtClean="0"/>
              <a:t>‹nr.›</a:t>
            </a:fld>
            <a:endParaRPr lang="nl-BE"/>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54226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nl-NL"/>
              <a:t>Klik om stijl te bewerken</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D60A01F3-A077-45D4-BDFE-E90D59C7A608}" type="datetimeFigureOut">
              <a:rPr lang="nl-BE" smtClean="0"/>
              <a:t>16/04/2026</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1797D711-9446-4F41-A250-E7EC81F23D01}" type="slidenum">
              <a:rPr lang="nl-BE" smtClean="0"/>
              <a:t>‹nr.›</a:t>
            </a:fld>
            <a:endParaRPr lang="nl-BE"/>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98553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nl-NL"/>
              <a:t>Klik om stijl te bewerken</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D60A01F3-A077-45D4-BDFE-E90D59C7A608}" type="datetimeFigureOut">
              <a:rPr lang="nl-BE" smtClean="0"/>
              <a:t>16/04/2026</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1797D711-9446-4F41-A250-E7EC81F23D01}" type="slidenum">
              <a:rPr lang="nl-BE" smtClean="0"/>
              <a:t>‹nr.›</a:t>
            </a:fld>
            <a:endParaRPr lang="nl-BE"/>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1921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nl-NL"/>
              <a:t>Klik om stijl te bewerken</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447191" y="2824269"/>
            <a:ext cx="4645152" cy="264445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412362" y="2821491"/>
            <a:ext cx="4645152" cy="263737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D60A01F3-A077-45D4-BDFE-E90D59C7A608}" type="datetimeFigureOut">
              <a:rPr lang="nl-BE" smtClean="0"/>
              <a:t>16/04/2026</a:t>
            </a:fld>
            <a:endParaRPr lang="nl-BE"/>
          </a:p>
        </p:txBody>
      </p:sp>
      <p:sp>
        <p:nvSpPr>
          <p:cNvPr id="8" name="Footer Placeholder 7"/>
          <p:cNvSpPr>
            <a:spLocks noGrp="1"/>
          </p:cNvSpPr>
          <p:nvPr>
            <p:ph type="ftr" sz="quarter" idx="11"/>
          </p:nvPr>
        </p:nvSpPr>
        <p:spPr/>
        <p:txBody>
          <a:bodyPr/>
          <a:lstStyle/>
          <a:p>
            <a:endParaRPr lang="nl-BE"/>
          </a:p>
        </p:txBody>
      </p:sp>
      <p:sp>
        <p:nvSpPr>
          <p:cNvPr id="9" name="Slide Number Placeholder 8"/>
          <p:cNvSpPr>
            <a:spLocks noGrp="1"/>
          </p:cNvSpPr>
          <p:nvPr>
            <p:ph type="sldNum" sz="quarter" idx="12"/>
          </p:nvPr>
        </p:nvSpPr>
        <p:spPr/>
        <p:txBody>
          <a:bodyPr/>
          <a:lstStyle/>
          <a:p>
            <a:fld id="{1797D711-9446-4F41-A250-E7EC81F23D01}" type="slidenum">
              <a:rPr lang="nl-BE" smtClean="0"/>
              <a:t>‹nr.›</a:t>
            </a:fld>
            <a:endParaRPr lang="nl-BE"/>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42895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D60A01F3-A077-45D4-BDFE-E90D59C7A608}" type="datetimeFigureOut">
              <a:rPr lang="nl-BE" smtClean="0"/>
              <a:t>16/04/2026</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1797D711-9446-4F41-A250-E7EC81F23D01}" type="slidenum">
              <a:rPr lang="nl-BE" smtClean="0"/>
              <a:t>‹nr.›</a:t>
            </a:fld>
            <a:endParaRPr lang="nl-BE"/>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54274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0A01F3-A077-45D4-BDFE-E90D59C7A608}" type="datetimeFigureOut">
              <a:rPr lang="nl-BE" smtClean="0"/>
              <a:t>16/04/2026</a:t>
            </a:fld>
            <a:endParaRPr lang="nl-BE"/>
          </a:p>
        </p:txBody>
      </p:sp>
      <p:sp>
        <p:nvSpPr>
          <p:cNvPr id="3" name="Footer Placeholder 2"/>
          <p:cNvSpPr>
            <a:spLocks noGrp="1"/>
          </p:cNvSpPr>
          <p:nvPr>
            <p:ph type="ftr" sz="quarter" idx="11"/>
          </p:nvPr>
        </p:nvSpPr>
        <p:spPr/>
        <p:txBody>
          <a:bodyPr/>
          <a:lstStyle/>
          <a:p>
            <a:endParaRPr lang="nl-BE"/>
          </a:p>
        </p:txBody>
      </p:sp>
      <p:sp>
        <p:nvSpPr>
          <p:cNvPr id="4" name="Slide Number Placeholder 3"/>
          <p:cNvSpPr>
            <a:spLocks noGrp="1"/>
          </p:cNvSpPr>
          <p:nvPr>
            <p:ph type="sldNum" sz="quarter" idx="12"/>
          </p:nvPr>
        </p:nvSpPr>
        <p:spPr/>
        <p:txBody>
          <a:bodyPr/>
          <a:lstStyle/>
          <a:p>
            <a:fld id="{1797D711-9446-4F41-A250-E7EC81F23D01}" type="slidenum">
              <a:rPr lang="nl-BE" smtClean="0"/>
              <a:t>‹nr.›</a:t>
            </a:fld>
            <a:endParaRPr lang="nl-BE"/>
          </a:p>
        </p:txBody>
      </p:sp>
    </p:spTree>
    <p:extLst>
      <p:ext uri="{BB962C8B-B14F-4D97-AF65-F5344CB8AC3E}">
        <p14:creationId xmlns:p14="http://schemas.microsoft.com/office/powerpoint/2010/main" val="450189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nl-NL"/>
              <a:t>Klik om stijl te bewerken</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D60A01F3-A077-45D4-BDFE-E90D59C7A608}" type="datetimeFigureOut">
              <a:rPr lang="nl-BE" smtClean="0"/>
              <a:t>16/04/2026</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1797D711-9446-4F41-A250-E7EC81F23D01}" type="slidenum">
              <a:rPr lang="nl-BE" smtClean="0"/>
              <a:t>‹nr.›</a:t>
            </a:fld>
            <a:endParaRPr lang="nl-BE"/>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22005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D60A01F3-A077-45D4-BDFE-E90D59C7A608}" type="datetimeFigureOut">
              <a:rPr lang="nl-BE" smtClean="0"/>
              <a:t>16/04/2026</a:t>
            </a:fld>
            <a:endParaRPr lang="nl-BE"/>
          </a:p>
        </p:txBody>
      </p:sp>
      <p:sp>
        <p:nvSpPr>
          <p:cNvPr id="6" name="Footer Placeholder 5"/>
          <p:cNvSpPr>
            <a:spLocks noGrp="1"/>
          </p:cNvSpPr>
          <p:nvPr>
            <p:ph type="ftr" sz="quarter" idx="11"/>
          </p:nvPr>
        </p:nvSpPr>
        <p:spPr>
          <a:xfrm>
            <a:off x="1447382" y="318640"/>
            <a:ext cx="5541004" cy="320931"/>
          </a:xfrm>
        </p:spPr>
        <p:txBody>
          <a:bodyPr/>
          <a:lstStyle/>
          <a:p>
            <a:endParaRPr lang="nl-BE"/>
          </a:p>
        </p:txBody>
      </p:sp>
      <p:sp>
        <p:nvSpPr>
          <p:cNvPr id="7" name="Slide Number Placeholder 6"/>
          <p:cNvSpPr>
            <a:spLocks noGrp="1"/>
          </p:cNvSpPr>
          <p:nvPr>
            <p:ph type="sldNum" sz="quarter" idx="12"/>
          </p:nvPr>
        </p:nvSpPr>
        <p:spPr/>
        <p:txBody>
          <a:bodyPr/>
          <a:lstStyle/>
          <a:p>
            <a:fld id="{1797D711-9446-4F41-A250-E7EC81F23D01}" type="slidenum">
              <a:rPr lang="nl-BE" smtClean="0"/>
              <a:t>‹nr.›</a:t>
            </a:fld>
            <a:endParaRPr lang="nl-BE"/>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47061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D60A01F3-A077-45D4-BDFE-E90D59C7A608}" type="datetimeFigureOut">
              <a:rPr lang="nl-BE" smtClean="0"/>
              <a:t>16/04/2026</a:t>
            </a:fld>
            <a:endParaRPr lang="nl-BE"/>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1797D711-9446-4F41-A250-E7EC81F23D01}" type="slidenum">
              <a:rPr lang="nl-BE" smtClean="0"/>
              <a:t>‹nr.›</a:t>
            </a:fld>
            <a:endParaRPr lang="nl-BE"/>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36231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google.com/search?q=internetfraude&amp;rlz=1C1GCEA_enBE1141BE1144&amp;oq=wat+is+phising&amp;gs_lcrp=EgZjaHJvbWUyBggAEEUYOTILCAEQABgKGAsYgAQyCwgCEAAYChgLGIAEMgsIAxAAGAoYCxiABDILCAQQABgKGAsYgAQyCwgFEAAYChgLGIAEMgsIBhAAGAoYCxiABDILCAcQABgKGAsYgAQyCwgIEAAYChgLGIAEMgsICRAAGAoYCxiABNIBCjEwNzczajBqMTWoAgiwAgHxBT-D-9evvI_h&amp;sourceid=chrome&amp;ie=UTF-8&amp;ved=2ahUKEwi--avetvKTAxU37AIHHZbKG3IQgK4QegYIAQgAEAQ"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9936AA-46AC-C2CE-499D-0C77EAE9A1C1}"/>
              </a:ext>
            </a:extLst>
          </p:cNvPr>
          <p:cNvSpPr>
            <a:spLocks noGrp="1"/>
          </p:cNvSpPr>
          <p:nvPr>
            <p:ph type="ctrTitle"/>
          </p:nvPr>
        </p:nvSpPr>
        <p:spPr/>
        <p:txBody>
          <a:bodyPr>
            <a:normAutofit/>
          </a:bodyPr>
          <a:lstStyle/>
          <a:p>
            <a:pPr algn="ctr"/>
            <a:r>
              <a:rPr lang="nl-BE" sz="13800" dirty="0" err="1"/>
              <a:t>phishing</a:t>
            </a:r>
            <a:endParaRPr lang="nl-BE" sz="13800" dirty="0"/>
          </a:p>
        </p:txBody>
      </p:sp>
    </p:spTree>
    <p:extLst>
      <p:ext uri="{BB962C8B-B14F-4D97-AF65-F5344CB8AC3E}">
        <p14:creationId xmlns:p14="http://schemas.microsoft.com/office/powerpoint/2010/main" val="23123671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A9C51-B810-83AC-C7E4-019BBE789E6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A9EEB88-07D1-85F2-0CCC-10C6FEB21999}"/>
              </a:ext>
            </a:extLst>
          </p:cNvPr>
          <p:cNvSpPr>
            <a:spLocks noGrp="1"/>
          </p:cNvSpPr>
          <p:nvPr>
            <p:ph type="title"/>
          </p:nvPr>
        </p:nvSpPr>
        <p:spPr>
          <a:xfrm>
            <a:off x="1451579" y="446315"/>
            <a:ext cx="9749821" cy="1407440"/>
          </a:xfrm>
        </p:spPr>
        <p:txBody>
          <a:bodyPr>
            <a:normAutofit/>
          </a:bodyPr>
          <a:lstStyle/>
          <a:p>
            <a:pPr algn="ctr"/>
            <a:r>
              <a:rPr lang="nl-BE" sz="4400" b="1" dirty="0"/>
              <a:t>KENMERKEN</a:t>
            </a:r>
            <a:br>
              <a:rPr lang="nl-BE" sz="4400" b="1" dirty="0"/>
            </a:br>
            <a:r>
              <a:rPr lang="nl-BE" sz="4400" b="1" dirty="0"/>
              <a:t> HOE TE HERKENNEN?</a:t>
            </a:r>
          </a:p>
        </p:txBody>
      </p:sp>
      <p:sp>
        <p:nvSpPr>
          <p:cNvPr id="3" name="Tijdelijke aanduiding voor inhoud 2">
            <a:extLst>
              <a:ext uri="{FF2B5EF4-FFF2-40B4-BE49-F238E27FC236}">
                <a16:creationId xmlns:a16="http://schemas.microsoft.com/office/drawing/2014/main" id="{05BDFDAF-48F4-0950-730C-8E9E64F4D160}"/>
              </a:ext>
            </a:extLst>
          </p:cNvPr>
          <p:cNvSpPr>
            <a:spLocks noGrp="1"/>
          </p:cNvSpPr>
          <p:nvPr>
            <p:ph idx="1"/>
          </p:nvPr>
        </p:nvSpPr>
        <p:spPr/>
        <p:txBody>
          <a:bodyPr/>
          <a:lstStyle/>
          <a:p>
            <a:pPr algn="ctr"/>
            <a:endParaRPr lang="nl-BE" dirty="0"/>
          </a:p>
          <a:p>
            <a:pPr algn="ctr"/>
            <a:endParaRPr lang="nl-BE" dirty="0"/>
          </a:p>
        </p:txBody>
      </p:sp>
      <p:sp>
        <p:nvSpPr>
          <p:cNvPr id="4" name="Tekstvak 3">
            <a:extLst>
              <a:ext uri="{FF2B5EF4-FFF2-40B4-BE49-F238E27FC236}">
                <a16:creationId xmlns:a16="http://schemas.microsoft.com/office/drawing/2014/main" id="{0E16BB6B-4A17-C445-BAD0-908C9D781EB3}"/>
              </a:ext>
            </a:extLst>
          </p:cNvPr>
          <p:cNvSpPr txBox="1"/>
          <p:nvPr/>
        </p:nvSpPr>
        <p:spPr>
          <a:xfrm>
            <a:off x="1338943" y="2286001"/>
            <a:ext cx="9603274" cy="2800767"/>
          </a:xfrm>
          <a:prstGeom prst="rect">
            <a:avLst/>
          </a:prstGeom>
          <a:noFill/>
        </p:spPr>
        <p:txBody>
          <a:bodyPr wrap="square" rtlCol="0">
            <a:spAutoFit/>
          </a:bodyPr>
          <a:lstStyle/>
          <a:p>
            <a:r>
              <a:rPr lang="nl-NL" sz="4400" b="1" dirty="0">
                <a:highlight>
                  <a:srgbClr val="FFFF00"/>
                </a:highlight>
              </a:rPr>
              <a:t>Dringende toon: </a:t>
            </a:r>
          </a:p>
          <a:p>
            <a:r>
              <a:rPr lang="nl-NL" sz="4400" b="1" dirty="0"/>
              <a:t>Er wordt zware druk uitgeoefend om snel te handelen (bijv. "uw rekening wordt geblokkeerd").</a:t>
            </a:r>
          </a:p>
        </p:txBody>
      </p:sp>
    </p:spTree>
    <p:extLst>
      <p:ext uri="{BB962C8B-B14F-4D97-AF65-F5344CB8AC3E}">
        <p14:creationId xmlns:p14="http://schemas.microsoft.com/office/powerpoint/2010/main" val="1921283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86DD2-CD23-0ADC-B02D-6B5A9805DB7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673E1B3-B368-8855-2E34-6EE6D02D62AC}"/>
              </a:ext>
            </a:extLst>
          </p:cNvPr>
          <p:cNvSpPr>
            <a:spLocks noGrp="1"/>
          </p:cNvSpPr>
          <p:nvPr>
            <p:ph type="title"/>
          </p:nvPr>
        </p:nvSpPr>
        <p:spPr>
          <a:xfrm>
            <a:off x="1451579" y="446315"/>
            <a:ext cx="9749821" cy="1407440"/>
          </a:xfrm>
        </p:spPr>
        <p:txBody>
          <a:bodyPr>
            <a:normAutofit/>
          </a:bodyPr>
          <a:lstStyle/>
          <a:p>
            <a:pPr algn="ctr"/>
            <a:r>
              <a:rPr lang="nl-BE" sz="4400" b="1" dirty="0"/>
              <a:t>KENMERKEN</a:t>
            </a:r>
            <a:br>
              <a:rPr lang="nl-BE" sz="4400" b="1" dirty="0"/>
            </a:br>
            <a:r>
              <a:rPr lang="nl-BE" sz="4400" b="1" dirty="0"/>
              <a:t> HOE TE HERKENNEN?</a:t>
            </a:r>
          </a:p>
        </p:txBody>
      </p:sp>
      <p:sp>
        <p:nvSpPr>
          <p:cNvPr id="3" name="Tijdelijke aanduiding voor inhoud 2">
            <a:extLst>
              <a:ext uri="{FF2B5EF4-FFF2-40B4-BE49-F238E27FC236}">
                <a16:creationId xmlns:a16="http://schemas.microsoft.com/office/drawing/2014/main" id="{1EB27F58-7CB9-3C70-250C-FE2C0FE32419}"/>
              </a:ext>
            </a:extLst>
          </p:cNvPr>
          <p:cNvSpPr>
            <a:spLocks noGrp="1"/>
          </p:cNvSpPr>
          <p:nvPr>
            <p:ph idx="1"/>
          </p:nvPr>
        </p:nvSpPr>
        <p:spPr/>
        <p:txBody>
          <a:bodyPr/>
          <a:lstStyle/>
          <a:p>
            <a:pPr algn="ctr"/>
            <a:endParaRPr lang="nl-BE" dirty="0"/>
          </a:p>
          <a:p>
            <a:pPr algn="ctr"/>
            <a:endParaRPr lang="nl-BE" dirty="0"/>
          </a:p>
        </p:txBody>
      </p:sp>
      <p:sp>
        <p:nvSpPr>
          <p:cNvPr id="4" name="Tekstvak 3">
            <a:extLst>
              <a:ext uri="{FF2B5EF4-FFF2-40B4-BE49-F238E27FC236}">
                <a16:creationId xmlns:a16="http://schemas.microsoft.com/office/drawing/2014/main" id="{F4028BC9-972E-E05B-F711-1185CD0E2828}"/>
              </a:ext>
            </a:extLst>
          </p:cNvPr>
          <p:cNvSpPr txBox="1"/>
          <p:nvPr/>
        </p:nvSpPr>
        <p:spPr>
          <a:xfrm>
            <a:off x="1338943" y="2286001"/>
            <a:ext cx="9603274" cy="2123658"/>
          </a:xfrm>
          <a:prstGeom prst="rect">
            <a:avLst/>
          </a:prstGeom>
          <a:noFill/>
        </p:spPr>
        <p:txBody>
          <a:bodyPr wrap="square" rtlCol="0">
            <a:spAutoFit/>
          </a:bodyPr>
          <a:lstStyle/>
          <a:p>
            <a:r>
              <a:rPr lang="nl-NL" sz="4400" b="1" dirty="0">
                <a:highlight>
                  <a:srgbClr val="FFFF00"/>
                </a:highlight>
              </a:rPr>
              <a:t>Onpersoonlijke aanhef:</a:t>
            </a:r>
            <a:r>
              <a:rPr lang="nl-NL" sz="4400" dirty="0">
                <a:highlight>
                  <a:srgbClr val="FFFF00"/>
                </a:highlight>
              </a:rPr>
              <a:t> </a:t>
            </a:r>
          </a:p>
          <a:p>
            <a:r>
              <a:rPr lang="nl-NL" sz="4400" dirty="0"/>
              <a:t>"Beste klant" in plaats van uw eigen naam.</a:t>
            </a:r>
          </a:p>
        </p:txBody>
      </p:sp>
    </p:spTree>
    <p:extLst>
      <p:ext uri="{BB962C8B-B14F-4D97-AF65-F5344CB8AC3E}">
        <p14:creationId xmlns:p14="http://schemas.microsoft.com/office/powerpoint/2010/main" val="3992046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14E8D-7284-8CDB-8867-B4C4977FE0F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07D8E5E-411E-8CBA-4E14-0E9CA0409F4F}"/>
              </a:ext>
            </a:extLst>
          </p:cNvPr>
          <p:cNvSpPr>
            <a:spLocks noGrp="1"/>
          </p:cNvSpPr>
          <p:nvPr>
            <p:ph type="title"/>
          </p:nvPr>
        </p:nvSpPr>
        <p:spPr>
          <a:xfrm>
            <a:off x="1451579" y="446315"/>
            <a:ext cx="9749821" cy="1407440"/>
          </a:xfrm>
        </p:spPr>
        <p:txBody>
          <a:bodyPr>
            <a:normAutofit/>
          </a:bodyPr>
          <a:lstStyle/>
          <a:p>
            <a:pPr algn="ctr"/>
            <a:r>
              <a:rPr lang="nl-BE" sz="4400" b="1" dirty="0"/>
              <a:t>KENMERKEN</a:t>
            </a:r>
            <a:br>
              <a:rPr lang="nl-BE" sz="4400" b="1" dirty="0"/>
            </a:br>
            <a:r>
              <a:rPr lang="nl-BE" sz="4400" b="1" dirty="0"/>
              <a:t> HOE TE HERKENNEN?</a:t>
            </a:r>
          </a:p>
        </p:txBody>
      </p:sp>
      <p:sp>
        <p:nvSpPr>
          <p:cNvPr id="3" name="Tijdelijke aanduiding voor inhoud 2">
            <a:extLst>
              <a:ext uri="{FF2B5EF4-FFF2-40B4-BE49-F238E27FC236}">
                <a16:creationId xmlns:a16="http://schemas.microsoft.com/office/drawing/2014/main" id="{7C012F35-62AB-12B6-29C3-8E68C903D1F9}"/>
              </a:ext>
            </a:extLst>
          </p:cNvPr>
          <p:cNvSpPr>
            <a:spLocks noGrp="1"/>
          </p:cNvSpPr>
          <p:nvPr>
            <p:ph idx="1"/>
          </p:nvPr>
        </p:nvSpPr>
        <p:spPr/>
        <p:txBody>
          <a:bodyPr/>
          <a:lstStyle/>
          <a:p>
            <a:pPr algn="ctr"/>
            <a:endParaRPr lang="nl-BE" dirty="0"/>
          </a:p>
          <a:p>
            <a:pPr algn="ctr"/>
            <a:endParaRPr lang="nl-BE" dirty="0"/>
          </a:p>
        </p:txBody>
      </p:sp>
      <p:sp>
        <p:nvSpPr>
          <p:cNvPr id="4" name="Tekstvak 3">
            <a:extLst>
              <a:ext uri="{FF2B5EF4-FFF2-40B4-BE49-F238E27FC236}">
                <a16:creationId xmlns:a16="http://schemas.microsoft.com/office/drawing/2014/main" id="{F4451468-0989-F45F-A1A5-0231567275A2}"/>
              </a:ext>
            </a:extLst>
          </p:cNvPr>
          <p:cNvSpPr txBox="1"/>
          <p:nvPr/>
        </p:nvSpPr>
        <p:spPr>
          <a:xfrm>
            <a:off x="1338943" y="2286001"/>
            <a:ext cx="9603274" cy="3477875"/>
          </a:xfrm>
          <a:prstGeom prst="rect">
            <a:avLst/>
          </a:prstGeom>
          <a:noFill/>
        </p:spPr>
        <p:txBody>
          <a:bodyPr wrap="square" rtlCol="0">
            <a:spAutoFit/>
          </a:bodyPr>
          <a:lstStyle/>
          <a:p>
            <a:r>
              <a:rPr lang="nl-NL" sz="4400" b="1" dirty="0">
                <a:highlight>
                  <a:srgbClr val="FFFF00"/>
                </a:highlight>
              </a:rPr>
              <a:t>Verdachte links: </a:t>
            </a:r>
          </a:p>
          <a:p>
            <a:r>
              <a:rPr lang="nl-NL" sz="4400" b="1" dirty="0"/>
              <a:t>Controleer de link door er met de muis overheen te zweven (zonder te klikken) om het werkelijke webadres te zien.</a:t>
            </a:r>
          </a:p>
        </p:txBody>
      </p:sp>
    </p:spTree>
    <p:extLst>
      <p:ext uri="{BB962C8B-B14F-4D97-AF65-F5344CB8AC3E}">
        <p14:creationId xmlns:p14="http://schemas.microsoft.com/office/powerpoint/2010/main" val="2753772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06B90-F81A-C498-2E83-FAD2170135E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7D399CE-D617-0B6F-8160-7E0162D3A541}"/>
              </a:ext>
            </a:extLst>
          </p:cNvPr>
          <p:cNvSpPr>
            <a:spLocks noGrp="1"/>
          </p:cNvSpPr>
          <p:nvPr>
            <p:ph type="title"/>
          </p:nvPr>
        </p:nvSpPr>
        <p:spPr>
          <a:xfrm>
            <a:off x="1451579" y="446315"/>
            <a:ext cx="9749821" cy="1407440"/>
          </a:xfrm>
        </p:spPr>
        <p:txBody>
          <a:bodyPr>
            <a:normAutofit/>
          </a:bodyPr>
          <a:lstStyle/>
          <a:p>
            <a:pPr algn="ctr"/>
            <a:r>
              <a:rPr lang="nl-BE" sz="4400" b="1" dirty="0"/>
              <a:t>KENMERKEN</a:t>
            </a:r>
            <a:br>
              <a:rPr lang="nl-BE" sz="4400" b="1" dirty="0"/>
            </a:br>
            <a:r>
              <a:rPr lang="nl-BE" sz="4400" b="1" dirty="0"/>
              <a:t> HOE TE HERKENNEN?</a:t>
            </a:r>
          </a:p>
        </p:txBody>
      </p:sp>
      <p:sp>
        <p:nvSpPr>
          <p:cNvPr id="3" name="Tijdelijke aanduiding voor inhoud 2">
            <a:extLst>
              <a:ext uri="{FF2B5EF4-FFF2-40B4-BE49-F238E27FC236}">
                <a16:creationId xmlns:a16="http://schemas.microsoft.com/office/drawing/2014/main" id="{778AD5ED-8AC7-E66E-945E-E21FB8228E32}"/>
              </a:ext>
            </a:extLst>
          </p:cNvPr>
          <p:cNvSpPr>
            <a:spLocks noGrp="1"/>
          </p:cNvSpPr>
          <p:nvPr>
            <p:ph idx="1"/>
          </p:nvPr>
        </p:nvSpPr>
        <p:spPr/>
        <p:txBody>
          <a:bodyPr/>
          <a:lstStyle/>
          <a:p>
            <a:pPr algn="ctr"/>
            <a:endParaRPr lang="nl-BE" dirty="0"/>
          </a:p>
          <a:p>
            <a:pPr algn="ctr"/>
            <a:endParaRPr lang="nl-BE" dirty="0"/>
          </a:p>
        </p:txBody>
      </p:sp>
      <p:sp>
        <p:nvSpPr>
          <p:cNvPr id="4" name="Tekstvak 3">
            <a:extLst>
              <a:ext uri="{FF2B5EF4-FFF2-40B4-BE49-F238E27FC236}">
                <a16:creationId xmlns:a16="http://schemas.microsoft.com/office/drawing/2014/main" id="{565D6C3C-6986-501F-8786-B1A037B54A77}"/>
              </a:ext>
            </a:extLst>
          </p:cNvPr>
          <p:cNvSpPr txBox="1"/>
          <p:nvPr/>
        </p:nvSpPr>
        <p:spPr>
          <a:xfrm>
            <a:off x="1338942" y="1937657"/>
            <a:ext cx="9603275" cy="4031873"/>
          </a:xfrm>
          <a:prstGeom prst="rect">
            <a:avLst/>
          </a:prstGeom>
          <a:noFill/>
        </p:spPr>
        <p:txBody>
          <a:bodyPr wrap="square" rtlCol="0">
            <a:spAutoFit/>
          </a:bodyPr>
          <a:lstStyle/>
          <a:p>
            <a:r>
              <a:rPr lang="nl-NL" sz="3200" b="1" dirty="0">
                <a:highlight>
                  <a:srgbClr val="FFFF00"/>
                </a:highlight>
              </a:rPr>
              <a:t>PERSONEN KOMEN AAN JE DEUR</a:t>
            </a:r>
            <a:r>
              <a:rPr lang="nl-NL" sz="3200" b="1" dirty="0"/>
              <a:t>: </a:t>
            </a:r>
          </a:p>
          <a:p>
            <a:r>
              <a:rPr lang="nl-NL" sz="3200" b="1" dirty="0"/>
              <a:t>VRAGEN NAAR JE BANKKAART EN BEWEREN DAT DEZE MOET VERVANGEN WORDEN. ZE HEBBEN ZOGEZEGD AL EEN NIEUWE MEE EN KUNNEN DIE ONMIDDELLIJK VERNIEUWEN. ZE VRAGEN JE PINCODE EN KUNNEN ZO AAN JE GELD OP JE BANKREKENING</a:t>
            </a:r>
          </a:p>
        </p:txBody>
      </p:sp>
    </p:spTree>
    <p:extLst>
      <p:ext uri="{BB962C8B-B14F-4D97-AF65-F5344CB8AC3E}">
        <p14:creationId xmlns:p14="http://schemas.microsoft.com/office/powerpoint/2010/main" val="535307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6A63A-D59E-A54F-0678-7525E0C5699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3D7598D-FF61-F155-5E48-586BF79957F5}"/>
              </a:ext>
            </a:extLst>
          </p:cNvPr>
          <p:cNvSpPr>
            <a:spLocks noGrp="1"/>
          </p:cNvSpPr>
          <p:nvPr>
            <p:ph type="title"/>
          </p:nvPr>
        </p:nvSpPr>
        <p:spPr>
          <a:xfrm>
            <a:off x="1451579" y="446315"/>
            <a:ext cx="9749821" cy="1407440"/>
          </a:xfrm>
        </p:spPr>
        <p:txBody>
          <a:bodyPr>
            <a:normAutofit/>
          </a:bodyPr>
          <a:lstStyle/>
          <a:p>
            <a:pPr algn="ctr"/>
            <a:br>
              <a:rPr lang="nl-BE" sz="4400" b="1" dirty="0"/>
            </a:br>
            <a:r>
              <a:rPr lang="nl-BE" sz="4400" b="1" dirty="0"/>
              <a:t> HOE TE BESCHERMEN?</a:t>
            </a:r>
          </a:p>
        </p:txBody>
      </p:sp>
      <p:sp>
        <p:nvSpPr>
          <p:cNvPr id="3" name="Tijdelijke aanduiding voor inhoud 2">
            <a:extLst>
              <a:ext uri="{FF2B5EF4-FFF2-40B4-BE49-F238E27FC236}">
                <a16:creationId xmlns:a16="http://schemas.microsoft.com/office/drawing/2014/main" id="{0A3520AF-2B34-48A5-D156-1EAC00E9A5F0}"/>
              </a:ext>
            </a:extLst>
          </p:cNvPr>
          <p:cNvSpPr>
            <a:spLocks noGrp="1"/>
          </p:cNvSpPr>
          <p:nvPr>
            <p:ph idx="1"/>
          </p:nvPr>
        </p:nvSpPr>
        <p:spPr/>
        <p:txBody>
          <a:bodyPr/>
          <a:lstStyle/>
          <a:p>
            <a:pPr algn="ctr"/>
            <a:endParaRPr lang="nl-BE" dirty="0"/>
          </a:p>
          <a:p>
            <a:pPr algn="ctr"/>
            <a:endParaRPr lang="nl-BE" dirty="0"/>
          </a:p>
        </p:txBody>
      </p:sp>
      <p:sp>
        <p:nvSpPr>
          <p:cNvPr id="4" name="Tekstvak 3">
            <a:extLst>
              <a:ext uri="{FF2B5EF4-FFF2-40B4-BE49-F238E27FC236}">
                <a16:creationId xmlns:a16="http://schemas.microsoft.com/office/drawing/2014/main" id="{25947642-7F71-A761-653F-622CE653AF4E}"/>
              </a:ext>
            </a:extLst>
          </p:cNvPr>
          <p:cNvSpPr txBox="1"/>
          <p:nvPr/>
        </p:nvSpPr>
        <p:spPr>
          <a:xfrm>
            <a:off x="1338943" y="2015733"/>
            <a:ext cx="9749820" cy="3539430"/>
          </a:xfrm>
          <a:prstGeom prst="rect">
            <a:avLst/>
          </a:prstGeom>
          <a:noFill/>
        </p:spPr>
        <p:txBody>
          <a:bodyPr wrap="square" rtlCol="0">
            <a:spAutoFit/>
          </a:bodyPr>
          <a:lstStyle/>
          <a:p>
            <a:pPr marL="457200" indent="-457200">
              <a:buFont typeface="Wingdings" panose="05000000000000000000" pitchFamily="2" charset="2"/>
              <a:buChar char="v"/>
            </a:pPr>
            <a:r>
              <a:rPr lang="nl-NL" sz="2800" b="1" dirty="0"/>
              <a:t>Klik nooit zomaar op links of bijlagen in verdachte berichten.</a:t>
            </a:r>
          </a:p>
          <a:p>
            <a:pPr marL="457200" indent="-457200">
              <a:buFont typeface="Wingdings" panose="05000000000000000000" pitchFamily="2" charset="2"/>
              <a:buChar char="v"/>
            </a:pPr>
            <a:r>
              <a:rPr lang="nl-NL" sz="2800" b="1" dirty="0"/>
              <a:t>Log nooit in via een link in een e-mail; ga zelf naar de officiële website.</a:t>
            </a:r>
          </a:p>
          <a:p>
            <a:pPr marL="457200" indent="-457200">
              <a:buFont typeface="Wingdings" panose="05000000000000000000" pitchFamily="2" charset="2"/>
              <a:buChar char="v"/>
            </a:pPr>
            <a:r>
              <a:rPr lang="nl-NL" sz="2800" b="1" dirty="0"/>
              <a:t>Geef nooit pincodes of wachtwoorden af, banken of overheidsinstanties vragen hier nooit om.</a:t>
            </a:r>
          </a:p>
          <a:p>
            <a:pPr marL="457200" indent="-457200">
              <a:buFont typeface="Wingdings" panose="05000000000000000000" pitchFamily="2" charset="2"/>
              <a:buChar char="v"/>
            </a:pPr>
            <a:r>
              <a:rPr lang="nl-NL" sz="2800" b="1" dirty="0"/>
              <a:t>Controleer berichten bij twijfel via de officiële kanalen van de organisatie.</a:t>
            </a:r>
          </a:p>
        </p:txBody>
      </p:sp>
    </p:spTree>
    <p:extLst>
      <p:ext uri="{BB962C8B-B14F-4D97-AF65-F5344CB8AC3E}">
        <p14:creationId xmlns:p14="http://schemas.microsoft.com/office/powerpoint/2010/main" val="2234260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9AA95-33E2-9AE7-25ED-146AC3FD39E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16CEB29-AD60-11C9-FBED-04874432758E}"/>
              </a:ext>
            </a:extLst>
          </p:cNvPr>
          <p:cNvSpPr>
            <a:spLocks noGrp="1"/>
          </p:cNvSpPr>
          <p:nvPr>
            <p:ph type="title"/>
          </p:nvPr>
        </p:nvSpPr>
        <p:spPr>
          <a:xfrm>
            <a:off x="1451580" y="0"/>
            <a:ext cx="9826020" cy="1391655"/>
          </a:xfrm>
        </p:spPr>
        <p:txBody>
          <a:bodyPr>
            <a:normAutofit fontScale="90000"/>
          </a:bodyPr>
          <a:lstStyle/>
          <a:p>
            <a:pPr algn="ctr"/>
            <a:br>
              <a:rPr lang="nl-BE" sz="4400" b="1" dirty="0"/>
            </a:br>
            <a:r>
              <a:rPr lang="nl-BE" sz="4400" b="1" dirty="0"/>
              <a:t> </a:t>
            </a:r>
            <a:r>
              <a:rPr lang="nl-BE" sz="4000" b="1" dirty="0"/>
              <a:t>VEEL VOORKOMENDE PHISING VOORBEELDEN</a:t>
            </a:r>
            <a:endParaRPr lang="nl-BE" sz="4400" b="1" dirty="0"/>
          </a:p>
        </p:txBody>
      </p:sp>
      <p:sp>
        <p:nvSpPr>
          <p:cNvPr id="3" name="Tijdelijke aanduiding voor inhoud 2">
            <a:extLst>
              <a:ext uri="{FF2B5EF4-FFF2-40B4-BE49-F238E27FC236}">
                <a16:creationId xmlns:a16="http://schemas.microsoft.com/office/drawing/2014/main" id="{DB847E91-C8E3-763E-D24D-8D0DC59779C2}"/>
              </a:ext>
            </a:extLst>
          </p:cNvPr>
          <p:cNvSpPr>
            <a:spLocks noGrp="1"/>
          </p:cNvSpPr>
          <p:nvPr>
            <p:ph idx="1"/>
          </p:nvPr>
        </p:nvSpPr>
        <p:spPr/>
        <p:txBody>
          <a:bodyPr/>
          <a:lstStyle/>
          <a:p>
            <a:pPr algn="ctr"/>
            <a:endParaRPr lang="nl-BE" dirty="0"/>
          </a:p>
          <a:p>
            <a:pPr algn="ctr"/>
            <a:endParaRPr lang="nl-BE" dirty="0"/>
          </a:p>
        </p:txBody>
      </p:sp>
      <p:sp>
        <p:nvSpPr>
          <p:cNvPr id="4" name="Tekstvak 3">
            <a:extLst>
              <a:ext uri="{FF2B5EF4-FFF2-40B4-BE49-F238E27FC236}">
                <a16:creationId xmlns:a16="http://schemas.microsoft.com/office/drawing/2014/main" id="{E5E83E5A-6E8B-1059-CB60-BCD1152CFB68}"/>
              </a:ext>
            </a:extLst>
          </p:cNvPr>
          <p:cNvSpPr txBox="1"/>
          <p:nvPr/>
        </p:nvSpPr>
        <p:spPr>
          <a:xfrm>
            <a:off x="1338943" y="2015733"/>
            <a:ext cx="9749820" cy="3785652"/>
          </a:xfrm>
          <a:prstGeom prst="rect">
            <a:avLst/>
          </a:prstGeom>
          <a:noFill/>
        </p:spPr>
        <p:txBody>
          <a:bodyPr wrap="square" rtlCol="0">
            <a:spAutoFit/>
          </a:bodyPr>
          <a:lstStyle/>
          <a:p>
            <a:r>
              <a:rPr lang="nl-NL" sz="4000" b="1" dirty="0" err="1">
                <a:highlight>
                  <a:srgbClr val="00FF00"/>
                </a:highlight>
              </a:rPr>
              <a:t>Bankphishing</a:t>
            </a:r>
            <a:r>
              <a:rPr lang="nl-NL" sz="4000" b="1" dirty="0">
                <a:highlight>
                  <a:srgbClr val="00FF00"/>
                </a:highlight>
              </a:rPr>
              <a:t>: </a:t>
            </a:r>
          </a:p>
          <a:p>
            <a:r>
              <a:rPr lang="nl-NL" sz="4000" b="1" dirty="0"/>
              <a:t>E-mails of sms'jes van bekende banken (zoals </a:t>
            </a:r>
            <a:r>
              <a:rPr lang="nl-NL" sz="4000" b="1" dirty="0" err="1"/>
              <a:t>Argenta</a:t>
            </a:r>
            <a:r>
              <a:rPr lang="nl-NL" sz="4000" b="1" dirty="0"/>
              <a:t>, ING, KBC, …) die vragen om een "app bij te werken", "betaalpas te vervangen" of "rekening te verifiëren".</a:t>
            </a:r>
          </a:p>
        </p:txBody>
      </p:sp>
    </p:spTree>
    <p:extLst>
      <p:ext uri="{BB962C8B-B14F-4D97-AF65-F5344CB8AC3E}">
        <p14:creationId xmlns:p14="http://schemas.microsoft.com/office/powerpoint/2010/main" val="184535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3201D-77D0-D808-9F38-F035DD3E411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6F710F7-D4BF-5C5A-CA49-BC7FFF013858}"/>
              </a:ext>
            </a:extLst>
          </p:cNvPr>
          <p:cNvSpPr>
            <a:spLocks noGrp="1"/>
          </p:cNvSpPr>
          <p:nvPr>
            <p:ph type="title"/>
          </p:nvPr>
        </p:nvSpPr>
        <p:spPr>
          <a:xfrm>
            <a:off x="1451580" y="0"/>
            <a:ext cx="9826020" cy="1391655"/>
          </a:xfrm>
        </p:spPr>
        <p:txBody>
          <a:bodyPr>
            <a:normAutofit fontScale="90000"/>
          </a:bodyPr>
          <a:lstStyle/>
          <a:p>
            <a:pPr algn="ctr"/>
            <a:br>
              <a:rPr lang="nl-BE" sz="4400" b="1" dirty="0"/>
            </a:br>
            <a:r>
              <a:rPr lang="nl-BE" sz="4400" b="1" dirty="0"/>
              <a:t> </a:t>
            </a:r>
            <a:r>
              <a:rPr lang="nl-BE" sz="4000" b="1" dirty="0"/>
              <a:t>VEEL VOORKOMENDE PHISING VOORBEELDEN</a:t>
            </a:r>
            <a:endParaRPr lang="nl-BE" sz="4400" b="1" dirty="0"/>
          </a:p>
        </p:txBody>
      </p:sp>
      <p:sp>
        <p:nvSpPr>
          <p:cNvPr id="3" name="Tijdelijke aanduiding voor inhoud 2">
            <a:extLst>
              <a:ext uri="{FF2B5EF4-FFF2-40B4-BE49-F238E27FC236}">
                <a16:creationId xmlns:a16="http://schemas.microsoft.com/office/drawing/2014/main" id="{84A1428E-E16F-184E-C421-E66419F9EEA8}"/>
              </a:ext>
            </a:extLst>
          </p:cNvPr>
          <p:cNvSpPr>
            <a:spLocks noGrp="1"/>
          </p:cNvSpPr>
          <p:nvPr>
            <p:ph idx="1"/>
          </p:nvPr>
        </p:nvSpPr>
        <p:spPr>
          <a:xfrm>
            <a:off x="250371" y="1230087"/>
            <a:ext cx="11691258" cy="3973284"/>
          </a:xfrm>
        </p:spPr>
        <p:txBody>
          <a:bodyPr/>
          <a:lstStyle/>
          <a:p>
            <a:pPr algn="ctr"/>
            <a:endParaRPr lang="nl-BE" dirty="0"/>
          </a:p>
          <a:p>
            <a:pPr algn="ctr"/>
            <a:endParaRPr lang="nl-BE" dirty="0"/>
          </a:p>
        </p:txBody>
      </p:sp>
      <p:sp>
        <p:nvSpPr>
          <p:cNvPr id="6" name="Tekstvak 5">
            <a:extLst>
              <a:ext uri="{FF2B5EF4-FFF2-40B4-BE49-F238E27FC236}">
                <a16:creationId xmlns:a16="http://schemas.microsoft.com/office/drawing/2014/main" id="{4808406E-3E38-64AD-E44D-6734D903B4EC}"/>
              </a:ext>
            </a:extLst>
          </p:cNvPr>
          <p:cNvSpPr txBox="1"/>
          <p:nvPr/>
        </p:nvSpPr>
        <p:spPr>
          <a:xfrm>
            <a:off x="1807029" y="1981201"/>
            <a:ext cx="8088085" cy="3693319"/>
          </a:xfrm>
          <a:prstGeom prst="rect">
            <a:avLst/>
          </a:prstGeom>
          <a:noFill/>
        </p:spPr>
        <p:txBody>
          <a:bodyPr wrap="square">
            <a:spAutoFit/>
          </a:bodyPr>
          <a:lstStyle/>
          <a:p>
            <a:r>
              <a:rPr lang="nl-NL" sz="3600" b="1" dirty="0">
                <a:highlight>
                  <a:srgbClr val="00FF00"/>
                </a:highlight>
              </a:rPr>
              <a:t>Pakketdienst Fraude: </a:t>
            </a:r>
          </a:p>
          <a:p>
            <a:r>
              <a:rPr lang="nl-NL" sz="3600" b="1" dirty="0"/>
              <a:t>Berichten namens PostNL, DHL of UPS vragen om nog douanekosten te betalen of zeggen dat een adres onjuist is, vaak met een link naar een nep-betaalpagina</a:t>
            </a:r>
          </a:p>
          <a:p>
            <a:endParaRPr lang="nl-NL" dirty="0"/>
          </a:p>
        </p:txBody>
      </p:sp>
    </p:spTree>
    <p:extLst>
      <p:ext uri="{BB962C8B-B14F-4D97-AF65-F5344CB8AC3E}">
        <p14:creationId xmlns:p14="http://schemas.microsoft.com/office/powerpoint/2010/main" val="4186704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3B8B6A-48D7-3226-9BB5-90DC1A62B5D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68E9FC-F870-A6F3-4A28-737EB8E82066}"/>
              </a:ext>
            </a:extLst>
          </p:cNvPr>
          <p:cNvSpPr>
            <a:spLocks noGrp="1"/>
          </p:cNvSpPr>
          <p:nvPr>
            <p:ph type="title"/>
          </p:nvPr>
        </p:nvSpPr>
        <p:spPr>
          <a:xfrm>
            <a:off x="1451580" y="0"/>
            <a:ext cx="9826020" cy="1391655"/>
          </a:xfrm>
        </p:spPr>
        <p:txBody>
          <a:bodyPr>
            <a:normAutofit fontScale="90000"/>
          </a:bodyPr>
          <a:lstStyle/>
          <a:p>
            <a:pPr algn="ctr"/>
            <a:br>
              <a:rPr lang="nl-BE" sz="4400" b="1" dirty="0"/>
            </a:br>
            <a:r>
              <a:rPr lang="nl-BE" sz="4400" b="1" dirty="0"/>
              <a:t> </a:t>
            </a:r>
            <a:r>
              <a:rPr lang="nl-BE" sz="4000" b="1" dirty="0"/>
              <a:t>VEEL VOORKOMENDE PHISING VOORBEELDEN</a:t>
            </a:r>
            <a:endParaRPr lang="nl-BE" sz="4400" b="1" dirty="0"/>
          </a:p>
        </p:txBody>
      </p:sp>
      <p:sp>
        <p:nvSpPr>
          <p:cNvPr id="3" name="Tijdelijke aanduiding voor inhoud 2">
            <a:extLst>
              <a:ext uri="{FF2B5EF4-FFF2-40B4-BE49-F238E27FC236}">
                <a16:creationId xmlns:a16="http://schemas.microsoft.com/office/drawing/2014/main" id="{63775108-7836-4B98-DBC9-276A4061C4B3}"/>
              </a:ext>
            </a:extLst>
          </p:cNvPr>
          <p:cNvSpPr>
            <a:spLocks noGrp="1"/>
          </p:cNvSpPr>
          <p:nvPr>
            <p:ph idx="1"/>
          </p:nvPr>
        </p:nvSpPr>
        <p:spPr>
          <a:xfrm>
            <a:off x="250371" y="1230087"/>
            <a:ext cx="11691258" cy="3973284"/>
          </a:xfrm>
        </p:spPr>
        <p:txBody>
          <a:bodyPr/>
          <a:lstStyle/>
          <a:p>
            <a:pPr algn="ctr"/>
            <a:endParaRPr lang="nl-BE" dirty="0"/>
          </a:p>
          <a:p>
            <a:pPr algn="ctr"/>
            <a:endParaRPr lang="nl-BE" dirty="0"/>
          </a:p>
        </p:txBody>
      </p:sp>
      <p:sp>
        <p:nvSpPr>
          <p:cNvPr id="8" name="Tekstvak 7">
            <a:extLst>
              <a:ext uri="{FF2B5EF4-FFF2-40B4-BE49-F238E27FC236}">
                <a16:creationId xmlns:a16="http://schemas.microsoft.com/office/drawing/2014/main" id="{07E96AC3-048F-5496-2DF2-CBD8BA0AF4C1}"/>
              </a:ext>
            </a:extLst>
          </p:cNvPr>
          <p:cNvSpPr txBox="1"/>
          <p:nvPr/>
        </p:nvSpPr>
        <p:spPr>
          <a:xfrm>
            <a:off x="2068286" y="1948543"/>
            <a:ext cx="8567057" cy="2308324"/>
          </a:xfrm>
          <a:prstGeom prst="rect">
            <a:avLst/>
          </a:prstGeom>
          <a:noFill/>
        </p:spPr>
        <p:txBody>
          <a:bodyPr wrap="square" rtlCol="0">
            <a:spAutoFit/>
          </a:bodyPr>
          <a:lstStyle/>
          <a:p>
            <a:r>
              <a:rPr lang="nl-NL" sz="3600" b="1" dirty="0">
                <a:highlight>
                  <a:srgbClr val="00FF00"/>
                </a:highlight>
              </a:rPr>
              <a:t>Overheidsinstanties: </a:t>
            </a:r>
          </a:p>
          <a:p>
            <a:r>
              <a:rPr lang="nl-NL" sz="3600" b="1" dirty="0"/>
              <a:t>Valse e-mails uit naam van de Belastingdienst, Pensioendienst,… over een openstaande boete of teruggave</a:t>
            </a:r>
            <a:endParaRPr lang="nl-BE" sz="3600" b="1" dirty="0"/>
          </a:p>
        </p:txBody>
      </p:sp>
    </p:spTree>
    <p:extLst>
      <p:ext uri="{BB962C8B-B14F-4D97-AF65-F5344CB8AC3E}">
        <p14:creationId xmlns:p14="http://schemas.microsoft.com/office/powerpoint/2010/main" val="8604083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78470-042B-1B24-54B6-823502F0F7C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68C2223-A62E-7FFE-5F56-C07DAA4DF932}"/>
              </a:ext>
            </a:extLst>
          </p:cNvPr>
          <p:cNvSpPr>
            <a:spLocks noGrp="1"/>
          </p:cNvSpPr>
          <p:nvPr>
            <p:ph type="title"/>
          </p:nvPr>
        </p:nvSpPr>
        <p:spPr>
          <a:xfrm>
            <a:off x="1451580" y="0"/>
            <a:ext cx="9826020" cy="1391655"/>
          </a:xfrm>
        </p:spPr>
        <p:txBody>
          <a:bodyPr>
            <a:normAutofit fontScale="90000"/>
          </a:bodyPr>
          <a:lstStyle/>
          <a:p>
            <a:pPr algn="ctr"/>
            <a:br>
              <a:rPr lang="nl-BE" sz="4400" b="1" dirty="0"/>
            </a:br>
            <a:r>
              <a:rPr lang="nl-BE" sz="4400" b="1" dirty="0"/>
              <a:t> </a:t>
            </a:r>
            <a:r>
              <a:rPr lang="nl-BE" sz="4000" b="1" dirty="0"/>
              <a:t>VEEL VOORKOMENDE PHISING VOORBEELDEN</a:t>
            </a:r>
            <a:endParaRPr lang="nl-BE" sz="4400" b="1" dirty="0"/>
          </a:p>
        </p:txBody>
      </p:sp>
      <p:sp>
        <p:nvSpPr>
          <p:cNvPr id="3" name="Tijdelijke aanduiding voor inhoud 2">
            <a:extLst>
              <a:ext uri="{FF2B5EF4-FFF2-40B4-BE49-F238E27FC236}">
                <a16:creationId xmlns:a16="http://schemas.microsoft.com/office/drawing/2014/main" id="{4AD1E90F-1B5B-4732-3152-EA206E10A498}"/>
              </a:ext>
            </a:extLst>
          </p:cNvPr>
          <p:cNvSpPr>
            <a:spLocks noGrp="1"/>
          </p:cNvSpPr>
          <p:nvPr>
            <p:ph idx="1"/>
          </p:nvPr>
        </p:nvSpPr>
        <p:spPr>
          <a:xfrm>
            <a:off x="1135894" y="2091932"/>
            <a:ext cx="9603275" cy="3450613"/>
          </a:xfrm>
        </p:spPr>
        <p:txBody>
          <a:bodyPr/>
          <a:lstStyle/>
          <a:p>
            <a:pPr algn="ctr"/>
            <a:endParaRPr lang="nl-BE" dirty="0"/>
          </a:p>
          <a:p>
            <a:pPr algn="ctr"/>
            <a:endParaRPr lang="nl-BE" dirty="0"/>
          </a:p>
        </p:txBody>
      </p:sp>
      <p:sp>
        <p:nvSpPr>
          <p:cNvPr id="9" name="Tekstvak 8">
            <a:extLst>
              <a:ext uri="{FF2B5EF4-FFF2-40B4-BE49-F238E27FC236}">
                <a16:creationId xmlns:a16="http://schemas.microsoft.com/office/drawing/2014/main" id="{E1AB61E6-C3CC-20E6-A3FD-D9F13E906F56}"/>
              </a:ext>
            </a:extLst>
          </p:cNvPr>
          <p:cNvSpPr txBox="1"/>
          <p:nvPr/>
        </p:nvSpPr>
        <p:spPr>
          <a:xfrm>
            <a:off x="1600201" y="1905000"/>
            <a:ext cx="8098970" cy="2862322"/>
          </a:xfrm>
          <a:prstGeom prst="rect">
            <a:avLst/>
          </a:prstGeom>
          <a:noFill/>
        </p:spPr>
        <p:txBody>
          <a:bodyPr wrap="square">
            <a:spAutoFit/>
          </a:bodyPr>
          <a:lstStyle/>
          <a:p>
            <a:r>
              <a:rPr lang="nl-NL" sz="3600" b="1" i="0" dirty="0">
                <a:solidFill>
                  <a:srgbClr val="0A0A0A"/>
                </a:solidFill>
                <a:effectLst/>
                <a:highlight>
                  <a:srgbClr val="00FF00"/>
                </a:highlight>
                <a:latin typeface="Google Sans"/>
              </a:rPr>
              <a:t>Identiteitscontrole/Verificatie: </a:t>
            </a:r>
          </a:p>
          <a:p>
            <a:r>
              <a:rPr lang="nl-NL" sz="3600" b="1" i="0" dirty="0">
                <a:solidFill>
                  <a:srgbClr val="0A0A0A"/>
                </a:solidFill>
                <a:effectLst/>
                <a:latin typeface="Google Sans"/>
              </a:rPr>
              <a:t>Berichten van streamingdiensten (</a:t>
            </a:r>
            <a:r>
              <a:rPr lang="nl-NL" sz="3600" b="1" i="0" dirty="0" err="1">
                <a:solidFill>
                  <a:srgbClr val="0A0A0A"/>
                </a:solidFill>
                <a:effectLst/>
                <a:latin typeface="Google Sans"/>
              </a:rPr>
              <a:t>Netflix</a:t>
            </a:r>
            <a:r>
              <a:rPr lang="nl-NL" sz="3600" b="1" i="0" dirty="0">
                <a:solidFill>
                  <a:srgbClr val="0A0A0A"/>
                </a:solidFill>
                <a:effectLst/>
                <a:latin typeface="Google Sans"/>
              </a:rPr>
              <a:t>, Amazon Prime) of Apple/Google die beweren dat uw account wordt geblokkeerd tenzij u inlogt.</a:t>
            </a:r>
            <a:endParaRPr lang="nl-BE" sz="3600" b="1" dirty="0"/>
          </a:p>
        </p:txBody>
      </p:sp>
    </p:spTree>
    <p:extLst>
      <p:ext uri="{BB962C8B-B14F-4D97-AF65-F5344CB8AC3E}">
        <p14:creationId xmlns:p14="http://schemas.microsoft.com/office/powerpoint/2010/main" val="30559447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B4E07-B4F1-5DFA-B386-0CDEE4EA81A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A2A8FE-FE61-D7A9-D348-224915D4DFD1}"/>
              </a:ext>
            </a:extLst>
          </p:cNvPr>
          <p:cNvSpPr>
            <a:spLocks noGrp="1"/>
          </p:cNvSpPr>
          <p:nvPr>
            <p:ph type="title"/>
          </p:nvPr>
        </p:nvSpPr>
        <p:spPr>
          <a:xfrm>
            <a:off x="1451579" y="446315"/>
            <a:ext cx="9749821" cy="1407440"/>
          </a:xfrm>
        </p:spPr>
        <p:txBody>
          <a:bodyPr>
            <a:normAutofit/>
          </a:bodyPr>
          <a:lstStyle/>
          <a:p>
            <a:pPr algn="ctr"/>
            <a:br>
              <a:rPr lang="nl-BE" sz="4400" b="1" dirty="0"/>
            </a:br>
            <a:r>
              <a:rPr lang="nl-BE" sz="4400" b="1" dirty="0"/>
              <a:t> </a:t>
            </a:r>
          </a:p>
        </p:txBody>
      </p:sp>
      <p:sp>
        <p:nvSpPr>
          <p:cNvPr id="3" name="Tijdelijke aanduiding voor inhoud 2">
            <a:extLst>
              <a:ext uri="{FF2B5EF4-FFF2-40B4-BE49-F238E27FC236}">
                <a16:creationId xmlns:a16="http://schemas.microsoft.com/office/drawing/2014/main" id="{583B6CE2-2737-7477-8F47-CBECBB053F38}"/>
              </a:ext>
            </a:extLst>
          </p:cNvPr>
          <p:cNvSpPr>
            <a:spLocks noGrp="1"/>
          </p:cNvSpPr>
          <p:nvPr>
            <p:ph idx="1"/>
          </p:nvPr>
        </p:nvSpPr>
        <p:spPr/>
        <p:txBody>
          <a:bodyPr>
            <a:normAutofit fontScale="92500" lnSpcReduction="20000"/>
          </a:bodyPr>
          <a:lstStyle/>
          <a:p>
            <a:pPr marL="0" indent="0" algn="ctr">
              <a:buNone/>
            </a:pPr>
            <a:r>
              <a:rPr lang="nl-BE" sz="4400" b="1" dirty="0">
                <a:highlight>
                  <a:srgbClr val="00FF00"/>
                </a:highlight>
              </a:rPr>
              <a:t>Nepadvertenties: </a:t>
            </a:r>
          </a:p>
          <a:p>
            <a:pPr marL="0" indent="0" algn="ctr">
              <a:buNone/>
            </a:pPr>
            <a:r>
              <a:rPr lang="nl-BE" sz="4400" b="1" dirty="0"/>
              <a:t>op sociale media, ze beloven dat je “snel rijk” zult worden door te investeren in BITCOINS of via valse beleggingsplatforms.</a:t>
            </a:r>
          </a:p>
        </p:txBody>
      </p:sp>
      <p:sp>
        <p:nvSpPr>
          <p:cNvPr id="7" name="Tekstvak 6">
            <a:extLst>
              <a:ext uri="{FF2B5EF4-FFF2-40B4-BE49-F238E27FC236}">
                <a16:creationId xmlns:a16="http://schemas.microsoft.com/office/drawing/2014/main" id="{DB4D0B11-9DAF-707C-7B22-967C6C2F4996}"/>
              </a:ext>
            </a:extLst>
          </p:cNvPr>
          <p:cNvSpPr txBox="1"/>
          <p:nvPr/>
        </p:nvSpPr>
        <p:spPr>
          <a:xfrm>
            <a:off x="1589314" y="642257"/>
            <a:ext cx="9465540" cy="1200329"/>
          </a:xfrm>
          <a:prstGeom prst="rect">
            <a:avLst/>
          </a:prstGeom>
          <a:noFill/>
        </p:spPr>
        <p:txBody>
          <a:bodyPr wrap="square">
            <a:spAutoFit/>
          </a:bodyPr>
          <a:lstStyle/>
          <a:p>
            <a:pPr algn="ctr"/>
            <a:r>
              <a:rPr lang="nl-BE" sz="3600" b="1"/>
              <a:t>VEEL VOORKOMENDE PHISING VOORBEELDEN</a:t>
            </a:r>
            <a:endParaRPr lang="nl-BE" sz="3600" dirty="0"/>
          </a:p>
        </p:txBody>
      </p:sp>
    </p:spTree>
    <p:extLst>
      <p:ext uri="{BB962C8B-B14F-4D97-AF65-F5344CB8AC3E}">
        <p14:creationId xmlns:p14="http://schemas.microsoft.com/office/powerpoint/2010/main" val="1498308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0D1FC4-716F-4E9B-5EE9-DE229B46121E}"/>
              </a:ext>
            </a:extLst>
          </p:cNvPr>
          <p:cNvSpPr>
            <a:spLocks noGrp="1"/>
          </p:cNvSpPr>
          <p:nvPr>
            <p:ph type="title"/>
          </p:nvPr>
        </p:nvSpPr>
        <p:spPr/>
        <p:txBody>
          <a:bodyPr>
            <a:normAutofit/>
          </a:bodyPr>
          <a:lstStyle/>
          <a:p>
            <a:pPr algn="ctr"/>
            <a:r>
              <a:rPr lang="nl-BE" sz="4400" b="1" dirty="0"/>
              <a:t>Wat is </a:t>
            </a:r>
            <a:r>
              <a:rPr lang="nl-BE" sz="4400" b="1" dirty="0" err="1"/>
              <a:t>phishing</a:t>
            </a:r>
            <a:endParaRPr lang="nl-BE" sz="4400" b="1" dirty="0"/>
          </a:p>
        </p:txBody>
      </p:sp>
      <p:sp>
        <p:nvSpPr>
          <p:cNvPr id="3" name="Tijdelijke aanduiding voor inhoud 2">
            <a:extLst>
              <a:ext uri="{FF2B5EF4-FFF2-40B4-BE49-F238E27FC236}">
                <a16:creationId xmlns:a16="http://schemas.microsoft.com/office/drawing/2014/main" id="{4164106B-1A57-58FC-D700-0902DDF4B87D}"/>
              </a:ext>
            </a:extLst>
          </p:cNvPr>
          <p:cNvSpPr>
            <a:spLocks noGrp="1"/>
          </p:cNvSpPr>
          <p:nvPr>
            <p:ph idx="1"/>
          </p:nvPr>
        </p:nvSpPr>
        <p:spPr/>
        <p:txBody>
          <a:bodyPr>
            <a:normAutofit lnSpcReduction="10000"/>
          </a:bodyPr>
          <a:lstStyle/>
          <a:p>
            <a:r>
              <a:rPr lang="nl-NL" sz="2800" b="1" dirty="0"/>
              <a:t>een vorm van </a:t>
            </a:r>
            <a:r>
              <a:rPr lang="nl-NL" sz="2800" b="1" dirty="0">
                <a:hlinkClick r:id="rId2"/>
              </a:rPr>
              <a:t>internetfraude</a:t>
            </a:r>
            <a:r>
              <a:rPr lang="nl-NL" sz="2800" b="1" dirty="0"/>
              <a:t> waarbij criminelen valse berichten (e-mail, sms, WhatsApp) sturen om persoonlijke gegevens, zoals inlogcodes of bankgegevens, te stelen. Ze doen zich voor als een vertrouwde instantie, zoals een bank of overheid, en lokken je naar een valse website. Het doel is vaak financiële diefstal</a:t>
            </a:r>
            <a:endParaRPr lang="nl-BE" sz="2800" b="1" dirty="0"/>
          </a:p>
        </p:txBody>
      </p:sp>
    </p:spTree>
    <p:extLst>
      <p:ext uri="{BB962C8B-B14F-4D97-AF65-F5344CB8AC3E}">
        <p14:creationId xmlns:p14="http://schemas.microsoft.com/office/powerpoint/2010/main" val="1405183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FD7F3-1DCA-D671-5808-70BA1201F59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E100759-0BEC-78E8-EA5D-E0819615FF21}"/>
              </a:ext>
            </a:extLst>
          </p:cNvPr>
          <p:cNvSpPr>
            <a:spLocks noGrp="1"/>
          </p:cNvSpPr>
          <p:nvPr>
            <p:ph type="title"/>
          </p:nvPr>
        </p:nvSpPr>
        <p:spPr>
          <a:xfrm>
            <a:off x="1451579" y="446315"/>
            <a:ext cx="9749821" cy="1407440"/>
          </a:xfrm>
        </p:spPr>
        <p:txBody>
          <a:bodyPr>
            <a:normAutofit/>
          </a:bodyPr>
          <a:lstStyle/>
          <a:p>
            <a:pPr algn="ctr"/>
            <a:br>
              <a:rPr lang="nl-BE" sz="4400" b="1" dirty="0"/>
            </a:br>
            <a:r>
              <a:rPr lang="nl-BE" sz="4400" b="1" dirty="0"/>
              <a:t> </a:t>
            </a:r>
          </a:p>
        </p:txBody>
      </p:sp>
      <p:sp>
        <p:nvSpPr>
          <p:cNvPr id="3" name="Tijdelijke aanduiding voor inhoud 2">
            <a:extLst>
              <a:ext uri="{FF2B5EF4-FFF2-40B4-BE49-F238E27FC236}">
                <a16:creationId xmlns:a16="http://schemas.microsoft.com/office/drawing/2014/main" id="{A7723DA1-D502-7AF2-6711-3C482AD8C064}"/>
              </a:ext>
            </a:extLst>
          </p:cNvPr>
          <p:cNvSpPr>
            <a:spLocks noGrp="1"/>
          </p:cNvSpPr>
          <p:nvPr>
            <p:ph idx="1"/>
          </p:nvPr>
        </p:nvSpPr>
        <p:spPr/>
        <p:txBody>
          <a:bodyPr>
            <a:normAutofit/>
          </a:bodyPr>
          <a:lstStyle/>
          <a:p>
            <a:pPr marL="0" indent="0" algn="ctr">
              <a:buNone/>
            </a:pPr>
            <a:r>
              <a:rPr lang="nl-NL" sz="3600" b="1" dirty="0">
                <a:highlight>
                  <a:srgbClr val="00FF00"/>
                </a:highlight>
              </a:rPr>
              <a:t>WhatsApp-fraude (Vriend-in-nood): </a:t>
            </a:r>
          </a:p>
          <a:p>
            <a:pPr marL="0" indent="0" algn="ctr">
              <a:buNone/>
            </a:pPr>
            <a:r>
              <a:rPr lang="nl-NL" sz="3600" b="1" dirty="0"/>
              <a:t>Een bericht van een onbekend nummer, zogenaamd van een vriend of familielid, die geld nodig heeft voor een spoedbetaling</a:t>
            </a:r>
            <a:endParaRPr lang="nl-BE" sz="3600" b="1" dirty="0"/>
          </a:p>
        </p:txBody>
      </p:sp>
      <p:sp>
        <p:nvSpPr>
          <p:cNvPr id="7" name="Tekstvak 6">
            <a:extLst>
              <a:ext uri="{FF2B5EF4-FFF2-40B4-BE49-F238E27FC236}">
                <a16:creationId xmlns:a16="http://schemas.microsoft.com/office/drawing/2014/main" id="{1D14D1EE-67F2-207E-214E-82E063927844}"/>
              </a:ext>
            </a:extLst>
          </p:cNvPr>
          <p:cNvSpPr txBox="1"/>
          <p:nvPr/>
        </p:nvSpPr>
        <p:spPr>
          <a:xfrm>
            <a:off x="1589314" y="642257"/>
            <a:ext cx="9465540" cy="1200329"/>
          </a:xfrm>
          <a:prstGeom prst="rect">
            <a:avLst/>
          </a:prstGeom>
          <a:noFill/>
        </p:spPr>
        <p:txBody>
          <a:bodyPr wrap="square">
            <a:spAutoFit/>
          </a:bodyPr>
          <a:lstStyle/>
          <a:p>
            <a:pPr algn="ctr"/>
            <a:r>
              <a:rPr lang="nl-BE" sz="3600" b="1"/>
              <a:t>VEEL VOORKOMENDE PHISING VOORBEELDEN</a:t>
            </a:r>
            <a:endParaRPr lang="nl-BE" sz="3600" dirty="0"/>
          </a:p>
        </p:txBody>
      </p:sp>
    </p:spTree>
    <p:extLst>
      <p:ext uri="{BB962C8B-B14F-4D97-AF65-F5344CB8AC3E}">
        <p14:creationId xmlns:p14="http://schemas.microsoft.com/office/powerpoint/2010/main" val="9738835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81DD20-D9F2-BBE3-BB93-824305E12BAB}"/>
              </a:ext>
            </a:extLst>
          </p:cNvPr>
          <p:cNvSpPr>
            <a:spLocks noGrp="1"/>
          </p:cNvSpPr>
          <p:nvPr>
            <p:ph type="title"/>
          </p:nvPr>
        </p:nvSpPr>
        <p:spPr/>
        <p:txBody>
          <a:bodyPr>
            <a:normAutofit/>
          </a:bodyPr>
          <a:lstStyle/>
          <a:p>
            <a:pPr algn="ctr"/>
            <a:r>
              <a:rPr lang="nl-BE" sz="4400" b="1" dirty="0"/>
              <a:t>Wat zeker te doen!!!</a:t>
            </a:r>
          </a:p>
        </p:txBody>
      </p:sp>
      <p:sp>
        <p:nvSpPr>
          <p:cNvPr id="3" name="Tijdelijke aanduiding voor inhoud 2">
            <a:extLst>
              <a:ext uri="{FF2B5EF4-FFF2-40B4-BE49-F238E27FC236}">
                <a16:creationId xmlns:a16="http://schemas.microsoft.com/office/drawing/2014/main" id="{FF508198-B47A-AE1A-C5BA-B556EC672D92}"/>
              </a:ext>
            </a:extLst>
          </p:cNvPr>
          <p:cNvSpPr>
            <a:spLocks noGrp="1"/>
          </p:cNvSpPr>
          <p:nvPr>
            <p:ph idx="1"/>
          </p:nvPr>
        </p:nvSpPr>
        <p:spPr/>
        <p:txBody>
          <a:bodyPr>
            <a:normAutofit fontScale="92500"/>
          </a:bodyPr>
          <a:lstStyle/>
          <a:p>
            <a:pPr marL="0" indent="0" algn="ctr">
              <a:buNone/>
            </a:pPr>
            <a:r>
              <a:rPr lang="nl-NL" sz="4800" b="1" dirty="0"/>
              <a:t>Bij twijfel, neem direct contact op met de instantie (bank of politie) telefonisch of via hun officiële website, niet via het bericht</a:t>
            </a:r>
            <a:r>
              <a:rPr lang="nl-NL" sz="4800" b="1" i="1" dirty="0"/>
              <a:t>.</a:t>
            </a:r>
            <a:endParaRPr lang="nl-BE" dirty="0"/>
          </a:p>
        </p:txBody>
      </p:sp>
    </p:spTree>
    <p:extLst>
      <p:ext uri="{BB962C8B-B14F-4D97-AF65-F5344CB8AC3E}">
        <p14:creationId xmlns:p14="http://schemas.microsoft.com/office/powerpoint/2010/main" val="9835021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3C985-0095-CE43-0EAA-D74C0DCCC15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91CD5C1-8122-9388-BB8B-847C75032DA3}"/>
              </a:ext>
            </a:extLst>
          </p:cNvPr>
          <p:cNvSpPr>
            <a:spLocks noGrp="1"/>
          </p:cNvSpPr>
          <p:nvPr>
            <p:ph type="title"/>
          </p:nvPr>
        </p:nvSpPr>
        <p:spPr/>
        <p:txBody>
          <a:bodyPr>
            <a:normAutofit/>
          </a:bodyPr>
          <a:lstStyle/>
          <a:p>
            <a:pPr algn="ctr"/>
            <a:r>
              <a:rPr lang="nl-BE" sz="4400" b="1" dirty="0"/>
              <a:t>Hoe werkt </a:t>
            </a:r>
            <a:r>
              <a:rPr lang="nl-BE" sz="4400" b="1" dirty="0" err="1"/>
              <a:t>phising</a:t>
            </a:r>
            <a:endParaRPr lang="nl-BE" sz="4400" b="1" dirty="0"/>
          </a:p>
        </p:txBody>
      </p:sp>
      <p:sp>
        <p:nvSpPr>
          <p:cNvPr id="3" name="Tijdelijke aanduiding voor inhoud 2">
            <a:extLst>
              <a:ext uri="{FF2B5EF4-FFF2-40B4-BE49-F238E27FC236}">
                <a16:creationId xmlns:a16="http://schemas.microsoft.com/office/drawing/2014/main" id="{BE8E13EB-7EDD-0531-CD5C-ACD7DC84A26B}"/>
              </a:ext>
            </a:extLst>
          </p:cNvPr>
          <p:cNvSpPr>
            <a:spLocks noGrp="1"/>
          </p:cNvSpPr>
          <p:nvPr>
            <p:ph idx="1"/>
          </p:nvPr>
        </p:nvSpPr>
        <p:spPr/>
        <p:txBody>
          <a:bodyPr/>
          <a:lstStyle/>
          <a:p>
            <a:pPr algn="ctr"/>
            <a:endParaRPr lang="nl-BE" dirty="0"/>
          </a:p>
          <a:p>
            <a:pPr algn="ctr"/>
            <a:endParaRPr lang="nl-BE" dirty="0"/>
          </a:p>
        </p:txBody>
      </p:sp>
      <p:sp>
        <p:nvSpPr>
          <p:cNvPr id="4" name="Tekstvak 3">
            <a:extLst>
              <a:ext uri="{FF2B5EF4-FFF2-40B4-BE49-F238E27FC236}">
                <a16:creationId xmlns:a16="http://schemas.microsoft.com/office/drawing/2014/main" id="{B62F0339-CFAA-7CC1-E814-F68C6B15375D}"/>
              </a:ext>
            </a:extLst>
          </p:cNvPr>
          <p:cNvSpPr txBox="1"/>
          <p:nvPr/>
        </p:nvSpPr>
        <p:spPr>
          <a:xfrm>
            <a:off x="1338943" y="3080657"/>
            <a:ext cx="9144000" cy="1107996"/>
          </a:xfrm>
          <a:prstGeom prst="rect">
            <a:avLst/>
          </a:prstGeom>
          <a:noFill/>
        </p:spPr>
        <p:txBody>
          <a:bodyPr wrap="square" rtlCol="0">
            <a:spAutoFit/>
          </a:bodyPr>
          <a:lstStyle/>
          <a:p>
            <a:pPr algn="ctr"/>
            <a:r>
              <a:rPr lang="nl-BE" sz="6600" b="1" dirty="0"/>
              <a:t>Enkele voorbeelden</a:t>
            </a:r>
          </a:p>
        </p:txBody>
      </p:sp>
    </p:spTree>
    <p:extLst>
      <p:ext uri="{BB962C8B-B14F-4D97-AF65-F5344CB8AC3E}">
        <p14:creationId xmlns:p14="http://schemas.microsoft.com/office/powerpoint/2010/main" val="736333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C6F198E-F7A1-4125-910D-641C0C2A76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D5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07C3A25-D9A7-4F2D-B44C-FA8EB24C7A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7"/>
            <a:ext cx="10905067" cy="55668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307210BB-D752-226E-C2FB-EEFC2AD98F33}"/>
              </a:ext>
            </a:extLst>
          </p:cNvPr>
          <p:cNvPicPr>
            <a:picLocks noChangeAspect="1"/>
          </p:cNvPicPr>
          <p:nvPr/>
        </p:nvPicPr>
        <p:blipFill>
          <a:blip r:embed="rId2"/>
          <a:stretch>
            <a:fillRect/>
          </a:stretch>
        </p:blipFill>
        <p:spPr>
          <a:xfrm>
            <a:off x="1919672" y="1128098"/>
            <a:ext cx="8360022" cy="4598011"/>
          </a:xfrm>
          <a:prstGeom prst="rect">
            <a:avLst/>
          </a:prstGeom>
        </p:spPr>
      </p:pic>
      <p:sp>
        <p:nvSpPr>
          <p:cNvPr id="14" name="Rectangle 13">
            <a:extLst>
              <a:ext uri="{FF2B5EF4-FFF2-40B4-BE49-F238E27FC236}">
                <a16:creationId xmlns:a16="http://schemas.microsoft.com/office/drawing/2014/main" id="{18E8515E-B8C8-482A-A9B5-CE57BC080A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95753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992E1B-AAEE-4435-8F48-8C88BE5510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F5E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1950C19C-CE78-BAD9-B104-5863C642E07D}"/>
              </a:ext>
            </a:extLst>
          </p:cNvPr>
          <p:cNvPicPr>
            <a:picLocks noChangeAspect="1"/>
          </p:cNvPicPr>
          <p:nvPr/>
        </p:nvPicPr>
        <p:blipFill>
          <a:blip r:embed="rId2"/>
          <a:srcRect t="12833" r="1" b="18824"/>
          <a:stretch>
            <a:fillRect/>
          </a:stretch>
        </p:blipFill>
        <p:spPr>
          <a:xfrm>
            <a:off x="643467" y="643467"/>
            <a:ext cx="10905066" cy="5571066"/>
          </a:xfrm>
          <a:prstGeom prst="rect">
            <a:avLst/>
          </a:prstGeom>
        </p:spPr>
      </p:pic>
      <p:sp>
        <p:nvSpPr>
          <p:cNvPr id="10" name="Rectangle 9">
            <a:extLst>
              <a:ext uri="{FF2B5EF4-FFF2-40B4-BE49-F238E27FC236}">
                <a16:creationId xmlns:a16="http://schemas.microsoft.com/office/drawing/2014/main" id="{476C2E52-E592-4F3F-BC13-5BD8518E2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21757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992E1B-AAEE-4435-8F48-8C88BE5510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74F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664B5D44-3756-47D2-7086-38CDE4705560}"/>
              </a:ext>
            </a:extLst>
          </p:cNvPr>
          <p:cNvPicPr>
            <a:picLocks noChangeAspect="1"/>
          </p:cNvPicPr>
          <p:nvPr/>
        </p:nvPicPr>
        <p:blipFill>
          <a:blip r:embed="rId2"/>
          <a:srcRect t="21561" r="1" b="24946"/>
          <a:stretch>
            <a:fillRect/>
          </a:stretch>
        </p:blipFill>
        <p:spPr>
          <a:xfrm>
            <a:off x="643467" y="643467"/>
            <a:ext cx="10905066" cy="5571066"/>
          </a:xfrm>
          <a:prstGeom prst="rect">
            <a:avLst/>
          </a:prstGeom>
        </p:spPr>
      </p:pic>
      <p:sp>
        <p:nvSpPr>
          <p:cNvPr id="10" name="Rectangle 9">
            <a:extLst>
              <a:ext uri="{FF2B5EF4-FFF2-40B4-BE49-F238E27FC236}">
                <a16:creationId xmlns:a16="http://schemas.microsoft.com/office/drawing/2014/main" id="{476C2E52-E592-4F3F-BC13-5BD8518E2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28909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6E6531A-0776-43BA-A852-5FB5C7753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56085" y="533400"/>
            <a:ext cx="9079832" cy="5077326"/>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8C5273F-2B84-46BF-A94F-1A20E13B3A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84605" y="763203"/>
            <a:ext cx="8622792" cy="4617720"/>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4B352277-0E17-80EE-533D-E65B761C4970}"/>
              </a:ext>
            </a:extLst>
          </p:cNvPr>
          <p:cNvPicPr>
            <a:picLocks noChangeAspect="1"/>
          </p:cNvPicPr>
          <p:nvPr/>
        </p:nvPicPr>
        <p:blipFill>
          <a:blip r:embed="rId2"/>
          <a:stretch>
            <a:fillRect/>
          </a:stretch>
        </p:blipFill>
        <p:spPr>
          <a:xfrm>
            <a:off x="2601687" y="881743"/>
            <a:ext cx="6901542" cy="4499180"/>
          </a:xfrm>
          <a:prstGeom prst="rect">
            <a:avLst/>
          </a:prstGeom>
        </p:spPr>
      </p:pic>
    </p:spTree>
    <p:extLst>
      <p:ext uri="{BB962C8B-B14F-4D97-AF65-F5344CB8AC3E}">
        <p14:creationId xmlns:p14="http://schemas.microsoft.com/office/powerpoint/2010/main" val="27284009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31" name="Rectangle 8">
            <a:extLst>
              <a:ext uri="{FF2B5EF4-FFF2-40B4-BE49-F238E27FC236}">
                <a16:creationId xmlns:a16="http://schemas.microsoft.com/office/drawing/2014/main" id="{1CE580D1-F917-4567-AFB4-99AA9B52AD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BE"/>
          </a:p>
        </p:txBody>
      </p:sp>
      <p:pic>
        <p:nvPicPr>
          <p:cNvPr id="32" name="Picture 10">
            <a:extLst>
              <a:ext uri="{FF2B5EF4-FFF2-40B4-BE49-F238E27FC236}">
                <a16:creationId xmlns:a16="http://schemas.microsoft.com/office/drawing/2014/main" id="{1F5620B8-A2D8-4568-B566-F0453A0D91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3" name="Straight Connector 12">
            <a:extLst>
              <a:ext uri="{FF2B5EF4-FFF2-40B4-BE49-F238E27FC236}">
                <a16:creationId xmlns:a16="http://schemas.microsoft.com/office/drawing/2014/main" id="{1C7D2BA4-4B7A-4596-8BCC-5CF7154238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34" name="Straight Connector 14">
            <a:extLst>
              <a:ext uri="{FF2B5EF4-FFF2-40B4-BE49-F238E27FC236}">
                <a16:creationId xmlns:a16="http://schemas.microsoft.com/office/drawing/2014/main" id="{4977F1E1-2B6F-4BB6-899F-67D8764D83C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35" name="Rectangle 16">
            <a:extLst>
              <a:ext uri="{FF2B5EF4-FFF2-40B4-BE49-F238E27FC236}">
                <a16:creationId xmlns:a16="http://schemas.microsoft.com/office/drawing/2014/main" id="{EC17D08F-2133-44A9-B28C-CB29928FA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18">
            <a:extLst>
              <a:ext uri="{FF2B5EF4-FFF2-40B4-BE49-F238E27FC236}">
                <a16:creationId xmlns:a16="http://schemas.microsoft.com/office/drawing/2014/main" id="{0CC36881-E309-4C41-8B5B-203AADC15F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el 1">
            <a:extLst>
              <a:ext uri="{FF2B5EF4-FFF2-40B4-BE49-F238E27FC236}">
                <a16:creationId xmlns:a16="http://schemas.microsoft.com/office/drawing/2014/main" id="{AC8FF2C7-2474-E25E-DEA1-06171F3F1EC8}"/>
              </a:ext>
            </a:extLst>
          </p:cNvPr>
          <p:cNvSpPr>
            <a:spLocks noGrp="1"/>
          </p:cNvSpPr>
          <p:nvPr>
            <p:ph type="title"/>
          </p:nvPr>
        </p:nvSpPr>
        <p:spPr>
          <a:xfrm>
            <a:off x="659301" y="1474969"/>
            <a:ext cx="2823919" cy="1868760"/>
          </a:xfrm>
        </p:spPr>
        <p:txBody>
          <a:bodyPr vert="horz" lIns="91440" tIns="45720" rIns="91440" bIns="0" rtlCol="0" anchor="b">
            <a:normAutofit/>
          </a:bodyPr>
          <a:lstStyle/>
          <a:p>
            <a:pPr algn="ctr"/>
            <a:r>
              <a:rPr lang="en-US" sz="4000" b="1" dirty="0" err="1"/>
              <a:t>Nog</a:t>
            </a:r>
            <a:r>
              <a:rPr lang="en-US" sz="4000" b="1" dirty="0"/>
              <a:t> </a:t>
            </a:r>
            <a:r>
              <a:rPr lang="en-US" sz="4000" b="1" dirty="0" err="1"/>
              <a:t>vragen</a:t>
            </a:r>
            <a:r>
              <a:rPr lang="en-US" sz="4000" b="1" dirty="0"/>
              <a:t>?</a:t>
            </a:r>
          </a:p>
        </p:txBody>
      </p:sp>
      <p:cxnSp>
        <p:nvCxnSpPr>
          <p:cNvPr id="37" name="Straight Connector 20">
            <a:extLst>
              <a:ext uri="{FF2B5EF4-FFF2-40B4-BE49-F238E27FC236}">
                <a16:creationId xmlns:a16="http://schemas.microsoft.com/office/drawing/2014/main" id="{84F2C6A8-7D46-49EA-860B-0F0B020843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9301" y="3528543"/>
            <a:ext cx="2823919" cy="0"/>
          </a:xfrm>
          <a:prstGeom prst="line">
            <a:avLst/>
          </a:prstGeom>
          <a:ln w="31750"/>
        </p:spPr>
        <p:style>
          <a:lnRef idx="3">
            <a:schemeClr val="accent1"/>
          </a:lnRef>
          <a:fillRef idx="0">
            <a:schemeClr val="accent1"/>
          </a:fillRef>
          <a:effectRef idx="2">
            <a:schemeClr val="accent1"/>
          </a:effectRef>
          <a:fontRef idx="minor">
            <a:schemeClr val="tx1"/>
          </a:fontRef>
        </p:style>
      </p:cxnSp>
      <p:grpSp>
        <p:nvGrpSpPr>
          <p:cNvPr id="38" name="Group 22">
            <a:extLst>
              <a:ext uri="{FF2B5EF4-FFF2-40B4-BE49-F238E27FC236}">
                <a16:creationId xmlns:a16="http://schemas.microsoft.com/office/drawing/2014/main" id="{AED92372-F778-4E96-9E90-4E63BAF3CAD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979389" y="482171"/>
            <a:ext cx="7560115" cy="5149101"/>
            <a:chOff x="7463258" y="583365"/>
            <a:chExt cx="7560115" cy="5181928"/>
          </a:xfrm>
        </p:grpSpPr>
        <p:sp>
          <p:nvSpPr>
            <p:cNvPr id="24" name="Rectangle 23">
              <a:extLst>
                <a:ext uri="{FF2B5EF4-FFF2-40B4-BE49-F238E27FC236}">
                  <a16:creationId xmlns:a16="http://schemas.microsoft.com/office/drawing/2014/main" id="{EB4EC089-8B60-43F4-9BF5-1F0B0E398E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63258" y="583365"/>
              <a:ext cx="7560115"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24">
              <a:extLst>
                <a:ext uri="{FF2B5EF4-FFF2-40B4-BE49-F238E27FC236}">
                  <a16:creationId xmlns:a16="http://schemas.microsoft.com/office/drawing/2014/main" id="{1C0BAC91-1725-4E5A-92CE-F5A2EB066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76317" y="915807"/>
              <a:ext cx="6928279" cy="4494927"/>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4" name="Afbeelding 3">
            <a:extLst>
              <a:ext uri="{FF2B5EF4-FFF2-40B4-BE49-F238E27FC236}">
                <a16:creationId xmlns:a16="http://schemas.microsoft.com/office/drawing/2014/main" id="{32A78DF0-BB71-BEC0-8EB6-80EE52EA4674}"/>
              </a:ext>
            </a:extLst>
          </p:cNvPr>
          <p:cNvPicPr>
            <a:picLocks noChangeAspect="1"/>
          </p:cNvPicPr>
          <p:nvPr/>
        </p:nvPicPr>
        <p:blipFill>
          <a:blip r:embed="rId3"/>
          <a:srcRect r="-2" b="17847"/>
          <a:stretch>
            <a:fillRect/>
          </a:stretch>
        </p:blipFill>
        <p:spPr>
          <a:xfrm>
            <a:off x="4618374" y="1116345"/>
            <a:ext cx="6282919" cy="3866172"/>
          </a:xfrm>
          <a:prstGeom prst="rect">
            <a:avLst/>
          </a:prstGeom>
        </p:spPr>
      </p:pic>
      <p:pic>
        <p:nvPicPr>
          <p:cNvPr id="40" name="Picture 26">
            <a:extLst>
              <a:ext uri="{FF2B5EF4-FFF2-40B4-BE49-F238E27FC236}">
                <a16:creationId xmlns:a16="http://schemas.microsoft.com/office/drawing/2014/main" id="{4B61EBEC-D0CA-456C-98A6-EDA1AC9FB0D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41" name="Straight Connector 28">
            <a:extLst>
              <a:ext uri="{FF2B5EF4-FFF2-40B4-BE49-F238E27FC236}">
                <a16:creationId xmlns:a16="http://schemas.microsoft.com/office/drawing/2014/main" id="{718A71EB-D327-4458-85FB-26336B2BA01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5740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2794DB-E062-6365-39C2-5F0181B00E45}"/>
              </a:ext>
            </a:extLst>
          </p:cNvPr>
          <p:cNvSpPr>
            <a:spLocks noGrp="1"/>
          </p:cNvSpPr>
          <p:nvPr>
            <p:ph type="title"/>
          </p:nvPr>
        </p:nvSpPr>
        <p:spPr/>
        <p:txBody>
          <a:bodyPr>
            <a:normAutofit/>
          </a:bodyPr>
          <a:lstStyle/>
          <a:p>
            <a:pPr algn="ctr"/>
            <a:r>
              <a:rPr lang="nl-BE" sz="4400" b="1" dirty="0"/>
              <a:t>Hoe werkt </a:t>
            </a:r>
            <a:r>
              <a:rPr lang="nl-BE" sz="4400" b="1" dirty="0" err="1"/>
              <a:t>phising</a:t>
            </a:r>
            <a:endParaRPr lang="nl-BE" sz="4400" b="1" dirty="0"/>
          </a:p>
        </p:txBody>
      </p:sp>
      <p:sp>
        <p:nvSpPr>
          <p:cNvPr id="3" name="Tijdelijke aanduiding voor inhoud 2">
            <a:extLst>
              <a:ext uri="{FF2B5EF4-FFF2-40B4-BE49-F238E27FC236}">
                <a16:creationId xmlns:a16="http://schemas.microsoft.com/office/drawing/2014/main" id="{38305501-9A8D-8CD8-2204-D38C2417D974}"/>
              </a:ext>
            </a:extLst>
          </p:cNvPr>
          <p:cNvSpPr>
            <a:spLocks noGrp="1"/>
          </p:cNvSpPr>
          <p:nvPr>
            <p:ph idx="1"/>
          </p:nvPr>
        </p:nvSpPr>
        <p:spPr/>
        <p:txBody>
          <a:bodyPr/>
          <a:lstStyle/>
          <a:p>
            <a:pPr algn="ctr"/>
            <a:endParaRPr lang="nl-BE" dirty="0"/>
          </a:p>
          <a:p>
            <a:pPr algn="ctr"/>
            <a:endParaRPr lang="nl-BE" dirty="0"/>
          </a:p>
          <a:p>
            <a:pPr marL="0" indent="0" algn="ctr">
              <a:buNone/>
            </a:pPr>
            <a:r>
              <a:rPr lang="nl-BE" sz="6600" b="1" dirty="0"/>
              <a:t>VALSE BERICHTEN</a:t>
            </a:r>
          </a:p>
        </p:txBody>
      </p:sp>
    </p:spTree>
    <p:extLst>
      <p:ext uri="{BB962C8B-B14F-4D97-AF65-F5344CB8AC3E}">
        <p14:creationId xmlns:p14="http://schemas.microsoft.com/office/powerpoint/2010/main" val="1749418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D7BF7B6-ECBE-9350-2C67-14522EC86F8B}"/>
              </a:ext>
            </a:extLst>
          </p:cNvPr>
          <p:cNvSpPr>
            <a:spLocks noGrp="1"/>
          </p:cNvSpPr>
          <p:nvPr>
            <p:ph idx="1"/>
          </p:nvPr>
        </p:nvSpPr>
        <p:spPr/>
        <p:txBody>
          <a:bodyPr>
            <a:normAutofit/>
          </a:bodyPr>
          <a:lstStyle/>
          <a:p>
            <a:pPr marL="0" indent="0" algn="ctr">
              <a:buNone/>
            </a:pPr>
            <a:r>
              <a:rPr lang="nl-NL" sz="3600" b="1" dirty="0"/>
              <a:t>Je ontvangt een e-mail, sms (</a:t>
            </a:r>
            <a:r>
              <a:rPr lang="nl-NL" sz="3600" b="1" dirty="0" err="1"/>
              <a:t>smishing</a:t>
            </a:r>
            <a:r>
              <a:rPr lang="nl-NL" sz="3600" b="1" dirty="0"/>
              <a:t>) of WhatsApp-bericht die dringend lijkt, bijvoorbeeld over een geblokkeerde bankrekening of een openstaande factuur</a:t>
            </a:r>
            <a:endParaRPr lang="nl-BE" sz="3600" b="1" dirty="0"/>
          </a:p>
        </p:txBody>
      </p:sp>
    </p:spTree>
    <p:extLst>
      <p:ext uri="{BB962C8B-B14F-4D97-AF65-F5344CB8AC3E}">
        <p14:creationId xmlns:p14="http://schemas.microsoft.com/office/powerpoint/2010/main" val="1566797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9EDE0-CBB3-6AE5-D222-8327F0FFF7A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14DDC5D-8483-0947-6DC0-1BE0A1539788}"/>
              </a:ext>
            </a:extLst>
          </p:cNvPr>
          <p:cNvSpPr>
            <a:spLocks noGrp="1"/>
          </p:cNvSpPr>
          <p:nvPr>
            <p:ph type="title"/>
          </p:nvPr>
        </p:nvSpPr>
        <p:spPr/>
        <p:txBody>
          <a:bodyPr>
            <a:normAutofit/>
          </a:bodyPr>
          <a:lstStyle/>
          <a:p>
            <a:pPr algn="ctr"/>
            <a:r>
              <a:rPr lang="nl-BE" sz="4400" b="1" dirty="0"/>
              <a:t>Hoe werkt </a:t>
            </a:r>
            <a:r>
              <a:rPr lang="nl-BE" sz="4400" b="1" dirty="0" err="1"/>
              <a:t>phising</a:t>
            </a:r>
            <a:endParaRPr lang="nl-BE" sz="4400" b="1" dirty="0"/>
          </a:p>
        </p:txBody>
      </p:sp>
      <p:sp>
        <p:nvSpPr>
          <p:cNvPr id="3" name="Tijdelijke aanduiding voor inhoud 2">
            <a:extLst>
              <a:ext uri="{FF2B5EF4-FFF2-40B4-BE49-F238E27FC236}">
                <a16:creationId xmlns:a16="http://schemas.microsoft.com/office/drawing/2014/main" id="{6A6A66F6-81F2-E657-C469-54FA3CAC7532}"/>
              </a:ext>
            </a:extLst>
          </p:cNvPr>
          <p:cNvSpPr>
            <a:spLocks noGrp="1"/>
          </p:cNvSpPr>
          <p:nvPr>
            <p:ph idx="1"/>
          </p:nvPr>
        </p:nvSpPr>
        <p:spPr/>
        <p:txBody>
          <a:bodyPr/>
          <a:lstStyle/>
          <a:p>
            <a:pPr algn="ctr"/>
            <a:endParaRPr lang="nl-BE" dirty="0"/>
          </a:p>
          <a:p>
            <a:pPr algn="ctr"/>
            <a:endParaRPr lang="nl-BE" dirty="0"/>
          </a:p>
        </p:txBody>
      </p:sp>
      <p:sp>
        <p:nvSpPr>
          <p:cNvPr id="4" name="Tekstvak 3">
            <a:extLst>
              <a:ext uri="{FF2B5EF4-FFF2-40B4-BE49-F238E27FC236}">
                <a16:creationId xmlns:a16="http://schemas.microsoft.com/office/drawing/2014/main" id="{A5AC420A-81A8-2017-96DD-D7FCB6E73D78}"/>
              </a:ext>
            </a:extLst>
          </p:cNvPr>
          <p:cNvSpPr txBox="1"/>
          <p:nvPr/>
        </p:nvSpPr>
        <p:spPr>
          <a:xfrm>
            <a:off x="1338943" y="3080657"/>
            <a:ext cx="9144000" cy="1107996"/>
          </a:xfrm>
          <a:prstGeom prst="rect">
            <a:avLst/>
          </a:prstGeom>
          <a:noFill/>
        </p:spPr>
        <p:txBody>
          <a:bodyPr wrap="square" rtlCol="0">
            <a:spAutoFit/>
          </a:bodyPr>
          <a:lstStyle/>
          <a:p>
            <a:pPr algn="ctr"/>
            <a:r>
              <a:rPr lang="nl-BE" sz="6600" b="1" dirty="0"/>
              <a:t>VALSE WEBSITES</a:t>
            </a:r>
          </a:p>
        </p:txBody>
      </p:sp>
    </p:spTree>
    <p:extLst>
      <p:ext uri="{BB962C8B-B14F-4D97-AF65-F5344CB8AC3E}">
        <p14:creationId xmlns:p14="http://schemas.microsoft.com/office/powerpoint/2010/main" val="1712749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F0CBE313-970A-2670-A1F6-0A1A96EE6DD8}"/>
              </a:ext>
            </a:extLst>
          </p:cNvPr>
          <p:cNvSpPr txBox="1"/>
          <p:nvPr/>
        </p:nvSpPr>
        <p:spPr>
          <a:xfrm>
            <a:off x="3050722" y="2046514"/>
            <a:ext cx="5995307" cy="3693319"/>
          </a:xfrm>
          <a:prstGeom prst="rect">
            <a:avLst/>
          </a:prstGeom>
          <a:noFill/>
        </p:spPr>
        <p:txBody>
          <a:bodyPr wrap="square">
            <a:spAutoFit/>
          </a:bodyPr>
          <a:lstStyle/>
          <a:p>
            <a:pPr>
              <a:buNone/>
            </a:pPr>
            <a:r>
              <a:rPr lang="nl-NL" sz="3600" b="1" i="0" dirty="0">
                <a:solidFill>
                  <a:srgbClr val="0A0A0A"/>
                </a:solidFill>
                <a:effectLst/>
                <a:latin typeface="Google Sans"/>
              </a:rPr>
              <a:t>Het bericht bevat een link naar een website die bijna niet te onderscheiden is van de echte, waar je wordt gevraagd in te loggen of gegevens bij te werken</a:t>
            </a:r>
            <a:endParaRPr lang="nl-NL" sz="3600" b="1" dirty="0"/>
          </a:p>
          <a:p>
            <a:pPr algn="l">
              <a:buNone/>
            </a:pPr>
            <a:r>
              <a:rPr lang="nl-NL" b="0" i="0" dirty="0">
                <a:solidFill>
                  <a:srgbClr val="0A0A0A"/>
                </a:solidFill>
                <a:effectLst/>
                <a:latin typeface="Google Sans"/>
              </a:rPr>
              <a:t>.</a:t>
            </a:r>
          </a:p>
        </p:txBody>
      </p:sp>
    </p:spTree>
    <p:extLst>
      <p:ext uri="{BB962C8B-B14F-4D97-AF65-F5344CB8AC3E}">
        <p14:creationId xmlns:p14="http://schemas.microsoft.com/office/powerpoint/2010/main" val="503294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B2ECC-8016-05FE-8E98-6C67B771369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3CE2600-1D53-8EED-FC39-4E94A08289F8}"/>
              </a:ext>
            </a:extLst>
          </p:cNvPr>
          <p:cNvSpPr>
            <a:spLocks noGrp="1"/>
          </p:cNvSpPr>
          <p:nvPr>
            <p:ph type="title"/>
          </p:nvPr>
        </p:nvSpPr>
        <p:spPr/>
        <p:txBody>
          <a:bodyPr>
            <a:normAutofit/>
          </a:bodyPr>
          <a:lstStyle/>
          <a:p>
            <a:pPr algn="ctr"/>
            <a:r>
              <a:rPr lang="nl-BE" sz="4400" b="1" dirty="0"/>
              <a:t>Hoe werkt </a:t>
            </a:r>
            <a:r>
              <a:rPr lang="nl-BE" sz="4400" b="1" dirty="0" err="1"/>
              <a:t>phising</a:t>
            </a:r>
            <a:endParaRPr lang="nl-BE" sz="4400" b="1" dirty="0"/>
          </a:p>
        </p:txBody>
      </p:sp>
      <p:sp>
        <p:nvSpPr>
          <p:cNvPr id="3" name="Tijdelijke aanduiding voor inhoud 2">
            <a:extLst>
              <a:ext uri="{FF2B5EF4-FFF2-40B4-BE49-F238E27FC236}">
                <a16:creationId xmlns:a16="http://schemas.microsoft.com/office/drawing/2014/main" id="{9282EA87-B7C6-708D-1EA4-13B90A063874}"/>
              </a:ext>
            </a:extLst>
          </p:cNvPr>
          <p:cNvSpPr>
            <a:spLocks noGrp="1"/>
          </p:cNvSpPr>
          <p:nvPr>
            <p:ph idx="1"/>
          </p:nvPr>
        </p:nvSpPr>
        <p:spPr/>
        <p:txBody>
          <a:bodyPr/>
          <a:lstStyle/>
          <a:p>
            <a:pPr algn="ctr"/>
            <a:endParaRPr lang="nl-BE" dirty="0"/>
          </a:p>
          <a:p>
            <a:pPr algn="ctr"/>
            <a:endParaRPr lang="nl-BE" dirty="0"/>
          </a:p>
        </p:txBody>
      </p:sp>
      <p:sp>
        <p:nvSpPr>
          <p:cNvPr id="4" name="Tekstvak 3">
            <a:extLst>
              <a:ext uri="{FF2B5EF4-FFF2-40B4-BE49-F238E27FC236}">
                <a16:creationId xmlns:a16="http://schemas.microsoft.com/office/drawing/2014/main" id="{7B70EF9E-A215-4FB8-6613-6F8732108329}"/>
              </a:ext>
            </a:extLst>
          </p:cNvPr>
          <p:cNvSpPr txBox="1"/>
          <p:nvPr/>
        </p:nvSpPr>
        <p:spPr>
          <a:xfrm>
            <a:off x="1338943" y="3080657"/>
            <a:ext cx="9144000" cy="1107996"/>
          </a:xfrm>
          <a:prstGeom prst="rect">
            <a:avLst/>
          </a:prstGeom>
          <a:noFill/>
        </p:spPr>
        <p:txBody>
          <a:bodyPr wrap="square" rtlCol="0">
            <a:spAutoFit/>
          </a:bodyPr>
          <a:lstStyle/>
          <a:p>
            <a:pPr algn="ctr"/>
            <a:r>
              <a:rPr lang="nl-BE" sz="6600" b="1" dirty="0"/>
              <a:t>GEGEVENSDIEFSTAL</a:t>
            </a:r>
          </a:p>
        </p:txBody>
      </p:sp>
    </p:spTree>
    <p:extLst>
      <p:ext uri="{BB962C8B-B14F-4D97-AF65-F5344CB8AC3E}">
        <p14:creationId xmlns:p14="http://schemas.microsoft.com/office/powerpoint/2010/main" val="2896208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9119A773-C9B0-FE8E-F7AB-E84B7A12BB1D}"/>
              </a:ext>
            </a:extLst>
          </p:cNvPr>
          <p:cNvSpPr>
            <a:spLocks noGrp="1"/>
          </p:cNvSpPr>
          <p:nvPr>
            <p:ph idx="1"/>
          </p:nvPr>
        </p:nvSpPr>
        <p:spPr>
          <a:xfrm>
            <a:off x="2090057" y="2015732"/>
            <a:ext cx="8964797" cy="3450613"/>
          </a:xfrm>
        </p:spPr>
        <p:txBody>
          <a:bodyPr>
            <a:normAutofit lnSpcReduction="10000"/>
          </a:bodyPr>
          <a:lstStyle/>
          <a:p>
            <a:pPr marL="0" indent="0" algn="ctr">
              <a:buNone/>
            </a:pPr>
            <a:r>
              <a:rPr lang="nl-NL" sz="3600" b="1" dirty="0"/>
              <a:t>De ingevoerde gegevens komen direct in handen van de fraudeurs.</a:t>
            </a:r>
          </a:p>
          <a:p>
            <a:pPr marL="0" indent="0" algn="ctr">
              <a:buNone/>
            </a:pPr>
            <a:r>
              <a:rPr lang="nl-NL" sz="3600" b="1" dirty="0"/>
              <a:t>Wordt vooral via de telefoon gevraagd. Je wordt opgebeld door een nummer die je niet kent.</a:t>
            </a:r>
            <a:endParaRPr lang="nl-BE" sz="3600" b="1" dirty="0"/>
          </a:p>
        </p:txBody>
      </p:sp>
    </p:spTree>
    <p:extLst>
      <p:ext uri="{BB962C8B-B14F-4D97-AF65-F5344CB8AC3E}">
        <p14:creationId xmlns:p14="http://schemas.microsoft.com/office/powerpoint/2010/main" val="2622199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DDE09-5DB5-B95E-D962-246131BD5FC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0C03572-DABE-DC9A-A511-2298B62E3EEA}"/>
              </a:ext>
            </a:extLst>
          </p:cNvPr>
          <p:cNvSpPr>
            <a:spLocks noGrp="1"/>
          </p:cNvSpPr>
          <p:nvPr>
            <p:ph type="title"/>
          </p:nvPr>
        </p:nvSpPr>
        <p:spPr>
          <a:xfrm>
            <a:off x="1451579" y="446315"/>
            <a:ext cx="9749821" cy="1407440"/>
          </a:xfrm>
        </p:spPr>
        <p:txBody>
          <a:bodyPr>
            <a:normAutofit/>
          </a:bodyPr>
          <a:lstStyle/>
          <a:p>
            <a:pPr algn="ctr"/>
            <a:r>
              <a:rPr lang="nl-BE" sz="4400" b="1" dirty="0"/>
              <a:t>KENMERKEN</a:t>
            </a:r>
            <a:br>
              <a:rPr lang="nl-BE" sz="4400" b="1" dirty="0"/>
            </a:br>
            <a:r>
              <a:rPr lang="nl-BE" sz="4400" b="1" dirty="0"/>
              <a:t> HOE TE HERKENNEN?</a:t>
            </a:r>
          </a:p>
        </p:txBody>
      </p:sp>
      <p:sp>
        <p:nvSpPr>
          <p:cNvPr id="3" name="Tijdelijke aanduiding voor inhoud 2">
            <a:extLst>
              <a:ext uri="{FF2B5EF4-FFF2-40B4-BE49-F238E27FC236}">
                <a16:creationId xmlns:a16="http://schemas.microsoft.com/office/drawing/2014/main" id="{2B632799-CD93-921F-2D7F-ADF27A6C04BD}"/>
              </a:ext>
            </a:extLst>
          </p:cNvPr>
          <p:cNvSpPr>
            <a:spLocks noGrp="1"/>
          </p:cNvSpPr>
          <p:nvPr>
            <p:ph idx="1"/>
          </p:nvPr>
        </p:nvSpPr>
        <p:spPr/>
        <p:txBody>
          <a:bodyPr/>
          <a:lstStyle/>
          <a:p>
            <a:pPr algn="ctr"/>
            <a:endParaRPr lang="nl-BE" dirty="0"/>
          </a:p>
          <a:p>
            <a:pPr algn="ctr"/>
            <a:endParaRPr lang="nl-BE" dirty="0"/>
          </a:p>
        </p:txBody>
      </p:sp>
      <p:sp>
        <p:nvSpPr>
          <p:cNvPr id="4" name="Tekstvak 3">
            <a:extLst>
              <a:ext uri="{FF2B5EF4-FFF2-40B4-BE49-F238E27FC236}">
                <a16:creationId xmlns:a16="http://schemas.microsoft.com/office/drawing/2014/main" id="{400066BD-C1E1-7D81-D81F-FF277E11F47A}"/>
              </a:ext>
            </a:extLst>
          </p:cNvPr>
          <p:cNvSpPr txBox="1"/>
          <p:nvPr/>
        </p:nvSpPr>
        <p:spPr>
          <a:xfrm>
            <a:off x="1338943" y="2286001"/>
            <a:ext cx="9603274" cy="2123658"/>
          </a:xfrm>
          <a:prstGeom prst="rect">
            <a:avLst/>
          </a:prstGeom>
          <a:noFill/>
        </p:spPr>
        <p:txBody>
          <a:bodyPr wrap="square" rtlCol="0">
            <a:spAutoFit/>
          </a:bodyPr>
          <a:lstStyle/>
          <a:p>
            <a:pPr algn="ctr"/>
            <a:r>
              <a:rPr lang="nl-NL" sz="4400" b="1" dirty="0">
                <a:highlight>
                  <a:srgbClr val="FFFF00"/>
                </a:highlight>
              </a:rPr>
              <a:t>Vreemd afzenderadres: </a:t>
            </a:r>
          </a:p>
          <a:p>
            <a:pPr algn="ctr"/>
            <a:r>
              <a:rPr lang="nl-NL" sz="4400" b="1" dirty="0"/>
              <a:t>Het e-mailadres achter het @-teken klopt niet met de officiële instantie.</a:t>
            </a:r>
          </a:p>
        </p:txBody>
      </p:sp>
    </p:spTree>
    <p:extLst>
      <p:ext uri="{BB962C8B-B14F-4D97-AF65-F5344CB8AC3E}">
        <p14:creationId xmlns:p14="http://schemas.microsoft.com/office/powerpoint/2010/main" val="2666461363"/>
      </p:ext>
    </p:extLst>
  </p:cSld>
  <p:clrMapOvr>
    <a:masterClrMapping/>
  </p:clrMapOvr>
</p:sld>
</file>

<file path=ppt/theme/theme1.xml><?xml version="1.0" encoding="utf-8"?>
<a:theme xmlns:a="http://schemas.openxmlformats.org/drawingml/2006/main" name="Galerie">
  <a:themeElements>
    <a:clrScheme name="Galerie">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erie">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erie">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0</TotalTime>
  <Words>618</Words>
  <Application>Microsoft Office PowerPoint</Application>
  <PresentationFormat>Breedbeeld</PresentationFormat>
  <Paragraphs>61</Paragraphs>
  <Slides>27</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27</vt:i4>
      </vt:variant>
    </vt:vector>
  </HeadingPairs>
  <TitlesOfParts>
    <vt:vector size="32" baseType="lpstr">
      <vt:lpstr>Arial</vt:lpstr>
      <vt:lpstr>Gill Sans MT</vt:lpstr>
      <vt:lpstr>Google Sans</vt:lpstr>
      <vt:lpstr>Wingdings</vt:lpstr>
      <vt:lpstr>Galerie</vt:lpstr>
      <vt:lpstr>phishing</vt:lpstr>
      <vt:lpstr>Wat is phishing</vt:lpstr>
      <vt:lpstr>Hoe werkt phising</vt:lpstr>
      <vt:lpstr>PowerPoint-presentatie</vt:lpstr>
      <vt:lpstr>Hoe werkt phising</vt:lpstr>
      <vt:lpstr>PowerPoint-presentatie</vt:lpstr>
      <vt:lpstr>Hoe werkt phising</vt:lpstr>
      <vt:lpstr>PowerPoint-presentatie</vt:lpstr>
      <vt:lpstr>KENMERKEN  HOE TE HERKENNEN?</vt:lpstr>
      <vt:lpstr>KENMERKEN  HOE TE HERKENNEN?</vt:lpstr>
      <vt:lpstr>KENMERKEN  HOE TE HERKENNEN?</vt:lpstr>
      <vt:lpstr>KENMERKEN  HOE TE HERKENNEN?</vt:lpstr>
      <vt:lpstr>KENMERKEN  HOE TE HERKENNEN?</vt:lpstr>
      <vt:lpstr>  HOE TE BESCHERMEN?</vt:lpstr>
      <vt:lpstr>  VEEL VOORKOMENDE PHISING VOORBEELDEN</vt:lpstr>
      <vt:lpstr>  VEEL VOORKOMENDE PHISING VOORBEELDEN</vt:lpstr>
      <vt:lpstr>  VEEL VOORKOMENDE PHISING VOORBEELDEN</vt:lpstr>
      <vt:lpstr>  VEEL VOORKOMENDE PHISING VOORBEELDEN</vt:lpstr>
      <vt:lpstr>  </vt:lpstr>
      <vt:lpstr>  </vt:lpstr>
      <vt:lpstr>Wat zeker te doen!!!</vt:lpstr>
      <vt:lpstr>Hoe werkt phising</vt:lpstr>
      <vt:lpstr>PowerPoint-presentatie</vt:lpstr>
      <vt:lpstr>PowerPoint-presentatie</vt:lpstr>
      <vt:lpstr>PowerPoint-presentatie</vt:lpstr>
      <vt:lpstr>PowerPoint-presentatie</vt:lpstr>
      <vt:lpstr>Nog vragen?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vicky andries</dc:creator>
  <cp:lastModifiedBy>vicky andries</cp:lastModifiedBy>
  <cp:revision>1</cp:revision>
  <dcterms:created xsi:type="dcterms:W3CDTF">2026-04-16T12:58:26Z</dcterms:created>
  <dcterms:modified xsi:type="dcterms:W3CDTF">2026-04-16T14:18:23Z</dcterms:modified>
</cp:coreProperties>
</file>