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3" r:id="rId9"/>
    <p:sldId id="284" r:id="rId10"/>
    <p:sldId id="285" r:id="rId11"/>
    <p:sldId id="286" r:id="rId12"/>
    <p:sldId id="287" r:id="rId1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1" d="100"/>
          <a:sy n="51" d="100"/>
        </p:scale>
        <p:origin x="81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184F6B-0132-D208-88AE-63B281E57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CDBCB02-B921-FC1C-2877-5BD23E2B8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772B3F-C6D3-AC76-F0A1-89FD6ACC2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5DF85F-A913-7100-F21C-DD79D3815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E40028-4897-2CD2-E872-7E226F143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5926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BCC73A-3C71-DF41-AA86-1D720C6EC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26FA3FB-281D-C52C-BF9A-0023EF1A6D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A71C97-6E65-EE6B-30C6-C508D81DF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32AED9-0933-DBDB-5A3B-0CC920E1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44F3F4F-3553-0AC6-0547-706F7E94D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25036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1CE0058-1BB7-9FD9-A6BD-474B26F375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FDFF70C-EAF1-C9D2-F536-434AB2DF8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F77FEA-9D72-1C00-6C3D-A9C356829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CFE0B08-6CE3-F95C-C87D-923EDAC95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5AA0092-B7B6-BEBB-E17B-A2B02293D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89746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6F833E-6065-972B-6818-CF18FB52E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DE6FAFC-91A0-D0B2-F522-35FEDDBB5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D54344-CB94-F270-DF74-E897E0923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6E8F3B-DD0B-E4BF-FEA6-6988F57ED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1DE44E2-3828-B764-9C68-A2A4F8B93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62206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FD596A-93DB-36FA-F32D-DED82C234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D04AC1C-35FC-BB39-6EA3-43914BD6A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528714-1265-4D87-5330-71DECA5FB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7E4F1F-15A1-1252-BAFC-7DFBF5A97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544A1C-A1F1-CA4B-EDB2-2AA1B2689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0413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68F524-F1C1-8CDC-086B-7978DD100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0E0C9F-0CFB-B9A9-C262-00849160C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CD19E25-ED01-9CC1-9107-939DA9151F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C21D22B-E815-6AD4-50FC-5973128FB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BF7AFAD-8994-B0BA-1528-4CF3BC9EB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B1935EF-349B-53BC-031E-DEBA522DC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842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2A2FB6-AF8B-DF73-C30F-E81B4EDDB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15A49A5-9353-25C6-D867-8C3EB1193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C914E97-7B08-6743-990D-533E32D7E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1630BC4-7333-7331-5609-12CE48976C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06AA5F2-1F56-BF17-5A33-0C08D9FA1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C9B9109-1C8A-4DCE-3B5D-7E6157842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6AE60A3-BC97-AF0E-EC9A-874C9E600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CD03B480-3744-4127-4DB2-891FB3579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3493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36193B-FA96-AD3A-DF42-2233F18BF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E88F17B-ED50-1389-D3C6-70FFB8B04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1193CE9-3015-680C-DD04-6379F2ECF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AA6383D-FF21-BDFE-C64E-40DE57C0C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48585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92715CA-7B0E-059B-0BBB-CD1269AF2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68D27E0-2976-3098-0E53-E77DFEC6A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519FB18-CF34-FB7F-DDA5-AA3A14A9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0686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A3D4E8-0D61-A900-A349-A156C9BA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807F0BD-EA69-8644-6E97-CF8F68FAE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852646-2B52-5A52-AFFC-5EFC2C7AF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1202536-DBB4-50B2-A8F0-2B49B92A4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19D607A-7E15-76FB-272B-63BD1577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9A055B2-21D3-356D-71A2-F1C29BFA9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164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887C02-941D-1702-7451-D1D8A20EB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3898532-91BE-2687-0B4D-569F1091D6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E4B2A44-DBD3-AAA2-139F-05DDC6652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EBD3461-A69D-61B2-894F-44AC6F307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0F4BBD3-9F4B-395F-11EC-D27E2CCF1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BA8B1A2-5570-97C4-1365-A9F3170C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2808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C67475A-324B-7FA0-E4A8-30EBADCE9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759C950-832E-B95D-2EFE-64EF96655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02C7424-7D26-4BC2-7D44-17514BB4ED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602F6-133E-47DB-B117-E9F3AA10F2DD}" type="datetimeFigureOut">
              <a:rPr lang="nl-BE" smtClean="0"/>
              <a:t>19/01/2023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29357B-8281-8735-6C54-6E5FB91697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3641DA-D963-141A-792D-0ED87E858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D9DD6-E8B7-4A6C-AA5D-88B921898C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2356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qrjD4AxWKqA" TargetMode="External"/><Relationship Id="rId3" Type="http://schemas.openxmlformats.org/officeDocument/2006/relationships/hyperlink" Target="https://nl.wikipedia.org/wiki/Johannes_Brahms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nl.wikipedia.org/wiki/Componist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/index.php?title=Eduard_Rem%C3%A9nyi&amp;action=edit&amp;redlink=1" TargetMode="External"/><Relationship Id="rId5" Type="http://schemas.openxmlformats.org/officeDocument/2006/relationships/hyperlink" Target="https://nl.wikipedia.org/wiki/Roma_(volk)" TargetMode="External"/><Relationship Id="rId4" Type="http://schemas.openxmlformats.org/officeDocument/2006/relationships/hyperlink" Target="https://nl.wikipedia.org/wiki/Hongaarse_volksmuziek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2zxjhnjIt7o" TargetMode="External"/><Relationship Id="rId3" Type="http://schemas.openxmlformats.org/officeDocument/2006/relationships/hyperlink" Target="https://youtu.be/xTJT8U5rcJQ" TargetMode="External"/><Relationship Id="rId7" Type="http://schemas.openxmlformats.org/officeDocument/2006/relationships/hyperlink" Target="https://youtu.be/CjUX3LMcFCY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GZxUJXqbxYs" TargetMode="External"/><Relationship Id="rId11" Type="http://schemas.openxmlformats.org/officeDocument/2006/relationships/hyperlink" Target="https://youtu.be/Sxy64K6T0Ho" TargetMode="External"/><Relationship Id="rId5" Type="http://schemas.openxmlformats.org/officeDocument/2006/relationships/hyperlink" Target="https://youtu.be/_0sDAdyMtnk" TargetMode="External"/><Relationship Id="rId10" Type="http://schemas.openxmlformats.org/officeDocument/2006/relationships/hyperlink" Target="https://youtu.be/OOsRMECWKAE" TargetMode="External"/><Relationship Id="rId4" Type="http://schemas.openxmlformats.org/officeDocument/2006/relationships/hyperlink" Target="https://youtu.be/WHupWZ-PQPk" TargetMode="External"/><Relationship Id="rId9" Type="http://schemas.openxmlformats.org/officeDocument/2006/relationships/hyperlink" Target="https://youtu.be/CSlcAUqUayM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ziekweb.nl/Link/U00000000235/CLASSICAL" TargetMode="External"/><Relationship Id="rId7" Type="http://schemas.openxmlformats.org/officeDocument/2006/relationships/hyperlink" Target="https://youtu.be/ZY6HNGUy-SM" TargetMode="External"/><Relationship Id="rId2" Type="http://schemas.openxmlformats.org/officeDocument/2006/relationships/hyperlink" Target="https://www.muziekweb.nl/Link/U00000605665/CLASSICAL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hyperlink" Target="https://www.muziekweb.nl/Link/U00000000194/CLASSICAL" TargetMode="External"/><Relationship Id="rId4" Type="http://schemas.openxmlformats.org/officeDocument/2006/relationships/hyperlink" Target="https://www.muziekweb.nl/Link/U00000000263/CLASSICA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Opera_(muziek)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youtu.be/KJ_HHRJf0xg" TargetMode="External"/><Relationship Id="rId5" Type="http://schemas.openxmlformats.org/officeDocument/2006/relationships/hyperlink" Target="https://nl.wikipedia.org/wiki/Georges_Bizet" TargetMode="External"/><Relationship Id="rId4" Type="http://schemas.openxmlformats.org/officeDocument/2006/relationships/hyperlink" Target="https://nl.wikipedia.org/wiki/Carmen_(opera)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iki/Wenen" TargetMode="External"/><Relationship Id="rId13" Type="http://schemas.openxmlformats.org/officeDocument/2006/relationships/hyperlink" Target="https://nl.wikipedia.org/wiki/Pianist" TargetMode="External"/><Relationship Id="rId18" Type="http://schemas.openxmlformats.org/officeDocument/2006/relationships/hyperlink" Target="https://nl.wikipedia.org/wiki/Classicisme_(muziek)" TargetMode="External"/><Relationship Id="rId3" Type="http://schemas.openxmlformats.org/officeDocument/2006/relationships/hyperlink" Target="https://nl.wikipedia.org/wiki/Wolfgang_Amadeus_Mozart" TargetMode="External"/><Relationship Id="rId7" Type="http://schemas.openxmlformats.org/officeDocument/2006/relationships/hyperlink" Target="https://nl.wikipedia.org/wiki/1756" TargetMode="External"/><Relationship Id="rId12" Type="http://schemas.openxmlformats.org/officeDocument/2006/relationships/hyperlink" Target="https://nl.wikipedia.org/wiki/Componist" TargetMode="External"/><Relationship Id="rId17" Type="http://schemas.openxmlformats.org/officeDocument/2006/relationships/hyperlink" Target="https://nl.wikipedia.org/wiki/Ludwig_van_Beethoven" TargetMode="External"/><Relationship Id="rId2" Type="http://schemas.openxmlformats.org/officeDocument/2006/relationships/hyperlink" Target="https://nl.wikipedia.org/wiki/Symfonie" TargetMode="External"/><Relationship Id="rId16" Type="http://schemas.openxmlformats.org/officeDocument/2006/relationships/hyperlink" Target="https://nl.wikipedia.org/wiki/Johann_Sebastian_Bach" TargetMode="External"/><Relationship Id="rId20" Type="http://schemas.openxmlformats.org/officeDocument/2006/relationships/hyperlink" Target="https://youtu.be/Q4sJuUPv7Uw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27_januari" TargetMode="External"/><Relationship Id="rId11" Type="http://schemas.openxmlformats.org/officeDocument/2006/relationships/hyperlink" Target="https://nl.wikipedia.org/wiki/Prinsaartsbisdom_Salzburg" TargetMode="External"/><Relationship Id="rId5" Type="http://schemas.openxmlformats.org/officeDocument/2006/relationships/hyperlink" Target="https://nl.wikipedia.org/wiki/Salzburg_(stad)" TargetMode="External"/><Relationship Id="rId15" Type="http://schemas.openxmlformats.org/officeDocument/2006/relationships/hyperlink" Target="https://nl.wikipedia.org/wiki/Dirigent" TargetMode="External"/><Relationship Id="rId10" Type="http://schemas.openxmlformats.org/officeDocument/2006/relationships/hyperlink" Target="https://nl.wikipedia.org/wiki/1791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s://nl.wikipedia.org/wiki/Wolfgang_Amadeus_Mozart#cite_note-1" TargetMode="External"/><Relationship Id="rId9" Type="http://schemas.openxmlformats.org/officeDocument/2006/relationships/hyperlink" Target="https://nl.wikipedia.org/wiki/5_december" TargetMode="External"/><Relationship Id="rId14" Type="http://schemas.openxmlformats.org/officeDocument/2006/relationships/hyperlink" Target="https://nl.wikipedia.org/wiki/Vioo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/index.php?title=Lyric_Opera_House&amp;action=edit&amp;redlink=1" TargetMode="External"/><Relationship Id="rId13" Type="http://schemas.openxmlformats.org/officeDocument/2006/relationships/hyperlink" Target="https://nl.wikipedia.org/wiki/Pianist" TargetMode="External"/><Relationship Id="rId3" Type="http://schemas.openxmlformats.org/officeDocument/2006/relationships/hyperlink" Target="https://nl.wikipedia.org/wiki/Rusland" TargetMode="External"/><Relationship Id="rId7" Type="http://schemas.openxmlformats.org/officeDocument/2006/relationships/hyperlink" Target="https://nl.wikipedia.org/wiki/Symfonieorkest" TargetMode="External"/><Relationship Id="rId12" Type="http://schemas.openxmlformats.org/officeDocument/2006/relationships/hyperlink" Target="https://nl.wikipedia.org/wiki/Componist" TargetMode="External"/><Relationship Id="rId17" Type="http://schemas.openxmlformats.org/officeDocument/2006/relationships/hyperlink" Target="https://youtu.be/ThTU04p3drM" TargetMode="External"/><Relationship Id="rId2" Type="http://schemas.openxmlformats.org/officeDocument/2006/relationships/image" Target="../media/image4.png"/><Relationship Id="rId16" Type="http://schemas.openxmlformats.org/officeDocument/2006/relationships/hyperlink" Target="https://nl.wikipedia.org/wiki/Romantiek_(muziek)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Piano_(instrument)" TargetMode="External"/><Relationship Id="rId11" Type="http://schemas.openxmlformats.org/officeDocument/2006/relationships/hyperlink" Target="https://nl.wikipedia.org/wiki/1934" TargetMode="External"/><Relationship Id="rId5" Type="http://schemas.openxmlformats.org/officeDocument/2006/relationships/hyperlink" Target="https://nl.wikipedia.org/wiki/Opus_(muziek)" TargetMode="External"/><Relationship Id="rId15" Type="http://schemas.openxmlformats.org/officeDocument/2006/relationships/hyperlink" Target="https://nl.wikipedia.org/wiki/Muziekonderwijs" TargetMode="External"/><Relationship Id="rId10" Type="http://schemas.openxmlformats.org/officeDocument/2006/relationships/hyperlink" Target="https://nl.wikipedia.org/wiki/7_november" TargetMode="External"/><Relationship Id="rId4" Type="http://schemas.openxmlformats.org/officeDocument/2006/relationships/hyperlink" Target="https://nl.wikipedia.org/wiki/Sergej_Rachmaninov" TargetMode="External"/><Relationship Id="rId9" Type="http://schemas.openxmlformats.org/officeDocument/2006/relationships/hyperlink" Target="https://nl.wikipedia.org/wiki/Baltimore_(Maryland)" TargetMode="External"/><Relationship Id="rId14" Type="http://schemas.openxmlformats.org/officeDocument/2006/relationships/hyperlink" Target="https://nl.wikipedia.org/wiki/Dirigent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iki/Itali%C3%AB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s://nl.wikipedia.org/wiki/19_februari" TargetMode="External"/><Relationship Id="rId7" Type="http://schemas.openxmlformats.org/officeDocument/2006/relationships/hyperlink" Target="https://nl.wikipedia.org/wiki/1805" TargetMode="External"/><Relationship Id="rId12" Type="http://schemas.openxmlformats.org/officeDocument/2006/relationships/hyperlink" Target="https://nl.wikipedia.org/wiki/Rome_(stad)" TargetMode="External"/><Relationship Id="rId2" Type="http://schemas.openxmlformats.org/officeDocument/2006/relationships/hyperlink" Target="https://nl.wikipedia.org/wiki/Lucca_(stad)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28_mei" TargetMode="External"/><Relationship Id="rId11" Type="http://schemas.openxmlformats.org/officeDocument/2006/relationships/hyperlink" Target="https://nl.wikipedia.org/wiki/Contrabas" TargetMode="External"/><Relationship Id="rId5" Type="http://schemas.openxmlformats.org/officeDocument/2006/relationships/hyperlink" Target="https://nl.wikipedia.org/wiki/Madrid_(stad)" TargetMode="External"/><Relationship Id="rId10" Type="http://schemas.openxmlformats.org/officeDocument/2006/relationships/hyperlink" Target="https://nl.wikipedia.org/wiki/Violoncello" TargetMode="External"/><Relationship Id="rId4" Type="http://schemas.openxmlformats.org/officeDocument/2006/relationships/hyperlink" Target="https://nl.wikipedia.org/wiki/1743" TargetMode="External"/><Relationship Id="rId9" Type="http://schemas.openxmlformats.org/officeDocument/2006/relationships/hyperlink" Target="https://nl.wikipedia.org/wiki/Componist" TargetMode="External"/><Relationship Id="rId14" Type="http://schemas.openxmlformats.org/officeDocument/2006/relationships/hyperlink" Target="https://youtu.be/2AZOknKotVc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EUn3oo47Z1A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en.wikipedia.org/wiki/Ludwig_van_Beethoven" TargetMode="Externa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en.wikipedia.org/wiki/Piano_sonata" TargetMode="External"/><Relationship Id="rId5" Type="http://schemas.openxmlformats.org/officeDocument/2006/relationships/hyperlink" Target="https://en.wikipedia.org/wiki/Piano_Sonatas_Nos._13_and_14_(Beethoven)" TargetMode="External"/><Relationship Id="rId4" Type="http://schemas.openxmlformats.org/officeDocument/2006/relationships/hyperlink" Target="https://en.wikipedia.org/wiki/C-sharp_minor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iki/Componist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s://nl.wikipedia.org/wiki/31_augustus" TargetMode="External"/><Relationship Id="rId7" Type="http://schemas.openxmlformats.org/officeDocument/2006/relationships/hyperlink" Target="https://nl.wikipedia.org/wiki/1886" TargetMode="External"/><Relationship Id="rId12" Type="http://schemas.openxmlformats.org/officeDocument/2006/relationships/hyperlink" Target="https://en.wikipedia.org/wiki/La_Gioconda_(opera)" TargetMode="External"/><Relationship Id="rId2" Type="http://schemas.openxmlformats.org/officeDocument/2006/relationships/hyperlink" Target="https://nl.wikipedia.org/wiki/Itali%C3%AB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16_januari" TargetMode="External"/><Relationship Id="rId11" Type="http://schemas.openxmlformats.org/officeDocument/2006/relationships/hyperlink" Target="https://nl.wikipedia.org/wiki/1854" TargetMode="External"/><Relationship Id="rId5" Type="http://schemas.openxmlformats.org/officeDocument/2006/relationships/hyperlink" Target="https://nl.wikipedia.org/wiki/Milaan_(stad)" TargetMode="External"/><Relationship Id="rId10" Type="http://schemas.openxmlformats.org/officeDocument/2006/relationships/hyperlink" Target="https://nl.wikipedia.org/wiki/Conservatorio_Giuseppe_Verdi_(Milaan)" TargetMode="External"/><Relationship Id="rId4" Type="http://schemas.openxmlformats.org/officeDocument/2006/relationships/hyperlink" Target="https://nl.wikipedia.org/wiki/1834" TargetMode="External"/><Relationship Id="rId9" Type="http://schemas.openxmlformats.org/officeDocument/2006/relationships/hyperlink" Target="https://nl.wikipedia.org/wiki/Muziekpedagoog" TargetMode="External"/><Relationship Id="rId14" Type="http://schemas.openxmlformats.org/officeDocument/2006/relationships/hyperlink" Target="https://youtu.be/2RGrCyDAVuk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iki/Violist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s://nl.wikipedia.org/wiki/Wenen" TargetMode="External"/><Relationship Id="rId7" Type="http://schemas.openxmlformats.org/officeDocument/2006/relationships/hyperlink" Target="https://nl.wikipedia.org/wiki/1962" TargetMode="External"/><Relationship Id="rId12" Type="http://schemas.openxmlformats.org/officeDocument/2006/relationships/hyperlink" Target="https://nl.wikipedia.org/wiki/Berliner_Philharmoniker" TargetMode="External"/><Relationship Id="rId2" Type="http://schemas.openxmlformats.org/officeDocument/2006/relationships/hyperlink" Target="https://youtu.be/5RzhWuRdcHc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29_januari" TargetMode="External"/><Relationship Id="rId11" Type="http://schemas.openxmlformats.org/officeDocument/2006/relationships/hyperlink" Target="https://nl.wikipedia.org/wiki/Wiener_Philharmoniker" TargetMode="External"/><Relationship Id="rId5" Type="http://schemas.openxmlformats.org/officeDocument/2006/relationships/hyperlink" Target="https://nl.wikipedia.org/wiki/1875" TargetMode="External"/><Relationship Id="rId10" Type="http://schemas.openxmlformats.org/officeDocument/2006/relationships/hyperlink" Target="https://nl.wikipedia.org/wiki/Parijs" TargetMode="External"/><Relationship Id="rId4" Type="http://schemas.openxmlformats.org/officeDocument/2006/relationships/hyperlink" Target="https://nl.wikipedia.org/wiki/2_februari" TargetMode="External"/><Relationship Id="rId9" Type="http://schemas.openxmlformats.org/officeDocument/2006/relationships/hyperlink" Target="https://nl.wikipedia.org/wiki/Componis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24BC80-6EFD-0C3B-A158-D1924ABFB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Klassieke muziek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C049DC2-1E74-6C5D-DA4F-E36A0B2764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/>
              <a:t>https://www.muziekweb.nl/Link/DLX0874/Klassieke-top-100-allertijden?WorkID=U00000584893</a:t>
            </a:r>
          </a:p>
        </p:txBody>
      </p:sp>
    </p:spTree>
    <p:extLst>
      <p:ext uri="{BB962C8B-B14F-4D97-AF65-F5344CB8AC3E}">
        <p14:creationId xmlns:p14="http://schemas.microsoft.com/office/powerpoint/2010/main" val="2211278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12846A-17BE-E4AA-90F3-70022836C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Hongaarse dans WoO.1, nr.5 in fis kl.t.</a:t>
            </a:r>
            <a:br>
              <a:rPr lang="en-US" sz="30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30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Brahms</a:t>
            </a:r>
            <a:endParaRPr lang="en-US" sz="30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A2B3CE2-982D-EEC2-C835-B314BAC2C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400" b="0" i="0">
                <a:effectLst/>
              </a:rPr>
              <a:t>De </a:t>
            </a:r>
            <a:r>
              <a:rPr lang="en-US" sz="1400" b="1" i="1">
                <a:effectLst/>
              </a:rPr>
              <a:t>Hongaarse dansen</a:t>
            </a:r>
            <a:r>
              <a:rPr lang="en-US" sz="1400" b="0" i="0">
                <a:effectLst/>
              </a:rPr>
              <a:t> van de </a:t>
            </a:r>
            <a:r>
              <a:rPr lang="en-US" sz="1400" b="0" i="0" u="none" strike="noStrike">
                <a:effectLst/>
                <a:hlinkClick r:id="rId2" tooltip="Componist"/>
              </a:rPr>
              <a:t>componist</a:t>
            </a:r>
            <a:r>
              <a:rPr lang="en-US" sz="1400" b="0" i="0">
                <a:effectLst/>
              </a:rPr>
              <a:t> </a:t>
            </a:r>
            <a:r>
              <a:rPr lang="en-US" sz="1400" b="0" i="0" u="none" strike="noStrike">
                <a:effectLst/>
                <a:hlinkClick r:id="rId3" tooltip="Johannes Brahms"/>
              </a:rPr>
              <a:t>Johannes Brahms</a:t>
            </a:r>
            <a:r>
              <a:rPr lang="en-US" sz="1400" b="0" i="0">
                <a:effectLst/>
              </a:rPr>
              <a:t> (ook aangeduid als WoO 1) zijn een verzameling van 21 dansen voor vierhandig piano. </a:t>
            </a:r>
          </a:p>
          <a:p>
            <a:r>
              <a:rPr lang="en-US" sz="1400" b="0" i="0">
                <a:effectLst/>
              </a:rPr>
              <a:t>Alleen de nummers 11, 14 en 16 zijn geheel originele composities van Brahms. </a:t>
            </a:r>
          </a:p>
          <a:p>
            <a:r>
              <a:rPr lang="en-US" sz="1400" b="0" i="0">
                <a:effectLst/>
              </a:rPr>
              <a:t>De melodieën van de andere dansen zijn niet oorspronkelijk van Brahms zelf, maar zijn een bewerking van bestaande melodieën. </a:t>
            </a:r>
          </a:p>
          <a:p>
            <a:r>
              <a:rPr lang="en-US" sz="1400" b="0" i="0">
                <a:effectLst/>
              </a:rPr>
              <a:t>Het zijn ook echter geen originele </a:t>
            </a:r>
            <a:r>
              <a:rPr lang="en-US" sz="1400" b="0" i="0" u="none" strike="noStrike">
                <a:effectLst/>
                <a:hlinkClick r:id="rId4" tooltip="Hongaarse volksmuziek"/>
              </a:rPr>
              <a:t>Hongaarse volksliederen</a:t>
            </a:r>
            <a:r>
              <a:rPr lang="en-US" sz="1400" b="0" i="0">
                <a:effectLst/>
              </a:rPr>
              <a:t> van Hongaarse </a:t>
            </a:r>
            <a:r>
              <a:rPr lang="en-US" sz="1400" b="0" i="0" u="none" strike="noStrike">
                <a:effectLst/>
                <a:hlinkClick r:id="rId5" tooltip="Roma (volk)"/>
              </a:rPr>
              <a:t>zigeuners</a:t>
            </a:r>
            <a:r>
              <a:rPr lang="en-US" sz="1400" b="0" i="0">
                <a:effectLst/>
              </a:rPr>
              <a:t> zoals vaak wordt aangenomen, maar meer thema's die Brahms kende via de violist </a:t>
            </a:r>
            <a:r>
              <a:rPr lang="en-US" sz="1400" b="0" i="0" u="none" strike="noStrike">
                <a:effectLst/>
                <a:hlinkClick r:id="rId6" tooltip="Eduard Reményi (de pagina bestaat niet)"/>
              </a:rPr>
              <a:t>Eduard Reményi</a:t>
            </a:r>
            <a:r>
              <a:rPr lang="en-US" sz="1400" b="0" i="0">
                <a:effectLst/>
              </a:rPr>
              <a:t>. </a:t>
            </a:r>
          </a:p>
          <a:p>
            <a:r>
              <a:rPr lang="en-US" sz="1400" b="0" i="0">
                <a:effectLst/>
              </a:rPr>
              <a:t>De Hongaarse dansen behoren tot Brahms' bekendste werken, en Brahms heeft er in elk geval goed aan verdiend.</a:t>
            </a:r>
            <a:endParaRPr lang="en-US" sz="140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7B27E97-F063-DC81-B52A-D6DED5CAAF7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B3265ED4-D551-5C37-E23E-DA4AA1C63905}"/>
              </a:ext>
            </a:extLst>
          </p:cNvPr>
          <p:cNvSpPr txBox="1"/>
          <p:nvPr/>
        </p:nvSpPr>
        <p:spPr>
          <a:xfrm>
            <a:off x="630936" y="60589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8"/>
              </a:rPr>
              <a:t>qrjD4AxWKqA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7148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5643C09-D858-D3CC-1F0F-E7F3F0C9BA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11" t="9617" r="24404" b="3825"/>
          <a:stretch/>
        </p:blipFill>
        <p:spPr>
          <a:xfrm>
            <a:off x="2953062" y="659567"/>
            <a:ext cx="6374674" cy="5936106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B0EFFBA1-0946-DDA9-A13B-496F039502C4}"/>
              </a:ext>
            </a:extLst>
          </p:cNvPr>
          <p:cNvSpPr txBox="1"/>
          <p:nvPr/>
        </p:nvSpPr>
        <p:spPr>
          <a:xfrm>
            <a:off x="5444354" y="1447510"/>
            <a:ext cx="61626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3"/>
              </a:rPr>
              <a:t>https://youtu.be/xTJT8U5rcJQ</a:t>
            </a:r>
            <a:endParaRPr lang="nl-BE" dirty="0"/>
          </a:p>
          <a:p>
            <a:endParaRPr lang="nl-BE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51581BE-3D85-7121-C2F7-22A283663B0E}"/>
              </a:ext>
            </a:extLst>
          </p:cNvPr>
          <p:cNvSpPr txBox="1"/>
          <p:nvPr/>
        </p:nvSpPr>
        <p:spPr>
          <a:xfrm>
            <a:off x="6327526" y="1909175"/>
            <a:ext cx="6156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4"/>
              </a:rPr>
              <a:t>https://youtu.be/WHupWZ-PQPk</a:t>
            </a:r>
            <a:endParaRPr lang="nl-BE" dirty="0"/>
          </a:p>
          <a:p>
            <a:endParaRPr lang="nl-BE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6935822-8C2A-CD22-8392-F00855DD8102}"/>
              </a:ext>
            </a:extLst>
          </p:cNvPr>
          <p:cNvSpPr txBox="1"/>
          <p:nvPr/>
        </p:nvSpPr>
        <p:spPr>
          <a:xfrm>
            <a:off x="6411686" y="2555506"/>
            <a:ext cx="6274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5"/>
              </a:rPr>
              <a:t>https://youtu.be/_0sDAdyMtnk</a:t>
            </a:r>
            <a:endParaRPr lang="nl-BE" dirty="0"/>
          </a:p>
          <a:p>
            <a:endParaRPr lang="nl-BE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9711C50E-4EBF-C45B-126C-77944D958A60}"/>
              </a:ext>
            </a:extLst>
          </p:cNvPr>
          <p:cNvSpPr txBox="1"/>
          <p:nvPr/>
        </p:nvSpPr>
        <p:spPr>
          <a:xfrm>
            <a:off x="6932023" y="3247294"/>
            <a:ext cx="63746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6"/>
              </a:rPr>
              <a:t>https://youtu.be/GZxUJXqbxYs</a:t>
            </a:r>
            <a:endParaRPr lang="nl-BE" dirty="0"/>
          </a:p>
          <a:p>
            <a:endParaRPr lang="nl-BE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46065096-EA5D-3A12-E20C-63D8FF0AB95E}"/>
              </a:ext>
            </a:extLst>
          </p:cNvPr>
          <p:cNvSpPr txBox="1"/>
          <p:nvPr/>
        </p:nvSpPr>
        <p:spPr>
          <a:xfrm>
            <a:off x="6207034" y="3754416"/>
            <a:ext cx="66838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7"/>
              </a:rPr>
              <a:t>https://youtu.be/CjUX3LMcFCY</a:t>
            </a:r>
            <a:endParaRPr lang="nl-BE" dirty="0"/>
          </a:p>
          <a:p>
            <a:endParaRPr lang="nl-BE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52752F1-3CB4-4C57-B71B-88E0C5A8920A}"/>
              </a:ext>
            </a:extLst>
          </p:cNvPr>
          <p:cNvSpPr txBox="1"/>
          <p:nvPr/>
        </p:nvSpPr>
        <p:spPr>
          <a:xfrm>
            <a:off x="6327526" y="4303295"/>
            <a:ext cx="66838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8"/>
              </a:rPr>
              <a:t>https://youtu.be/2zxjhnjIt7o</a:t>
            </a:r>
            <a:endParaRPr lang="nl-BE" dirty="0"/>
          </a:p>
          <a:p>
            <a:endParaRPr lang="nl-BE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0F25B251-47F0-504B-F0BE-02398021D0D2}"/>
              </a:ext>
            </a:extLst>
          </p:cNvPr>
          <p:cNvSpPr txBox="1"/>
          <p:nvPr/>
        </p:nvSpPr>
        <p:spPr>
          <a:xfrm>
            <a:off x="5671530" y="4943504"/>
            <a:ext cx="66707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9"/>
              </a:rPr>
              <a:t>https://youtu.be/CSlcAUqUayM</a:t>
            </a:r>
            <a:endParaRPr lang="nl-BE" dirty="0"/>
          </a:p>
          <a:p>
            <a:endParaRPr lang="nl-BE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1F9FD17E-6B61-AE9D-42C1-CB0F853994FA}"/>
              </a:ext>
            </a:extLst>
          </p:cNvPr>
          <p:cNvSpPr txBox="1"/>
          <p:nvPr/>
        </p:nvSpPr>
        <p:spPr>
          <a:xfrm>
            <a:off x="5682380" y="5405169"/>
            <a:ext cx="66707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10"/>
              </a:rPr>
              <a:t>https://youtu.be/OOsRMECWKAE</a:t>
            </a:r>
            <a:endParaRPr lang="nl-BE" dirty="0"/>
          </a:p>
          <a:p>
            <a:endParaRPr lang="nl-BE" dirty="0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CDFA151C-A303-04E3-6EEE-014602E006D7}"/>
              </a:ext>
            </a:extLst>
          </p:cNvPr>
          <p:cNvSpPr txBox="1"/>
          <p:nvPr/>
        </p:nvSpPr>
        <p:spPr>
          <a:xfrm>
            <a:off x="6213566" y="6061322"/>
            <a:ext cx="66707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11"/>
              </a:rPr>
              <a:t>https://youtu.be/Sxy64K6T0Ho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01178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AACB9FF-F05D-006B-2336-95FCE87DC5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07" t="12241" r="24016" b="4918"/>
          <a:stretch/>
        </p:blipFill>
        <p:spPr>
          <a:xfrm>
            <a:off x="2878110" y="359340"/>
            <a:ext cx="6925457" cy="61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0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B93C2F2-5F20-30EC-5A78-74B53E63B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/>
              <a:t>Brandenburgs concert nr 2- John Sebastian Bach</a:t>
            </a:r>
          </a:p>
        </p:txBody>
      </p:sp>
      <p:sp>
        <p:nvSpPr>
          <p:cNvPr id="2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C2A1876-796B-31B6-FC76-33EFDE6D82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b="0" i="0">
                <a:effectLst/>
              </a:rPr>
              <a:t>Vanaf 1723 was hij cantor van de Thomasschule in Leipzig, waarbij hij verantwoordelijkheid droeg voor de muziek in de vier belangrijkste kerken.</a:t>
            </a:r>
          </a:p>
          <a:p>
            <a:r>
              <a:rPr lang="en-US" sz="1700" b="0" i="0">
                <a:effectLst/>
              </a:rPr>
              <a:t> Deze post was niet alleen muzikaal, maar ook organisatorisch zwaar: zijn meesterlijke Johannes- en </a:t>
            </a:r>
            <a:r>
              <a:rPr lang="en-US" sz="1700" b="0" i="1" u="none" strike="noStrike">
                <a:effectLst/>
                <a:hlinkClick r:id="rId2"/>
              </a:rPr>
              <a:t>Matthäus-Passion</a:t>
            </a:r>
            <a:r>
              <a:rPr lang="en-US" sz="1700" b="0" i="0">
                <a:effectLst/>
              </a:rPr>
              <a:t> en de vele cantates vroegen niet alleen om muzikale inventiviteit, maar ook om organisatorisch inzicht en een nauwgezette planning. </a:t>
            </a:r>
          </a:p>
          <a:p>
            <a:r>
              <a:rPr lang="en-US" sz="1700"/>
              <a:t>Hij was </a:t>
            </a:r>
            <a:r>
              <a:rPr lang="en-US" sz="1700" b="0" i="0">
                <a:effectLst/>
              </a:rPr>
              <a:t>organist, orkestmusicus en orkestleider </a:t>
            </a:r>
          </a:p>
          <a:p>
            <a:r>
              <a:rPr lang="en-US" sz="1700" b="0" i="0">
                <a:effectLst/>
              </a:rPr>
              <a:t>De Brandenburgse Concerten, de </a:t>
            </a:r>
            <a:r>
              <a:rPr lang="en-US" sz="1700" b="0" i="1" u="none" strike="noStrike">
                <a:effectLst/>
                <a:hlinkClick r:id="rId3"/>
              </a:rPr>
              <a:t>Passacaglia in c</a:t>
            </a:r>
            <a:r>
              <a:rPr lang="en-US" sz="1700" b="0" i="0">
                <a:effectLst/>
              </a:rPr>
              <a:t>, de </a:t>
            </a:r>
            <a:r>
              <a:rPr lang="en-US" sz="1700" b="0" i="1" u="none" strike="noStrike">
                <a:effectLst/>
                <a:hlinkClick r:id="rId4"/>
              </a:rPr>
              <a:t>Toccata en fuga in d</a:t>
            </a:r>
            <a:r>
              <a:rPr lang="en-US" sz="1700" b="0" i="0">
                <a:effectLst/>
              </a:rPr>
              <a:t> en het eerste boek van Das Wohltemperierte Klavier stammen uit Bachs tijd als organist en hofmusicus. </a:t>
            </a:r>
          </a:p>
          <a:p>
            <a:r>
              <a:rPr lang="en-US" sz="1700" b="0" i="0">
                <a:effectLst/>
              </a:rPr>
              <a:t>Tot de vruchten van zijn Leipziger tijd behoren de Goldbergvariaties, de Hohe Messe, Das musikalisches Opfer en </a:t>
            </a:r>
            <a:r>
              <a:rPr lang="en-US" sz="1700" b="0" i="1" u="none" strike="noStrike">
                <a:effectLst/>
                <a:hlinkClick r:id="rId5"/>
              </a:rPr>
              <a:t>Die Kunst der Fuge</a:t>
            </a:r>
            <a:r>
              <a:rPr lang="en-US" sz="1700" b="0" i="0">
                <a:effectLst/>
              </a:rPr>
              <a:t>. (HJ)</a:t>
            </a:r>
            <a:endParaRPr lang="en-US" sz="170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7D235BB1-0773-39C1-69AE-20967A518F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6"/>
          <a:srcRect l="4313" r="4181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1B53308A-DADF-13E5-D3DE-013EC5656B88}"/>
              </a:ext>
            </a:extLst>
          </p:cNvPr>
          <p:cNvSpPr txBox="1"/>
          <p:nvPr/>
        </p:nvSpPr>
        <p:spPr>
          <a:xfrm>
            <a:off x="8125106" y="11253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BE" dirty="0">
                <a:hlinkClick r:id="rId7"/>
              </a:rPr>
              <a:t>https://youtu.be/ZY6HNGUy-SM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8356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86558B-8DC3-AB53-0C75-1E9184B78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b="0" i="0" dirty="0">
                <a:solidFill>
                  <a:srgbClr val="4A4A4A"/>
                </a:solidFill>
                <a:effectLst/>
                <a:latin typeface="OpenSans"/>
              </a:rPr>
              <a:t>Carmen suite nr.2 ; Habanera</a:t>
            </a:r>
            <a:br>
              <a:rPr lang="nl-BE" b="0" i="0" dirty="0">
                <a:solidFill>
                  <a:srgbClr val="4A4A4A"/>
                </a:solidFill>
                <a:effectLst/>
                <a:latin typeface="OpenSans"/>
              </a:rPr>
            </a:br>
            <a:r>
              <a:rPr lang="nl-BE" b="0" i="0" dirty="0">
                <a:solidFill>
                  <a:srgbClr val="4A4A4A"/>
                </a:solidFill>
                <a:effectLst/>
                <a:latin typeface="OpenSans"/>
              </a:rPr>
              <a:t>Georges Bizet</a:t>
            </a:r>
            <a:endParaRPr lang="nl-BE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759C2C18-B33E-CEAD-0F25-5D8EF4BDFE5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09701" y="1825624"/>
            <a:ext cx="3486516" cy="5169997"/>
          </a:xfrm>
          <a:prstGeom prst="rect">
            <a:avLst/>
          </a:prstGeo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06B43B1-9FCE-012D-E3D8-E1C05992920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BE" b="0" i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De </a:t>
            </a:r>
            <a:r>
              <a:rPr lang="nl-BE" b="1" i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Carmen Suites</a:t>
            </a:r>
            <a:r>
              <a:rPr lang="nl-BE" b="0" i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zijn twee suites met muziek voor symfonieorkest, samengesteld uit muziek uit </a:t>
            </a:r>
            <a:r>
              <a:rPr lang="nl-BE" b="0" i="0">
                <a:effectLst/>
                <a:latin typeface="Arial" panose="020B0604020202020204" pitchFamily="34" charset="0"/>
              </a:rPr>
              <a:t>de </a:t>
            </a:r>
            <a:r>
              <a:rPr lang="nl-BE" b="1" i="0" u="none" strike="noStrike">
                <a:effectLst/>
                <a:latin typeface="Arial" panose="020B0604020202020204" pitchFamily="34" charset="0"/>
                <a:hlinkClick r:id="rId3" tooltip="Opera (muziek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opera</a:t>
            </a:r>
            <a:r>
              <a:rPr lang="nl-BE" b="1" i="0">
                <a:effectLst/>
                <a:latin typeface="Arial" panose="020B0604020202020204" pitchFamily="34" charset="0"/>
              </a:rPr>
              <a:t> </a:t>
            </a:r>
            <a:r>
              <a:rPr lang="nl-BE" b="1" i="1" u="none" strike="noStrike">
                <a:effectLst/>
                <a:latin typeface="Arial" panose="020B0604020202020204" pitchFamily="34" charset="0"/>
                <a:hlinkClick r:id="rId4" tooltip="Carmen (opera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Carmen</a:t>
            </a:r>
            <a:r>
              <a:rPr lang="nl-BE" b="1" i="0">
                <a:effectLst/>
                <a:latin typeface="Arial" panose="020B0604020202020204" pitchFamily="34" charset="0"/>
              </a:rPr>
              <a:t> </a:t>
            </a:r>
            <a:r>
              <a:rPr lang="nl-BE" b="0" i="0">
                <a:effectLst/>
                <a:latin typeface="Arial" panose="020B0604020202020204" pitchFamily="34" charset="0"/>
              </a:rPr>
              <a:t>van </a:t>
            </a:r>
            <a:r>
              <a:rPr lang="nl-BE" b="0" i="0" u="none" strike="noStrike">
                <a:effectLst/>
                <a:latin typeface="Arial" panose="020B0604020202020204" pitchFamily="34" charset="0"/>
                <a:hlinkClick r:id="rId5" tooltip="Georges Bize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Georges Bizet</a:t>
            </a:r>
            <a:r>
              <a:rPr lang="nl-BE" b="0" i="0">
                <a:effectLst/>
                <a:latin typeface="Arial" panose="020B0604020202020204" pitchFamily="34" charset="0"/>
              </a:rPr>
              <a:t> uit 1875. </a:t>
            </a:r>
            <a:endParaRPr lang="nl-BE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937C466-3D37-8D57-8D27-F1B6012DEC2B}"/>
              </a:ext>
            </a:extLst>
          </p:cNvPr>
          <p:cNvSpPr txBox="1"/>
          <p:nvPr/>
        </p:nvSpPr>
        <p:spPr>
          <a:xfrm>
            <a:off x="6252755" y="61235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6"/>
              </a:rPr>
              <a:t>https://youtu.be/KJ_HHRJf0xg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46532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5102C80-D7CE-E9F3-A97F-454EED851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0" i="0">
                <a:effectLst/>
              </a:rPr>
              <a:t>Symfonie nr.40, KV.550 in g kl.t. ; Sel.</a:t>
            </a:r>
            <a:br>
              <a:rPr lang="en-US" sz="4600" b="0" i="0">
                <a:effectLst/>
              </a:rPr>
            </a:br>
            <a:r>
              <a:rPr lang="en-US" sz="4600" b="0" i="0">
                <a:effectLst/>
              </a:rPr>
              <a:t>Wolfgang Amadeus Mozart</a:t>
            </a:r>
            <a:endParaRPr lang="en-US" sz="46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BFD7239-598E-F4E9-8E99-B3FD68A9C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900" i="0">
                <a:effectLst/>
              </a:rPr>
              <a:t>Symfonie nr. 40 in g mineur, is een </a:t>
            </a:r>
            <a:r>
              <a:rPr lang="en-US" sz="1900" i="0" u="none" strike="noStrike">
                <a:effectLst/>
                <a:hlinkClick r:id="rId2" tooltip="Symfonie"/>
              </a:rPr>
              <a:t>symfonie</a:t>
            </a:r>
            <a:r>
              <a:rPr lang="en-US" sz="1900" i="0">
                <a:effectLst/>
              </a:rPr>
              <a:t> van </a:t>
            </a:r>
            <a:r>
              <a:rPr lang="en-US" sz="1900" i="0" u="none" strike="noStrike">
                <a:effectLst/>
                <a:hlinkClick r:id="rId3" tooltip="Wolfgang Amadeus Mozart"/>
              </a:rPr>
              <a:t>Wolfgang Amadeus Mozart</a:t>
            </a:r>
            <a:r>
              <a:rPr lang="en-US" sz="1900" i="0">
                <a:effectLst/>
              </a:rPr>
              <a:t>. Hij voltooide het stuk op 25 juli 1788.</a:t>
            </a:r>
          </a:p>
          <a:p>
            <a:r>
              <a:rPr lang="en-US" sz="1900" b="1" i="0">
                <a:effectLst/>
              </a:rPr>
              <a:t>Wolfgang Amadeus Mozart</a:t>
            </a:r>
            <a:r>
              <a:rPr lang="en-US" sz="1900" b="0" i="0" u="none" strike="noStrike" baseline="30000">
                <a:effectLst/>
                <a:hlinkClick r:id="rId4"/>
              </a:rPr>
              <a:t>[a]</a:t>
            </a:r>
            <a:r>
              <a:rPr lang="en-US" sz="1900" b="0" i="0">
                <a:effectLst/>
              </a:rPr>
              <a:t> (</a:t>
            </a:r>
            <a:r>
              <a:rPr lang="en-US" sz="1900" b="0" i="0" u="none" strike="noStrike">
                <a:effectLst/>
                <a:hlinkClick r:id="rId5" tooltip="Salzburg (stad)"/>
              </a:rPr>
              <a:t>Salzburg</a:t>
            </a:r>
            <a:r>
              <a:rPr lang="en-US" sz="1900" b="0" i="0">
                <a:effectLst/>
              </a:rPr>
              <a:t>, </a:t>
            </a:r>
            <a:r>
              <a:rPr lang="en-US" sz="1900" b="0" i="0" u="none" strike="noStrike">
                <a:effectLst/>
                <a:hlinkClick r:id="rId6" tooltip="27 januari"/>
              </a:rPr>
              <a:t>27 januari</a:t>
            </a:r>
            <a:r>
              <a:rPr lang="en-US" sz="1900" b="0" i="0">
                <a:effectLst/>
              </a:rPr>
              <a:t> </a:t>
            </a:r>
            <a:r>
              <a:rPr lang="en-US" sz="1900" b="0" i="0" u="none" strike="noStrike">
                <a:effectLst/>
                <a:hlinkClick r:id="rId7" tooltip="1756"/>
              </a:rPr>
              <a:t>1756</a:t>
            </a:r>
            <a:r>
              <a:rPr lang="en-US" sz="1900" b="0" i="0">
                <a:effectLst/>
              </a:rPr>
              <a:t> – </a:t>
            </a:r>
            <a:r>
              <a:rPr lang="en-US" sz="1900" b="0" i="0" u="none" strike="noStrike">
                <a:effectLst/>
                <a:hlinkClick r:id="rId8" tooltip="Wenen"/>
              </a:rPr>
              <a:t>Wenen</a:t>
            </a:r>
            <a:r>
              <a:rPr lang="en-US" sz="1900" b="0" i="0">
                <a:effectLst/>
              </a:rPr>
              <a:t>, </a:t>
            </a:r>
            <a:r>
              <a:rPr lang="en-US" sz="1900" b="0" i="0" u="none" strike="noStrike">
                <a:effectLst/>
                <a:hlinkClick r:id="rId9" tooltip="5 december"/>
              </a:rPr>
              <a:t>5 december</a:t>
            </a:r>
            <a:r>
              <a:rPr lang="en-US" sz="1900" b="0" i="0">
                <a:effectLst/>
              </a:rPr>
              <a:t> </a:t>
            </a:r>
            <a:r>
              <a:rPr lang="en-US" sz="1900" b="0" i="0" u="none" strike="noStrike">
                <a:effectLst/>
                <a:hlinkClick r:id="rId10" tooltip="1791"/>
              </a:rPr>
              <a:t>1791</a:t>
            </a:r>
            <a:r>
              <a:rPr lang="en-US" sz="1900" b="0" i="0">
                <a:effectLst/>
              </a:rPr>
              <a:t>), was uit </a:t>
            </a:r>
            <a:r>
              <a:rPr lang="en-US" sz="1900" b="0" i="0" u="none" strike="noStrike">
                <a:effectLst/>
                <a:hlinkClick r:id="rId11" tooltip="Prinsaartsbisdom Salzburg"/>
              </a:rPr>
              <a:t> Salzburg</a:t>
            </a:r>
            <a:r>
              <a:rPr lang="en-US" sz="1900" b="0" i="0">
                <a:effectLst/>
              </a:rPr>
              <a:t> afkomstig.</a:t>
            </a:r>
          </a:p>
          <a:p>
            <a:r>
              <a:rPr lang="en-US" sz="1900"/>
              <a:t>Hij was </a:t>
            </a:r>
            <a:r>
              <a:rPr lang="en-US" sz="1900" b="0" i="0">
                <a:effectLst/>
              </a:rPr>
              <a:t> </a:t>
            </a:r>
            <a:r>
              <a:rPr lang="en-US" sz="1900" b="0" i="0" u="none" strike="noStrike">
                <a:effectLst/>
                <a:hlinkClick r:id="rId12" tooltip="Componist"/>
              </a:rPr>
              <a:t>componist</a:t>
            </a:r>
            <a:r>
              <a:rPr lang="en-US" sz="1900" b="0" i="0">
                <a:effectLst/>
              </a:rPr>
              <a:t>, </a:t>
            </a:r>
            <a:r>
              <a:rPr lang="en-US" sz="1900" b="0" i="0" u="none" strike="noStrike">
                <a:effectLst/>
                <a:hlinkClick r:id="rId13" tooltip="Pianist"/>
              </a:rPr>
              <a:t>pianist</a:t>
            </a:r>
            <a:r>
              <a:rPr lang="en-US" sz="1900" b="0" i="0">
                <a:effectLst/>
              </a:rPr>
              <a:t>, </a:t>
            </a:r>
            <a:r>
              <a:rPr lang="en-US" sz="1900" b="0" i="0" u="none" strike="noStrike">
                <a:effectLst/>
                <a:hlinkClick r:id="rId14" tooltip="Viool"/>
              </a:rPr>
              <a:t>violist</a:t>
            </a:r>
            <a:r>
              <a:rPr lang="en-US" sz="1900" b="0" i="0">
                <a:effectLst/>
              </a:rPr>
              <a:t> en </a:t>
            </a:r>
            <a:r>
              <a:rPr lang="en-US" sz="1900" b="0" i="0" u="none" strike="noStrike">
                <a:effectLst/>
                <a:hlinkClick r:id="rId15" tooltip="Dirigent"/>
              </a:rPr>
              <a:t>dirigent</a:t>
            </a:r>
            <a:r>
              <a:rPr lang="en-US" sz="1900" b="0" i="0">
                <a:effectLst/>
              </a:rPr>
              <a:t>. </a:t>
            </a:r>
          </a:p>
          <a:p>
            <a:r>
              <a:rPr lang="en-US" sz="1900" b="0" i="0">
                <a:effectLst/>
              </a:rPr>
              <a:t>Hij excelleerde in elke courante muziekvorm uit zijn tijd, met name in opera, de symfonie, het pianoconcert en kamermuziek.</a:t>
            </a:r>
            <a:endParaRPr lang="en-US" sz="1900" b="0" i="0" baseline="30000">
              <a:effectLst/>
            </a:endParaRPr>
          </a:p>
          <a:p>
            <a:r>
              <a:rPr lang="en-US" sz="1900" b="0" i="0">
                <a:effectLst/>
              </a:rPr>
              <a:t>Samen met </a:t>
            </a:r>
            <a:r>
              <a:rPr lang="en-US" sz="1900" b="0" i="0" u="none" strike="noStrike">
                <a:effectLst/>
                <a:hlinkClick r:id="rId16" tooltip="Johann Sebastian Bach"/>
              </a:rPr>
              <a:t>Johann Sebastian Bach</a:t>
            </a:r>
            <a:r>
              <a:rPr lang="en-US" sz="1900" b="0" i="0">
                <a:effectLst/>
              </a:rPr>
              <a:t> en </a:t>
            </a:r>
            <a:r>
              <a:rPr lang="en-US" sz="1900" b="0" i="0" u="none" strike="noStrike">
                <a:effectLst/>
                <a:hlinkClick r:id="rId17" tooltip="Ludwig van Beethoven"/>
              </a:rPr>
              <a:t>Ludwig van Beethoven</a:t>
            </a:r>
            <a:r>
              <a:rPr lang="en-US" sz="1900" b="0" i="0">
                <a:effectLst/>
              </a:rPr>
              <a:t> wordt hij beschouwd als componist die binnen een traditie nieuwe muzikale concepten bedacht en die diepgaande invloed uitoefende op alle na hem komende componisten. </a:t>
            </a:r>
          </a:p>
          <a:p>
            <a:r>
              <a:rPr lang="en-US" sz="1900" b="0" i="0">
                <a:effectLst/>
              </a:rPr>
              <a:t>Mozarts werk wordt gerekend tot de muziek van de </a:t>
            </a:r>
            <a:r>
              <a:rPr lang="en-US" sz="1900" b="0" i="0" u="none" strike="noStrike">
                <a:effectLst/>
                <a:hlinkClick r:id="rId18" tooltip="Classicisme (muziek)"/>
              </a:rPr>
              <a:t>klassieke periode</a:t>
            </a:r>
            <a:r>
              <a:rPr lang="en-US" sz="1900" b="0" i="0">
                <a:effectLst/>
              </a:rPr>
              <a:t>. </a:t>
            </a:r>
            <a:endParaRPr lang="en-US" sz="190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3C220C2-FF85-54E5-874A-C9A9B0229C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19"/>
          <a:srcRect t="3396" r="1" b="18647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172022BC-E499-992D-81A6-C53F4689BDF7}"/>
              </a:ext>
            </a:extLst>
          </p:cNvPr>
          <p:cNvSpPr txBox="1"/>
          <p:nvPr/>
        </p:nvSpPr>
        <p:spPr>
          <a:xfrm>
            <a:off x="2490651" y="619048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20"/>
              </a:rPr>
              <a:t>https://youtu.be/Q4sJuUPv7Uw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76001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7570A0-7113-EE21-3394-323A2C37F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0" i="0" dirty="0">
                <a:solidFill>
                  <a:srgbClr val="4A4A4A"/>
                </a:solidFill>
                <a:effectLst/>
                <a:latin typeface="OpenSans"/>
              </a:rPr>
              <a:t>Rapsodie voor piano en orkest, op.43, "Rapsodie op een thema van </a:t>
            </a:r>
            <a:r>
              <a:rPr lang="nl-BE" b="0" i="0" dirty="0" err="1">
                <a:solidFill>
                  <a:srgbClr val="4A4A4A"/>
                </a:solidFill>
                <a:effectLst/>
                <a:latin typeface="OpenSans"/>
              </a:rPr>
              <a:t>Paganini</a:t>
            </a:r>
            <a:r>
              <a:rPr lang="nl-BE" b="0" i="0" dirty="0">
                <a:solidFill>
                  <a:srgbClr val="4A4A4A"/>
                </a:solidFill>
                <a:effectLst/>
                <a:latin typeface="OpenSans"/>
              </a:rPr>
              <a:t>" ; Variatie nr.18</a:t>
            </a:r>
            <a:endParaRPr lang="nl-BE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A82A511-7290-7A0A-97C1-A654EF8478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5450" y="1805029"/>
            <a:ext cx="3371850" cy="4271855"/>
          </a:xfrm>
          <a:prstGeom prst="rect">
            <a:avLst/>
          </a:prstGeo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200AB5E-3B36-783E-7721-90F736A188C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l"/>
            <a:r>
              <a:rPr lang="nl-BE" i="1" dirty="0">
                <a:effectLst/>
                <a:latin typeface="Arial" panose="020B0604020202020204" pitchFamily="34" charset="0"/>
              </a:rPr>
              <a:t>Rapsodie op een Thema van </a:t>
            </a:r>
            <a:r>
              <a:rPr lang="nl-BE" i="1" dirty="0" err="1">
                <a:effectLst/>
                <a:latin typeface="Arial" panose="020B0604020202020204" pitchFamily="34" charset="0"/>
              </a:rPr>
              <a:t>Paganini</a:t>
            </a:r>
            <a:r>
              <a:rPr lang="nl-BE" i="1" dirty="0">
                <a:effectLst/>
                <a:latin typeface="Arial" panose="020B0604020202020204" pitchFamily="34" charset="0"/>
              </a:rPr>
              <a:t> voor Piano en Orkest</a:t>
            </a:r>
            <a:r>
              <a:rPr lang="nl-BE" i="0" dirty="0">
                <a:effectLst/>
                <a:latin typeface="Arial" panose="020B0604020202020204" pitchFamily="34" charset="0"/>
              </a:rPr>
              <a:t>) is een concertant werk  van de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3" tooltip="Rusland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Russische</a:t>
            </a:r>
            <a:r>
              <a:rPr lang="nl-BE" i="0" dirty="0">
                <a:effectLst/>
                <a:latin typeface="Arial" panose="020B0604020202020204" pitchFamily="34" charset="0"/>
              </a:rPr>
              <a:t> componist </a:t>
            </a:r>
            <a:r>
              <a:rPr lang="nl-BE" i="0" strike="noStrike" dirty="0" err="1">
                <a:effectLst/>
                <a:latin typeface="Arial" panose="020B0604020202020204" pitchFamily="34" charset="0"/>
                <a:hlinkClick r:id="rId4" tooltip="Sergej Rachmaninov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Sergej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4" tooltip="Sergej Rachmaninov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l-BE" i="0" strike="noStrike" dirty="0" err="1">
                <a:effectLst/>
                <a:latin typeface="Arial" panose="020B0604020202020204" pitchFamily="34" charset="0"/>
                <a:hlinkClick r:id="rId4" tooltip="Sergej Rachmaninov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Rachmaninov</a:t>
            </a:r>
            <a:r>
              <a:rPr lang="nl-BE" i="0" dirty="0">
                <a:effectLst/>
                <a:latin typeface="Arial" panose="020B0604020202020204" pitchFamily="34" charset="0"/>
              </a:rPr>
              <a:t> (1873-1943).</a:t>
            </a:r>
          </a:p>
          <a:p>
            <a:pPr algn="l"/>
            <a:r>
              <a:rPr lang="nl-BE" i="0" dirty="0">
                <a:effectLst/>
                <a:latin typeface="Arial" panose="020B0604020202020204" pitchFamily="34" charset="0"/>
              </a:rPr>
              <a:t>Het werk (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5" tooltip="Opus (muziek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opus</a:t>
            </a:r>
            <a:r>
              <a:rPr lang="nl-BE" i="0" dirty="0">
                <a:effectLst/>
                <a:latin typeface="Arial" panose="020B0604020202020204" pitchFamily="34" charset="0"/>
              </a:rPr>
              <a:t> 43) is geschreven voor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6" tooltip="Piano (instrument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piano</a:t>
            </a:r>
            <a:r>
              <a:rPr lang="nl-BE" i="0" dirty="0">
                <a:effectLst/>
                <a:latin typeface="Arial" panose="020B0604020202020204" pitchFamily="34" charset="0"/>
              </a:rPr>
              <a:t> en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7" tooltip="Symfonieorke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symfonieorkest</a:t>
            </a:r>
            <a:endParaRPr lang="nl-BE" strike="noStrike" dirty="0">
              <a:latin typeface="Arial" panose="020B0604020202020204" pitchFamily="34" charset="0"/>
            </a:endParaRPr>
          </a:p>
          <a:p>
            <a:pPr algn="l"/>
            <a:r>
              <a:rPr lang="nl-BE" i="0" dirty="0">
                <a:effectLst/>
                <a:latin typeface="Arial" panose="020B0604020202020204" pitchFamily="34" charset="0"/>
              </a:rPr>
              <a:t>Tijdens de première zat </a:t>
            </a:r>
            <a:r>
              <a:rPr lang="nl-BE" i="0" dirty="0" err="1">
                <a:effectLst/>
                <a:latin typeface="Arial" panose="020B0604020202020204" pitchFamily="34" charset="0"/>
              </a:rPr>
              <a:t>Rachmaninov</a:t>
            </a:r>
            <a:r>
              <a:rPr lang="nl-BE" i="0" dirty="0">
                <a:effectLst/>
                <a:latin typeface="Arial" panose="020B0604020202020204" pitchFamily="34" charset="0"/>
              </a:rPr>
              <a:t>, zelf een bekend vertolker van zijn composities, achter de vleugel in het </a:t>
            </a:r>
            <a:r>
              <a:rPr lang="nl-BE" i="0" strike="noStrike" dirty="0" err="1">
                <a:effectLst/>
                <a:latin typeface="Arial" panose="020B0604020202020204" pitchFamily="34" charset="0"/>
                <a:hlinkClick r:id="rId8" tooltip="Lyric Opera House (de pagina bestaat niet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Lyric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8" tooltip="Lyric Opera House (de pagina bestaat niet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Opera House</a:t>
            </a:r>
            <a:r>
              <a:rPr lang="nl-BE" i="0" dirty="0">
                <a:effectLst/>
                <a:latin typeface="Arial" panose="020B0604020202020204" pitchFamily="34" charset="0"/>
              </a:rPr>
              <a:t> in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9" tooltip="Baltimore (Maryland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Baltimore</a:t>
            </a:r>
            <a:r>
              <a:rPr lang="nl-BE" i="0" dirty="0">
                <a:effectLst/>
                <a:latin typeface="Arial" panose="020B0604020202020204" pitchFamily="34" charset="0"/>
              </a:rPr>
              <a:t> op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10" tooltip="7 novemb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 1934november</a:t>
            </a:r>
            <a:r>
              <a:rPr lang="nl-BE" i="0" dirty="0">
                <a:effectLst/>
                <a:latin typeface="Arial" panose="020B0604020202020204" pitchFamily="34" charset="0"/>
              </a:rPr>
              <a:t> </a:t>
            </a:r>
            <a:r>
              <a:rPr lang="nl-BE" i="0" strike="noStrike" dirty="0">
                <a:effectLst/>
                <a:latin typeface="Arial" panose="020B0604020202020204" pitchFamily="34" charset="0"/>
                <a:hlinkClick r:id="rId11" tooltip="193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1934</a:t>
            </a:r>
            <a:endParaRPr lang="nl-BE" i="0" strike="noStrike" dirty="0">
              <a:effectLst/>
              <a:latin typeface="Arial" panose="020B0604020202020204" pitchFamily="34" charset="0"/>
            </a:endParaRPr>
          </a:p>
          <a:p>
            <a:pPr algn="l"/>
            <a:r>
              <a:rPr lang="nl-BE" i="0" dirty="0">
                <a:effectLst/>
                <a:latin typeface="Arial" panose="020B0604020202020204" pitchFamily="34" charset="0"/>
              </a:rPr>
              <a:t>Hij is </a:t>
            </a:r>
            <a:r>
              <a:rPr lang="nl-BE" b="0" i="0" dirty="0">
                <a:effectLst/>
                <a:latin typeface="Arial" panose="020B0604020202020204" pitchFamily="34" charset="0"/>
              </a:rPr>
              <a:t>een </a:t>
            </a:r>
            <a:r>
              <a:rPr lang="nl-BE" b="0" i="0" strike="noStrike" dirty="0">
                <a:effectLst/>
                <a:latin typeface="Arial" panose="020B0604020202020204" pitchFamily="34" charset="0"/>
                <a:hlinkClick r:id="rId3" tooltip="Rusland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Russisch</a:t>
            </a:r>
            <a:r>
              <a:rPr lang="nl-BE" b="0" i="0" dirty="0">
                <a:effectLst/>
                <a:latin typeface="Arial" panose="020B0604020202020204" pitchFamily="34" charset="0"/>
              </a:rPr>
              <a:t> </a:t>
            </a:r>
            <a:r>
              <a:rPr lang="nl-BE" b="0" i="0" strike="noStrike" dirty="0">
                <a:effectLst/>
                <a:latin typeface="Arial" panose="020B0604020202020204" pitchFamily="34" charset="0"/>
                <a:hlinkClick r:id="rId12" tooltip="Componi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componist</a:t>
            </a:r>
            <a:r>
              <a:rPr lang="nl-BE" b="0" i="0" dirty="0">
                <a:effectLst/>
                <a:latin typeface="Arial" panose="020B0604020202020204" pitchFamily="34" charset="0"/>
              </a:rPr>
              <a:t>, </a:t>
            </a:r>
            <a:r>
              <a:rPr lang="nl-BE" b="0" i="0" strike="noStrike" dirty="0">
                <a:effectLst/>
                <a:latin typeface="Arial" panose="020B0604020202020204" pitchFamily="34" charset="0"/>
                <a:hlinkClick r:id="rId13" tooltip="Piani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pianist</a:t>
            </a:r>
            <a:r>
              <a:rPr lang="nl-BE" b="0" i="0" dirty="0">
                <a:effectLst/>
                <a:latin typeface="Arial" panose="020B0604020202020204" pitchFamily="34" charset="0"/>
              </a:rPr>
              <a:t>, </a:t>
            </a:r>
            <a:r>
              <a:rPr lang="nl-BE" b="0" i="0" strike="noStrike" dirty="0">
                <a:effectLst/>
                <a:latin typeface="Arial" panose="020B0604020202020204" pitchFamily="34" charset="0"/>
                <a:hlinkClick r:id="rId14" tooltip="Dirigen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dirigent</a:t>
            </a:r>
            <a:r>
              <a:rPr lang="nl-BE" b="0" i="0" dirty="0">
                <a:effectLst/>
                <a:latin typeface="Arial" panose="020B0604020202020204" pitchFamily="34" charset="0"/>
              </a:rPr>
              <a:t> en </a:t>
            </a:r>
            <a:br>
              <a:rPr lang="nl-BE" b="0" i="0" dirty="0">
                <a:effectLst/>
                <a:latin typeface="Arial" panose="020B0604020202020204" pitchFamily="34" charset="0"/>
              </a:rPr>
            </a:br>
            <a:r>
              <a:rPr lang="nl-BE" b="0" i="0" strike="noStrike" dirty="0">
                <a:effectLst/>
                <a:latin typeface="Arial" panose="020B0604020202020204" pitchFamily="34" charset="0"/>
                <a:hlinkClick r:id="rId15" tooltip="Muziekonderwij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muziekpedagoog</a:t>
            </a:r>
            <a:r>
              <a:rPr lang="nl-BE" b="0" i="0" dirty="0">
                <a:effectLst/>
                <a:latin typeface="Arial" panose="020B0604020202020204" pitchFamily="34" charset="0"/>
              </a:rPr>
              <a:t>. </a:t>
            </a:r>
          </a:p>
          <a:p>
            <a:pPr algn="l"/>
            <a:r>
              <a:rPr lang="nl-BE" b="0" i="0" dirty="0">
                <a:effectLst/>
                <a:latin typeface="Arial" panose="020B0604020202020204" pitchFamily="34" charset="0"/>
              </a:rPr>
              <a:t>Hij geldt als een van de belangrijkste pianisten van de 20e eeuw en was als componist voortzetter van de Russische </a:t>
            </a:r>
            <a:r>
              <a:rPr lang="nl-BE" b="0" i="0" strike="noStrike" dirty="0">
                <a:effectLst/>
                <a:latin typeface="Arial" panose="020B0604020202020204" pitchFamily="34" charset="0"/>
                <a:hlinkClick r:id="rId16" tooltip="Romantiek (muziek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romantiek</a:t>
            </a:r>
            <a:r>
              <a:rPr lang="nl-BE" b="0" i="0" dirty="0">
                <a:effectLst/>
                <a:latin typeface="Arial" panose="020B0604020202020204" pitchFamily="34" charset="0"/>
              </a:rPr>
              <a:t>. </a:t>
            </a:r>
            <a:endParaRPr lang="nl-BE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AEB6C99-9934-C208-ACF1-F2C005F48FFA}"/>
              </a:ext>
            </a:extLst>
          </p:cNvPr>
          <p:cNvSpPr txBox="1"/>
          <p:nvPr/>
        </p:nvSpPr>
        <p:spPr>
          <a:xfrm>
            <a:off x="5320937" y="570755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17"/>
              </a:rPr>
              <a:t>https://youtu.be/ThTU04p3drM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0803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A2880A-1F48-A518-8D4F-9171CC30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i="0">
                <a:effectLst/>
              </a:rPr>
              <a:t>Luigi Boccherini - Minuet - String Quintet</a:t>
            </a:r>
            <a:br>
              <a:rPr lang="en-US" sz="4600" b="1" i="0">
                <a:effectLst/>
              </a:rPr>
            </a:br>
            <a:endParaRPr lang="en-US" sz="46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1DD0760-CC0C-DF2B-CDAA-F9550F299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 b="1" i="0">
                <a:effectLst/>
              </a:rPr>
              <a:t>Luigi Boccherini</a:t>
            </a:r>
            <a:r>
              <a:rPr lang="en-US" sz="2200" b="0" i="0">
                <a:effectLst/>
              </a:rPr>
              <a:t> (</a:t>
            </a:r>
            <a:r>
              <a:rPr lang="en-US" sz="2200" b="0" i="0" u="none" strike="noStrike">
                <a:effectLst/>
                <a:hlinkClick r:id="rId2" tooltip="Lucca (stad)"/>
              </a:rPr>
              <a:t>Lucca</a:t>
            </a:r>
            <a:r>
              <a:rPr lang="en-US" sz="2200" b="0" i="0">
                <a:effectLst/>
              </a:rPr>
              <a:t>, </a:t>
            </a:r>
            <a:r>
              <a:rPr lang="en-US" sz="2200" b="0" i="0" u="none" strike="noStrike">
                <a:effectLst/>
                <a:hlinkClick r:id="rId3" tooltip="19 februari"/>
              </a:rPr>
              <a:t>19 februari</a:t>
            </a:r>
            <a:r>
              <a:rPr lang="en-US" sz="2200" b="0" i="0">
                <a:effectLst/>
              </a:rPr>
              <a:t> </a:t>
            </a:r>
            <a:r>
              <a:rPr lang="en-US" sz="2200" b="0" i="0" u="none" strike="noStrike">
                <a:effectLst/>
                <a:hlinkClick r:id="rId4" tooltip="1743"/>
              </a:rPr>
              <a:t>1743</a:t>
            </a:r>
            <a:r>
              <a:rPr lang="en-US" sz="2200" b="0" i="0">
                <a:effectLst/>
              </a:rPr>
              <a:t> – </a:t>
            </a:r>
            <a:r>
              <a:rPr lang="en-US" sz="2200" b="0" i="0" u="none" strike="noStrike">
                <a:effectLst/>
                <a:hlinkClick r:id="rId5" tooltip="Madrid (stad)"/>
              </a:rPr>
              <a:t>Madrid</a:t>
            </a:r>
            <a:r>
              <a:rPr lang="en-US" sz="2200" b="0" i="0">
                <a:effectLst/>
              </a:rPr>
              <a:t>, </a:t>
            </a:r>
            <a:r>
              <a:rPr lang="en-US" sz="2200" b="0" i="0" u="sng">
                <a:effectLst/>
                <a:hlinkClick r:id="rId6"/>
              </a:rPr>
              <a:t>28 mei</a:t>
            </a:r>
            <a:r>
              <a:rPr lang="en-US" sz="2200" b="0" i="0">
                <a:effectLst/>
              </a:rPr>
              <a:t> </a:t>
            </a:r>
            <a:r>
              <a:rPr lang="en-US" sz="2200" b="0" i="0" u="none" strike="noStrike">
                <a:effectLst/>
                <a:hlinkClick r:id="rId7" tooltip="1805"/>
              </a:rPr>
              <a:t>1805</a:t>
            </a:r>
            <a:r>
              <a:rPr lang="en-US" sz="2200" b="0" i="0">
                <a:effectLst/>
              </a:rPr>
              <a:t>) was een </a:t>
            </a:r>
            <a:r>
              <a:rPr lang="en-US" sz="2200" b="0" i="0" u="none" strike="noStrike">
                <a:effectLst/>
                <a:hlinkClick r:id="rId8" tooltip="Italië"/>
              </a:rPr>
              <a:t>Italiaanse</a:t>
            </a:r>
            <a:r>
              <a:rPr lang="en-US" sz="2200" b="0" i="0">
                <a:effectLst/>
              </a:rPr>
              <a:t> </a:t>
            </a:r>
            <a:r>
              <a:rPr lang="en-US" sz="2200" b="0" i="0" u="none" strike="noStrike">
                <a:effectLst/>
                <a:hlinkClick r:id="rId9" tooltip="Componist"/>
              </a:rPr>
              <a:t>componist</a:t>
            </a:r>
            <a:r>
              <a:rPr lang="en-US" sz="2200" b="0" i="0">
                <a:effectLst/>
              </a:rPr>
              <a:t> en </a:t>
            </a:r>
            <a:r>
              <a:rPr lang="en-US" sz="2200" b="0" i="0" u="none" strike="noStrike">
                <a:effectLst/>
                <a:hlinkClick r:id="rId10" tooltip="Violoncello"/>
              </a:rPr>
              <a:t>cellist</a:t>
            </a:r>
            <a:r>
              <a:rPr lang="en-US" sz="2200" b="0" i="0">
                <a:effectLst/>
              </a:rPr>
              <a:t>, de zoon van een </a:t>
            </a:r>
            <a:r>
              <a:rPr lang="en-US" sz="2200" b="0" i="0" u="none" strike="noStrike">
                <a:effectLst/>
                <a:hlinkClick r:id="rId11" tooltip="Contrabas"/>
              </a:rPr>
              <a:t>contrabassist</a:t>
            </a:r>
            <a:r>
              <a:rPr lang="en-US" sz="2200" b="0" i="0">
                <a:effectLst/>
              </a:rPr>
              <a:t>, van wie hij zijn eerste muzieklessen kreeg.</a:t>
            </a:r>
          </a:p>
          <a:p>
            <a:r>
              <a:rPr lang="en-US" sz="2200" b="0" i="0">
                <a:effectLst/>
              </a:rPr>
              <a:t> In 1757 stuurde zijn vader hem naar </a:t>
            </a:r>
            <a:r>
              <a:rPr lang="en-US" sz="2200" b="0" i="0" u="none" strike="noStrike">
                <a:effectLst/>
                <a:hlinkClick r:id="rId12" tooltip="Rome (stad)"/>
              </a:rPr>
              <a:t>Rome</a:t>
            </a:r>
            <a:r>
              <a:rPr lang="en-US" sz="2200" b="0" i="0">
                <a:effectLst/>
              </a:rPr>
              <a:t> voor verder muziekonderricht. </a:t>
            </a:r>
          </a:p>
          <a:p>
            <a:r>
              <a:rPr lang="en-US" sz="2200" b="0" i="0">
                <a:effectLst/>
              </a:rPr>
              <a:t>Het bekendst werk is zijn 'Menuet' uit het strijkkwintet op. 11 nr. 5 voor strijkers, ook wel </a:t>
            </a:r>
            <a:r>
              <a:rPr lang="en-US" sz="2200" b="0" i="1">
                <a:effectLst/>
              </a:rPr>
              <a:t>het menuet van Boccherini</a:t>
            </a:r>
            <a:r>
              <a:rPr lang="en-US" sz="2200" b="0" i="0">
                <a:effectLst/>
              </a:rPr>
              <a:t> genoemd.</a:t>
            </a:r>
            <a:endParaRPr lang="en-US" sz="220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8CBBC9F-8E5B-D792-68F0-60F646A376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13"/>
          <a:srcRect r="3" b="29840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6D09187D-402D-4A3C-B845-8C43AF4F72A6}"/>
              </a:ext>
            </a:extLst>
          </p:cNvPr>
          <p:cNvSpPr txBox="1"/>
          <p:nvPr/>
        </p:nvSpPr>
        <p:spPr>
          <a:xfrm>
            <a:off x="593499" y="560435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14"/>
              </a:rPr>
              <a:t>https://youtu.be/2AZOknKotVc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03252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856C15-D50F-5A1F-6644-11C6F6FB3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0" dirty="0">
                <a:solidFill>
                  <a:srgbClr val="0F0F0F"/>
                </a:solidFill>
                <a:effectLst/>
                <a:latin typeface="YouTube Sans"/>
              </a:rPr>
              <a:t>Murray Perahia – Beethoven: "Moonlight" Piano Sonata No.14 In C Sharp Minor, Op. 27 No. 2</a:t>
            </a:r>
            <a:br>
              <a:rPr lang="en-US" b="1" i="0" dirty="0">
                <a:solidFill>
                  <a:srgbClr val="0F0F0F"/>
                </a:solidFill>
                <a:effectLst/>
                <a:latin typeface="YouTube Sans"/>
              </a:rPr>
            </a:br>
            <a:endParaRPr lang="nl-BE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DE4B1107-5BAB-D492-644A-78734B711CB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619712" y="1825625"/>
            <a:ext cx="3618576" cy="4351338"/>
          </a:xfrm>
          <a:prstGeom prst="rect">
            <a:avLst/>
          </a:prstGeo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2645908-EC91-4ACC-60CD-134B744DAA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 </a:t>
            </a:r>
            <a:r>
              <a:rPr lang="en-U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Piano Sonata No. 14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in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C-sharp minor"/>
              </a:rPr>
              <a:t>C-sharp minor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marked </a:t>
            </a:r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Quasi </a:t>
            </a:r>
            <a:r>
              <a:rPr lang="en-US" b="1" i="1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una</a:t>
            </a:r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fantasia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Piano Sonatas Nos. 13 and 14 (Beethoven)"/>
              </a:rPr>
              <a:t>Op. 27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No. 2, is a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Piano sonata"/>
              </a:rPr>
              <a:t>piano sonata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by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Ludwig van Beethoven"/>
              </a:rPr>
              <a:t>Ludwig van Beethoven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l"/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Ze </a:t>
            </a:r>
            <a:r>
              <a:rPr lang="en-US" b="1" i="1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noemden</a:t>
            </a:r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het ‘Moonlight Sonata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na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zijn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dood</a:t>
            </a:r>
            <a:endParaRPr lang="en-US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Het is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één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van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zijn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populairste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composities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voor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piano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en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was 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favoriet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zelf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als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hij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nog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leefde</a:t>
            </a:r>
            <a:endParaRPr lang="en-US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Beethoven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schreef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the </a:t>
            </a:r>
            <a:r>
              <a:rPr lang="en-US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Moonlight Sonata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als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hij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begin 30 </a:t>
            </a: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jaar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was</a:t>
            </a:r>
          </a:p>
          <a:p>
            <a:endParaRPr lang="nl-BE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F4B63993-EE0C-C0B6-80B8-B8875CAC975B}"/>
              </a:ext>
            </a:extLst>
          </p:cNvPr>
          <p:cNvSpPr txBox="1"/>
          <p:nvPr/>
        </p:nvSpPr>
        <p:spPr>
          <a:xfrm>
            <a:off x="8382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8"/>
              </a:rPr>
              <a:t>https://youtu.be/EUn3oo47Z1A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42544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A2880A-1F48-A518-8D4F-9171CC30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F0F0F"/>
                </a:solidFill>
                <a:effectLst/>
                <a:uLnTx/>
                <a:uFillTx/>
                <a:latin typeface="YouTube Sans"/>
                <a:ea typeface="+mj-ea"/>
                <a:cs typeface="+mj-cs"/>
              </a:rPr>
              <a:t>dance of the hours 1a, part</a:t>
            </a:r>
            <a:b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F0F0F"/>
                </a:solidFill>
                <a:effectLst/>
                <a:uLnTx/>
                <a:uFillTx/>
                <a:latin typeface="YouTube Sans"/>
                <a:ea typeface="+mj-ea"/>
                <a:cs typeface="+mj-cs"/>
              </a:rPr>
            </a:br>
            <a:r>
              <a:rPr kumimoji="0" lang="nl-BE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OpenSans"/>
                <a:ea typeface="+mj-ea"/>
                <a:cs typeface="+mj-cs"/>
              </a:rPr>
              <a:t>Amilcare</a:t>
            </a:r>
            <a:r>
              <a:rPr kumimoji="0" lang="nl-BE" sz="60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OpenSans"/>
                <a:ea typeface="+mj-ea"/>
                <a:cs typeface="+mj-cs"/>
              </a:rPr>
              <a:t> </a:t>
            </a:r>
            <a:r>
              <a:rPr kumimoji="0" lang="nl-BE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OpenSans"/>
                <a:ea typeface="+mj-ea"/>
                <a:cs typeface="+mj-cs"/>
              </a:rPr>
              <a:t>Ponchielli</a:t>
            </a:r>
            <a:endParaRPr lang="en-US" sz="46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1DD0760-CC0C-DF2B-CDAA-F9550F299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BE" sz="1600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Amilcare</a:t>
            </a:r>
            <a:r>
              <a:rPr lang="nl-BE" sz="16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BE" sz="1600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Ponchielli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Italië"/>
              </a:rPr>
              <a:t>Italië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31 augustus"/>
              </a:rPr>
              <a:t>31 augustus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1834"/>
              </a:rPr>
              <a:t>1834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–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Milaan (stad)"/>
              </a:rPr>
              <a:t>Milaan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16 januari"/>
              </a:rPr>
              <a:t>16 januari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1886"/>
              </a:rPr>
              <a:t>1886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was een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Italië"/>
              </a:rPr>
              <a:t>Italiaans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Componist"/>
              </a:rPr>
              <a:t>componist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en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Muziekpedagoog"/>
              </a:rPr>
              <a:t>muziekpedagoog</a:t>
            </a:r>
            <a:endParaRPr lang="nl-BE" sz="1600" b="0" i="0" u="none" strike="noStrike" dirty="0">
              <a:solidFill>
                <a:srgbClr val="0645AD"/>
              </a:solidFill>
              <a:effectLst/>
              <a:latin typeface="Arial" panose="020B0604020202020204" pitchFamily="34" charset="0"/>
            </a:endParaRPr>
          </a:p>
          <a:p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Op negenjarige leeftijd werd hij al toegelaten voor de studie aan het bekende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Milaan (stad)"/>
              </a:rPr>
              <a:t>Milanese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sz="1600" b="0" i="0" u="none" strike="noStrike" dirty="0" err="1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Conservatorio Giuseppe Verdi (Milaan)"/>
              </a:rPr>
              <a:t>Conservatorio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Conservatorio Giuseppe Verdi (Milaan)"/>
              </a:rPr>
              <a:t> Giuseppe Verdi (Milaan)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waar hij in </a:t>
            </a:r>
            <a:r>
              <a:rPr lang="nl-BE" sz="16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1854"/>
              </a:rPr>
              <a:t>1854</a:t>
            </a:r>
            <a:r>
              <a:rPr lang="nl-BE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met succes afstudeerde. </a:t>
            </a:r>
          </a:p>
          <a:p>
            <a:r>
              <a:rPr lang="en-US" sz="1600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Dance of the Hours</a:t>
            </a:r>
            <a:r>
              <a:rPr lang="en-US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is </a:t>
            </a:r>
            <a:r>
              <a:rPr lang="en-US" sz="16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een</a:t>
            </a:r>
            <a:r>
              <a:rPr lang="en-US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6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kort</a:t>
            </a:r>
            <a:r>
              <a:rPr lang="en-US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ballet</a:t>
            </a:r>
          </a:p>
          <a:p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Het is de finale van de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derde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act van de opera</a:t>
            </a:r>
            <a:r>
              <a:rPr lang="en-US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sz="1600" b="0" i="1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 tooltip="La Gioconda (opera)"/>
              </a:rPr>
              <a:t>La Gioconda</a:t>
            </a:r>
            <a:r>
              <a:rPr lang="en-US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Het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beeld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uren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van de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dag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uit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via solo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en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groepsdansen</a:t>
            </a:r>
            <a:endParaRPr lang="en-US" sz="16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Het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wordt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gebruikt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verschillende</a:t>
            </a:r>
            <a:r>
              <a:rPr lang="en-US" sz="1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202122"/>
                </a:solidFill>
                <a:latin typeface="Arial" panose="020B0604020202020204" pitchFamily="34" charset="0"/>
              </a:rPr>
              <a:t>Disneyfilms</a:t>
            </a:r>
            <a:endParaRPr lang="en-US" sz="2200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8CBBC9F-8E5B-D792-68F0-60F646A376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13"/>
          <a:srcRect r="3" b="29840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20BD6CD-52A3-3CCB-18A5-32D5CBE259D0}"/>
              </a:ext>
            </a:extLst>
          </p:cNvPr>
          <p:cNvSpPr txBox="1"/>
          <p:nvPr/>
        </p:nvSpPr>
        <p:spPr>
          <a:xfrm>
            <a:off x="1663337" y="539317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14"/>
              </a:rPr>
              <a:t>https://youtu.be/2RGrCyDAVuk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12326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A2880A-1F48-A518-8D4F-9171CC30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0F0F0F"/>
                </a:solidFill>
                <a:effectLst/>
                <a:uLnTx/>
                <a:uFillTx/>
                <a:latin typeface="YouTube Sans"/>
                <a:ea typeface="+mj-ea"/>
                <a:cs typeface="+mj-cs"/>
              </a:rPr>
              <a:t>Liebesfreud</a:t>
            </a:r>
            <a:b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F0F0F"/>
                </a:solidFill>
                <a:effectLst/>
                <a:uLnTx/>
                <a:uFillTx/>
                <a:latin typeface="YouTube Sans"/>
                <a:ea typeface="+mj-ea"/>
                <a:cs typeface="+mj-cs"/>
              </a:rPr>
            </a:br>
            <a:r>
              <a:rPr kumimoji="0" lang="nl-BE" sz="60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OpenSans"/>
                <a:ea typeface="+mj-ea"/>
                <a:cs typeface="+mj-cs"/>
              </a:rPr>
              <a:t>Fritz </a:t>
            </a:r>
            <a:r>
              <a:rPr kumimoji="0" lang="nl-BE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OpenSans"/>
                <a:ea typeface="+mj-ea"/>
                <a:cs typeface="+mj-cs"/>
              </a:rPr>
              <a:t>Kreizler</a:t>
            </a:r>
            <a:endParaRPr lang="en-US" sz="46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C3FE608-17E6-C795-F7FA-B9AC560898E5}"/>
              </a:ext>
            </a:extLst>
          </p:cNvPr>
          <p:cNvSpPr txBox="1"/>
          <p:nvPr/>
        </p:nvSpPr>
        <p:spPr>
          <a:xfrm>
            <a:off x="8238308" y="63954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dirty="0">
                <a:hlinkClick r:id="rId2"/>
              </a:rPr>
              <a:t>https://youtu.be/5RzhWuRdcHc</a:t>
            </a:r>
            <a:endParaRPr lang="nl-BE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18FB0D3-AE9E-2271-84DC-A5B19F482D38}"/>
              </a:ext>
            </a:extLst>
          </p:cNvPr>
          <p:cNvSpPr txBox="1"/>
          <p:nvPr/>
        </p:nvSpPr>
        <p:spPr>
          <a:xfrm>
            <a:off x="789829" y="1825625"/>
            <a:ext cx="609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B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Fritz </a:t>
            </a:r>
            <a:r>
              <a:rPr lang="nl-BE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Kreisler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Wenen"/>
              </a:rPr>
              <a:t>Wenen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2 februari"/>
              </a:rPr>
              <a:t>2 februari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1875"/>
              </a:rPr>
              <a:t>1875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-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29 januari"/>
              </a:rPr>
              <a:t>29 januari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1962"/>
              </a:rPr>
              <a:t>1962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was een Oostenrijks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Violist"/>
              </a:rPr>
              <a:t>violist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en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Componist"/>
              </a:rPr>
              <a:t>componist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nl-BE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BE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Kreisler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werd geboren in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Wenen"/>
              </a:rPr>
              <a:t>Wenen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waar hij ook muziek studeerde</a:t>
            </a:r>
            <a:b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endParaRPr lang="nl-BE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hij vervolgde zijn studie in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Parijs"/>
              </a:rPr>
              <a:t>Parijs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  <a:b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endParaRPr lang="nl-BE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BE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Kreisler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begon zijn carrière met een tour door Amerika, en solliciteerde bij terugkeer naar een positie bij de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Wiener Philharmoniker"/>
              </a:rPr>
              <a:t>Wiener </a:t>
            </a:r>
            <a:r>
              <a:rPr lang="nl-BE" b="0" i="0" u="none" strike="noStrike" dirty="0" err="1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Wiener Philharmoniker"/>
              </a:rPr>
              <a:t>Philharmoniker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Daar werd hij echter afgewezen, waarna hij een tijdlang medicijnen en schilderkunst studeerde en ook enige tijd in militaire dienst was.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 1899 gaf hij een concert met de </a:t>
            </a:r>
            <a:r>
              <a:rPr lang="nl-BE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 tooltip="Berliner Philharmoniker"/>
              </a:rPr>
              <a:t>Berliner </a:t>
            </a:r>
            <a:r>
              <a:rPr lang="nl-BE" b="0" i="0" u="none" strike="noStrike" dirty="0" err="1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 tooltip="Berliner Philharmoniker"/>
              </a:rPr>
              <a:t>Philharmoniker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waarmee hij naam maakte. 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CF9E664E-59F9-4ED5-201D-C9C68B0FCA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27254" y="2045016"/>
            <a:ext cx="2945829" cy="394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3683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Words>1090</Words>
  <Application>Microsoft Office PowerPoint</Application>
  <PresentationFormat>Breedbeeld</PresentationFormat>
  <Paragraphs>70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OpenSans</vt:lpstr>
      <vt:lpstr>YouTube Sans</vt:lpstr>
      <vt:lpstr>Kantoorthema</vt:lpstr>
      <vt:lpstr>Klassieke muziek</vt:lpstr>
      <vt:lpstr>Brandenburgs concert nr 2- John Sebastian Bach</vt:lpstr>
      <vt:lpstr>Carmen suite nr.2 ; Habanera Georges Bizet</vt:lpstr>
      <vt:lpstr>Symfonie nr.40, KV.550 in g kl.t. ; Sel. Wolfgang Amadeus Mozart</vt:lpstr>
      <vt:lpstr>Rapsodie voor piano en orkest, op.43, "Rapsodie op een thema van Paganini" ; Variatie nr.18</vt:lpstr>
      <vt:lpstr>Luigi Boccherini - Minuet - String Quintet </vt:lpstr>
      <vt:lpstr>Murray Perahia – Beethoven: "Moonlight" Piano Sonata No.14 In C Sharp Minor, Op. 27 No. 2 </vt:lpstr>
      <vt:lpstr>dance of the hours 1a, part Amilcare Ponchielli</vt:lpstr>
      <vt:lpstr>Liebesfreud Fritz Kreizler</vt:lpstr>
      <vt:lpstr>Hongaarse dans WoO.1, nr.5 in fis kl.t. Brahms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Klassieke muziek</dc:title>
  <dc:creator>LXontkadert</dc:creator>
  <cp:lastModifiedBy>Lieve Van Robays</cp:lastModifiedBy>
  <cp:revision>5</cp:revision>
  <dcterms:created xsi:type="dcterms:W3CDTF">2023-01-13T10:08:49Z</dcterms:created>
  <dcterms:modified xsi:type="dcterms:W3CDTF">2023-01-19T07:35:04Z</dcterms:modified>
</cp:coreProperties>
</file>