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83" d="100"/>
          <a:sy n="83" d="100"/>
        </p:scale>
        <p:origin x="643"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523FA3-6F85-4157-8F65-935AC5824B5E}" type="datetimeFigureOut">
              <a:rPr lang="nl-BE" smtClean="0"/>
              <a:t>3/02/2025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15687-F42A-4B54-A2B9-23D4A6A49112}" type="slidenum">
              <a:rPr lang="nl-BE" smtClean="0"/>
              <a:t>‹nr.›</a:t>
            </a:fld>
            <a:endParaRPr lang="nl-BE"/>
          </a:p>
        </p:txBody>
      </p:sp>
    </p:spTree>
    <p:extLst>
      <p:ext uri="{BB962C8B-B14F-4D97-AF65-F5344CB8AC3E}">
        <p14:creationId xmlns:p14="http://schemas.microsoft.com/office/powerpoint/2010/main" val="3963225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a:t>
            </a:fld>
            <a:endParaRPr lang="nl-BE"/>
          </a:p>
        </p:txBody>
      </p:sp>
    </p:spTree>
    <p:extLst>
      <p:ext uri="{BB962C8B-B14F-4D97-AF65-F5344CB8AC3E}">
        <p14:creationId xmlns:p14="http://schemas.microsoft.com/office/powerpoint/2010/main" val="1202299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12</a:t>
            </a:fld>
            <a:endParaRPr lang="nl-BE"/>
          </a:p>
        </p:txBody>
      </p:sp>
    </p:spTree>
    <p:extLst>
      <p:ext uri="{BB962C8B-B14F-4D97-AF65-F5344CB8AC3E}">
        <p14:creationId xmlns:p14="http://schemas.microsoft.com/office/powerpoint/2010/main" val="4083214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13</a:t>
            </a:fld>
            <a:endParaRPr lang="nl-BE"/>
          </a:p>
        </p:txBody>
      </p:sp>
    </p:spTree>
    <p:extLst>
      <p:ext uri="{BB962C8B-B14F-4D97-AF65-F5344CB8AC3E}">
        <p14:creationId xmlns:p14="http://schemas.microsoft.com/office/powerpoint/2010/main" val="3835167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14</a:t>
            </a:fld>
            <a:endParaRPr lang="nl-BE"/>
          </a:p>
        </p:txBody>
      </p:sp>
    </p:spTree>
    <p:extLst>
      <p:ext uri="{BB962C8B-B14F-4D97-AF65-F5344CB8AC3E}">
        <p14:creationId xmlns:p14="http://schemas.microsoft.com/office/powerpoint/2010/main" val="2955555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15</a:t>
            </a:fld>
            <a:endParaRPr lang="nl-BE"/>
          </a:p>
        </p:txBody>
      </p:sp>
    </p:spTree>
    <p:extLst>
      <p:ext uri="{BB962C8B-B14F-4D97-AF65-F5344CB8AC3E}">
        <p14:creationId xmlns:p14="http://schemas.microsoft.com/office/powerpoint/2010/main" val="3423249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16</a:t>
            </a:fld>
            <a:endParaRPr lang="nl-BE"/>
          </a:p>
        </p:txBody>
      </p:sp>
    </p:spTree>
    <p:extLst>
      <p:ext uri="{BB962C8B-B14F-4D97-AF65-F5344CB8AC3E}">
        <p14:creationId xmlns:p14="http://schemas.microsoft.com/office/powerpoint/2010/main" val="2537642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17</a:t>
            </a:fld>
            <a:endParaRPr lang="nl-BE"/>
          </a:p>
        </p:txBody>
      </p:sp>
    </p:spTree>
    <p:extLst>
      <p:ext uri="{BB962C8B-B14F-4D97-AF65-F5344CB8AC3E}">
        <p14:creationId xmlns:p14="http://schemas.microsoft.com/office/powerpoint/2010/main" val="3046638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18</a:t>
            </a:fld>
            <a:endParaRPr lang="nl-BE"/>
          </a:p>
        </p:txBody>
      </p:sp>
    </p:spTree>
    <p:extLst>
      <p:ext uri="{BB962C8B-B14F-4D97-AF65-F5344CB8AC3E}">
        <p14:creationId xmlns:p14="http://schemas.microsoft.com/office/powerpoint/2010/main" val="3096825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19</a:t>
            </a:fld>
            <a:endParaRPr lang="nl-BE"/>
          </a:p>
        </p:txBody>
      </p:sp>
    </p:spTree>
    <p:extLst>
      <p:ext uri="{BB962C8B-B14F-4D97-AF65-F5344CB8AC3E}">
        <p14:creationId xmlns:p14="http://schemas.microsoft.com/office/powerpoint/2010/main" val="3801596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20</a:t>
            </a:fld>
            <a:endParaRPr lang="nl-BE"/>
          </a:p>
        </p:txBody>
      </p:sp>
    </p:spTree>
    <p:extLst>
      <p:ext uri="{BB962C8B-B14F-4D97-AF65-F5344CB8AC3E}">
        <p14:creationId xmlns:p14="http://schemas.microsoft.com/office/powerpoint/2010/main" val="3833622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21</a:t>
            </a:fld>
            <a:endParaRPr lang="nl-BE"/>
          </a:p>
        </p:txBody>
      </p:sp>
    </p:spTree>
    <p:extLst>
      <p:ext uri="{BB962C8B-B14F-4D97-AF65-F5344CB8AC3E}">
        <p14:creationId xmlns:p14="http://schemas.microsoft.com/office/powerpoint/2010/main" val="914616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3</a:t>
            </a:fld>
            <a:endParaRPr lang="nl-BE"/>
          </a:p>
        </p:txBody>
      </p:sp>
    </p:spTree>
    <p:extLst>
      <p:ext uri="{BB962C8B-B14F-4D97-AF65-F5344CB8AC3E}">
        <p14:creationId xmlns:p14="http://schemas.microsoft.com/office/powerpoint/2010/main" val="26497789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22</a:t>
            </a:fld>
            <a:endParaRPr lang="nl-BE"/>
          </a:p>
        </p:txBody>
      </p:sp>
    </p:spTree>
    <p:extLst>
      <p:ext uri="{BB962C8B-B14F-4D97-AF65-F5344CB8AC3E}">
        <p14:creationId xmlns:p14="http://schemas.microsoft.com/office/powerpoint/2010/main" val="343672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23</a:t>
            </a:fld>
            <a:endParaRPr lang="nl-BE"/>
          </a:p>
        </p:txBody>
      </p:sp>
    </p:spTree>
    <p:extLst>
      <p:ext uri="{BB962C8B-B14F-4D97-AF65-F5344CB8AC3E}">
        <p14:creationId xmlns:p14="http://schemas.microsoft.com/office/powerpoint/2010/main" val="2272548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24</a:t>
            </a:fld>
            <a:endParaRPr lang="nl-BE"/>
          </a:p>
        </p:txBody>
      </p:sp>
    </p:spTree>
    <p:extLst>
      <p:ext uri="{BB962C8B-B14F-4D97-AF65-F5344CB8AC3E}">
        <p14:creationId xmlns:p14="http://schemas.microsoft.com/office/powerpoint/2010/main" val="2435262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25</a:t>
            </a:fld>
            <a:endParaRPr lang="nl-BE"/>
          </a:p>
        </p:txBody>
      </p:sp>
    </p:spTree>
    <p:extLst>
      <p:ext uri="{BB962C8B-B14F-4D97-AF65-F5344CB8AC3E}">
        <p14:creationId xmlns:p14="http://schemas.microsoft.com/office/powerpoint/2010/main" val="1575530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26</a:t>
            </a:fld>
            <a:endParaRPr lang="nl-BE"/>
          </a:p>
        </p:txBody>
      </p:sp>
    </p:spTree>
    <p:extLst>
      <p:ext uri="{BB962C8B-B14F-4D97-AF65-F5344CB8AC3E}">
        <p14:creationId xmlns:p14="http://schemas.microsoft.com/office/powerpoint/2010/main" val="3403774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4</a:t>
            </a:fld>
            <a:endParaRPr lang="nl-BE"/>
          </a:p>
        </p:txBody>
      </p:sp>
    </p:spTree>
    <p:extLst>
      <p:ext uri="{BB962C8B-B14F-4D97-AF65-F5344CB8AC3E}">
        <p14:creationId xmlns:p14="http://schemas.microsoft.com/office/powerpoint/2010/main" val="183465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5</a:t>
            </a:fld>
            <a:endParaRPr lang="nl-BE"/>
          </a:p>
        </p:txBody>
      </p:sp>
    </p:spTree>
    <p:extLst>
      <p:ext uri="{BB962C8B-B14F-4D97-AF65-F5344CB8AC3E}">
        <p14:creationId xmlns:p14="http://schemas.microsoft.com/office/powerpoint/2010/main" val="4256195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6</a:t>
            </a:fld>
            <a:endParaRPr lang="nl-BE"/>
          </a:p>
        </p:txBody>
      </p:sp>
    </p:spTree>
    <p:extLst>
      <p:ext uri="{BB962C8B-B14F-4D97-AF65-F5344CB8AC3E}">
        <p14:creationId xmlns:p14="http://schemas.microsoft.com/office/powerpoint/2010/main" val="3103113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7</a:t>
            </a:fld>
            <a:endParaRPr lang="nl-BE"/>
          </a:p>
        </p:txBody>
      </p:sp>
    </p:spTree>
    <p:extLst>
      <p:ext uri="{BB962C8B-B14F-4D97-AF65-F5344CB8AC3E}">
        <p14:creationId xmlns:p14="http://schemas.microsoft.com/office/powerpoint/2010/main" val="4123690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A</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9</a:t>
            </a:fld>
            <a:endParaRPr lang="nl-BE"/>
          </a:p>
        </p:txBody>
      </p:sp>
    </p:spTree>
    <p:extLst>
      <p:ext uri="{BB962C8B-B14F-4D97-AF65-F5344CB8AC3E}">
        <p14:creationId xmlns:p14="http://schemas.microsoft.com/office/powerpoint/2010/main" val="274395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B</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10</a:t>
            </a:fld>
            <a:endParaRPr lang="nl-BE"/>
          </a:p>
        </p:txBody>
      </p:sp>
    </p:spTree>
    <p:extLst>
      <p:ext uri="{BB962C8B-B14F-4D97-AF65-F5344CB8AC3E}">
        <p14:creationId xmlns:p14="http://schemas.microsoft.com/office/powerpoint/2010/main" val="3588095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ANTWOORD C</a:t>
            </a:r>
          </a:p>
        </p:txBody>
      </p:sp>
      <p:sp>
        <p:nvSpPr>
          <p:cNvPr id="4" name="Tijdelijke aanduiding voor dianummer 3"/>
          <p:cNvSpPr>
            <a:spLocks noGrp="1"/>
          </p:cNvSpPr>
          <p:nvPr>
            <p:ph type="sldNum" sz="quarter" idx="5"/>
          </p:nvPr>
        </p:nvSpPr>
        <p:spPr/>
        <p:txBody>
          <a:bodyPr/>
          <a:lstStyle/>
          <a:p>
            <a:fld id="{3D915687-F42A-4B54-A2B9-23D4A6A49112}" type="slidenum">
              <a:rPr lang="nl-BE" smtClean="0"/>
              <a:t>11</a:t>
            </a:fld>
            <a:endParaRPr lang="nl-BE"/>
          </a:p>
        </p:txBody>
      </p:sp>
    </p:spTree>
    <p:extLst>
      <p:ext uri="{BB962C8B-B14F-4D97-AF65-F5344CB8AC3E}">
        <p14:creationId xmlns:p14="http://schemas.microsoft.com/office/powerpoint/2010/main" val="130816698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382BAC8F-AF38-448F-9566-9CF6049424A0}" type="datetimeFigureOut">
              <a:rPr lang="nl-BE" smtClean="0"/>
              <a:t>1/02/2025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C270DD8D-A6EA-49DA-A0D8-81675817B520}" type="slidenum">
              <a:rPr lang="nl-BE" smtClean="0"/>
              <a:t>‹nr.›</a:t>
            </a:fld>
            <a:endParaRPr lang="nl-BE"/>
          </a:p>
        </p:txBody>
      </p:sp>
    </p:spTree>
    <p:extLst>
      <p:ext uri="{BB962C8B-B14F-4D97-AF65-F5344CB8AC3E}">
        <p14:creationId xmlns:p14="http://schemas.microsoft.com/office/powerpoint/2010/main" val="1646455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82BAC8F-AF38-448F-9566-9CF6049424A0}" type="datetimeFigureOut">
              <a:rPr lang="nl-BE" smtClean="0"/>
              <a:t>1/02/2025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705805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82BAC8F-AF38-448F-9566-9CF6049424A0}" type="datetimeFigureOut">
              <a:rPr lang="nl-BE" smtClean="0"/>
              <a:t>1/02/2025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3572002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82BAC8F-AF38-448F-9566-9CF6049424A0}" type="datetimeFigureOut">
              <a:rPr lang="nl-BE" smtClean="0"/>
              <a:t>1/02/2025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1391964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nl-NL"/>
              <a:t>Klik om stijl te bewerken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8593667" y="6272784"/>
            <a:ext cx="2644309" cy="365125"/>
          </a:xfrm>
        </p:spPr>
        <p:txBody>
          <a:bodyPr/>
          <a:lstStyle/>
          <a:p>
            <a:fld id="{382BAC8F-AF38-448F-9566-9CF6049424A0}" type="datetimeFigureOut">
              <a:rPr lang="nl-BE" smtClean="0"/>
              <a:t>1/02/2025</a:t>
            </a:fld>
            <a:endParaRPr lang="nl-BE"/>
          </a:p>
        </p:txBody>
      </p:sp>
      <p:sp>
        <p:nvSpPr>
          <p:cNvPr id="5" name="Footer Placeholder 4"/>
          <p:cNvSpPr>
            <a:spLocks noGrp="1"/>
          </p:cNvSpPr>
          <p:nvPr>
            <p:ph type="ftr" sz="quarter" idx="11"/>
          </p:nvPr>
        </p:nvSpPr>
        <p:spPr>
          <a:xfrm>
            <a:off x="2182708" y="6272784"/>
            <a:ext cx="6327648" cy="365125"/>
          </a:xfrm>
        </p:spPr>
        <p:txBody>
          <a:bodyPr/>
          <a:lstStyle/>
          <a:p>
            <a:endParaRPr lang="nl-BE"/>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C270DD8D-A6EA-49DA-A0D8-81675817B520}" type="slidenum">
              <a:rPr lang="nl-BE" smtClean="0"/>
              <a:t>‹nr.›</a:t>
            </a:fld>
            <a:endParaRPr lang="nl-BE"/>
          </a:p>
        </p:txBody>
      </p:sp>
    </p:spTree>
    <p:extLst>
      <p:ext uri="{BB962C8B-B14F-4D97-AF65-F5344CB8AC3E}">
        <p14:creationId xmlns:p14="http://schemas.microsoft.com/office/powerpoint/2010/main" val="2052329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382BAC8F-AF38-448F-9566-9CF6049424A0}" type="datetimeFigureOut">
              <a:rPr lang="nl-BE" smtClean="0"/>
              <a:t>1/02/2025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2789728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382BAC8F-AF38-448F-9566-9CF6049424A0}" type="datetimeFigureOut">
              <a:rPr lang="nl-BE" smtClean="0"/>
              <a:t>1/02/2025</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513051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382BAC8F-AF38-448F-9566-9CF6049424A0}" type="datetimeFigureOut">
              <a:rPr lang="nl-BE" smtClean="0"/>
              <a:t>1/02/2025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717699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2BAC8F-AF38-448F-9566-9CF6049424A0}" type="datetimeFigureOut">
              <a:rPr lang="nl-BE" smtClean="0"/>
              <a:t>1/02/2025</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318880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382BAC8F-AF38-448F-9566-9CF6049424A0}" type="datetimeFigureOut">
              <a:rPr lang="nl-BE" smtClean="0"/>
              <a:t>1/02/2025</a:t>
            </a:fld>
            <a:endParaRPr lang="nl-BE"/>
          </a:p>
        </p:txBody>
      </p:sp>
      <p:sp>
        <p:nvSpPr>
          <p:cNvPr id="6" name="Footer Placeholder 5"/>
          <p:cNvSpPr>
            <a:spLocks noGrp="1"/>
          </p:cNvSpPr>
          <p:nvPr>
            <p:ph type="ftr" sz="quarter" idx="11"/>
          </p:nvPr>
        </p:nvSpPr>
        <p:spPr/>
        <p:txBody>
          <a:bodyPr/>
          <a:lstStyle/>
          <a:p>
            <a:endParaRPr lang="nl-BE"/>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3629174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382BAC8F-AF38-448F-9566-9CF6049424A0}" type="datetimeFigureOut">
              <a:rPr lang="nl-BE" smtClean="0"/>
              <a:t>1/02/2025</a:t>
            </a:fld>
            <a:endParaRPr lang="nl-BE"/>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C270DD8D-A6EA-49DA-A0D8-81675817B520}" type="slidenum">
              <a:rPr lang="nl-BE" smtClean="0"/>
              <a:t>‹nr.›</a:t>
            </a:fld>
            <a:endParaRPr lang="nl-BE"/>
          </a:p>
        </p:txBody>
      </p:sp>
    </p:spTree>
    <p:extLst>
      <p:ext uri="{BB962C8B-B14F-4D97-AF65-F5344CB8AC3E}">
        <p14:creationId xmlns:p14="http://schemas.microsoft.com/office/powerpoint/2010/main" val="34517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382BAC8F-AF38-448F-9566-9CF6049424A0}" type="datetimeFigureOut">
              <a:rPr lang="nl-BE" smtClean="0"/>
              <a:t>1/02/2025</a:t>
            </a:fld>
            <a:endParaRPr lang="nl-BE"/>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nl-BE"/>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C270DD8D-A6EA-49DA-A0D8-81675817B520}" type="slidenum">
              <a:rPr lang="nl-BE" smtClean="0"/>
              <a:t>‹nr.›</a:t>
            </a:fld>
            <a:endParaRPr lang="nl-BE"/>
          </a:p>
        </p:txBody>
      </p:sp>
    </p:spTree>
    <p:extLst>
      <p:ext uri="{BB962C8B-B14F-4D97-AF65-F5344CB8AC3E}">
        <p14:creationId xmlns:p14="http://schemas.microsoft.com/office/powerpoint/2010/main" val="2680083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3.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4.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6.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7.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8.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9.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0.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1.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2.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3.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4.pn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5.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6.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7.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8.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9.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0.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433FF6-D715-6CF3-6D36-8CEA4E8B89D4}"/>
              </a:ext>
            </a:extLst>
          </p:cNvPr>
          <p:cNvSpPr>
            <a:spLocks noGrp="1"/>
          </p:cNvSpPr>
          <p:nvPr>
            <p:ph type="title"/>
          </p:nvPr>
        </p:nvSpPr>
        <p:spPr>
          <a:xfrm>
            <a:off x="1069848" y="484632"/>
            <a:ext cx="10058400" cy="5860750"/>
          </a:xfrm>
        </p:spPr>
        <p:txBody>
          <a:bodyPr>
            <a:noAutofit/>
          </a:bodyPr>
          <a:lstStyle/>
          <a:p>
            <a:pPr algn="ctr"/>
            <a:r>
              <a:rPr lang="nl-BE" sz="16300" dirty="0"/>
              <a:t>A b c quiz</a:t>
            </a:r>
          </a:p>
        </p:txBody>
      </p:sp>
    </p:spTree>
    <p:extLst>
      <p:ext uri="{BB962C8B-B14F-4D97-AF65-F5344CB8AC3E}">
        <p14:creationId xmlns:p14="http://schemas.microsoft.com/office/powerpoint/2010/main" val="2778401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D2FDFA47-8582-127E-EE3D-96F47FD13DB1}"/>
              </a:ext>
            </a:extLst>
          </p:cNvPr>
          <p:cNvSpPr>
            <a:spLocks noGrp="1"/>
          </p:cNvSpPr>
          <p:nvPr>
            <p:ph type="title"/>
          </p:nvPr>
        </p:nvSpPr>
        <p:spPr>
          <a:xfrm>
            <a:off x="1069848" y="484632"/>
            <a:ext cx="10058400" cy="1609344"/>
          </a:xfrm>
        </p:spPr>
        <p:txBody>
          <a:bodyPr>
            <a:normAutofit/>
          </a:bodyPr>
          <a:lstStyle/>
          <a:p>
            <a:r>
              <a:rPr lang="nl-BE" dirty="0"/>
              <a:t>HOE WORDT EEN VROUW UIT INDIA GENOEMD?</a:t>
            </a:r>
          </a:p>
        </p:txBody>
      </p:sp>
      <p:pic>
        <p:nvPicPr>
          <p:cNvPr id="4" name="Afbeelding 3">
            <a:extLst>
              <a:ext uri="{FF2B5EF4-FFF2-40B4-BE49-F238E27FC236}">
                <a16:creationId xmlns:a16="http://schemas.microsoft.com/office/drawing/2014/main" id="{0C173DEE-7719-6933-9181-FBB107600DC8}"/>
              </a:ext>
            </a:extLst>
          </p:cNvPr>
          <p:cNvPicPr>
            <a:picLocks noChangeAspect="1"/>
          </p:cNvPicPr>
          <p:nvPr/>
        </p:nvPicPr>
        <p:blipFill>
          <a:blip r:embed="rId5"/>
          <a:srcRect l="6906" r="6159"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637FC7EC-F7B0-DE94-EF1A-C5BB3A280E42}"/>
              </a:ext>
            </a:extLst>
          </p:cNvPr>
          <p:cNvSpPr>
            <a:spLocks noGrp="1"/>
          </p:cNvSpPr>
          <p:nvPr>
            <p:ph idx="1"/>
          </p:nvPr>
        </p:nvSpPr>
        <p:spPr>
          <a:xfrm>
            <a:off x="6496216" y="2320412"/>
            <a:ext cx="4632031" cy="3851787"/>
          </a:xfrm>
        </p:spPr>
        <p:txBody>
          <a:bodyPr anchor="ctr">
            <a:normAutofit/>
          </a:bodyPr>
          <a:lstStyle/>
          <a:p>
            <a:r>
              <a:rPr lang="nl-BE" b="1" dirty="0"/>
              <a:t>A. 	INDIAASE</a:t>
            </a:r>
          </a:p>
          <a:p>
            <a:r>
              <a:rPr lang="nl-BE" b="1" dirty="0"/>
              <a:t>B. 	INDISCHE</a:t>
            </a:r>
          </a:p>
          <a:p>
            <a:r>
              <a:rPr lang="nl-BE" b="1" dirty="0"/>
              <a:t>C. 	INDIAANSE</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20798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23">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5">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5" name="Rectangle 27">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0" name="Rectangle 29">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3E2E3FD2-E823-2494-A743-F9E019145BA5}"/>
              </a:ext>
            </a:extLst>
          </p:cNvPr>
          <p:cNvSpPr>
            <a:spLocks noGrp="1"/>
          </p:cNvSpPr>
          <p:nvPr>
            <p:ph type="title"/>
          </p:nvPr>
        </p:nvSpPr>
        <p:spPr>
          <a:xfrm>
            <a:off x="1069848" y="484632"/>
            <a:ext cx="10058400" cy="1609344"/>
          </a:xfrm>
        </p:spPr>
        <p:txBody>
          <a:bodyPr>
            <a:normAutofit/>
          </a:bodyPr>
          <a:lstStyle/>
          <a:p>
            <a:r>
              <a:rPr lang="nl-BE" sz="3800"/>
              <a:t>HOE HEET HET PAARD VAN DE STRIPHELD LUCKY LUKE?</a:t>
            </a:r>
            <a:br>
              <a:rPr lang="nl-BE" sz="3800"/>
            </a:br>
            <a:endParaRPr lang="nl-BE" sz="3800"/>
          </a:p>
        </p:txBody>
      </p:sp>
      <p:pic>
        <p:nvPicPr>
          <p:cNvPr id="5" name="Afbeelding 4">
            <a:extLst>
              <a:ext uri="{FF2B5EF4-FFF2-40B4-BE49-F238E27FC236}">
                <a16:creationId xmlns:a16="http://schemas.microsoft.com/office/drawing/2014/main" id="{E78CE5B5-6504-C837-34C1-16D6562BDC54}"/>
              </a:ext>
            </a:extLst>
          </p:cNvPr>
          <p:cNvPicPr>
            <a:picLocks noChangeAspect="1"/>
          </p:cNvPicPr>
          <p:nvPr/>
        </p:nvPicPr>
        <p:blipFill>
          <a:blip r:embed="rId5"/>
          <a:srcRect t="17809" r="-2" b="16860"/>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52F27132-3BAC-FF7B-0FDE-56484386C5BF}"/>
              </a:ext>
            </a:extLst>
          </p:cNvPr>
          <p:cNvSpPr>
            <a:spLocks noGrp="1"/>
          </p:cNvSpPr>
          <p:nvPr>
            <p:ph idx="1"/>
          </p:nvPr>
        </p:nvSpPr>
        <p:spPr>
          <a:xfrm>
            <a:off x="6496216" y="2320412"/>
            <a:ext cx="4632031" cy="3851787"/>
          </a:xfrm>
        </p:spPr>
        <p:txBody>
          <a:bodyPr anchor="ctr">
            <a:normAutofit/>
          </a:bodyPr>
          <a:lstStyle/>
          <a:p>
            <a:r>
              <a:rPr lang="nl-BE" b="1"/>
              <a:t>A. 	JOLY JACK</a:t>
            </a:r>
          </a:p>
          <a:p>
            <a:r>
              <a:rPr lang="nl-BE" b="1"/>
              <a:t>B. 	JOLY HOLLY</a:t>
            </a:r>
          </a:p>
          <a:p>
            <a:r>
              <a:rPr lang="nl-BE" b="1"/>
              <a:t>C. 	JOLY JUMPER</a:t>
            </a:r>
            <a:endParaRPr lang="nl-BE" b="1" dirty="0"/>
          </a:p>
        </p:txBody>
      </p:sp>
      <p:sp>
        <p:nvSpPr>
          <p:cNvPr id="32" name="Oval 31">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34" name="Oval 33">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17873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A74E8E69-9C22-B300-7E6E-05ECC6236A2D}"/>
              </a:ext>
            </a:extLst>
          </p:cNvPr>
          <p:cNvSpPr>
            <a:spLocks noGrp="1"/>
          </p:cNvSpPr>
          <p:nvPr>
            <p:ph type="title"/>
          </p:nvPr>
        </p:nvSpPr>
        <p:spPr>
          <a:xfrm>
            <a:off x="1069848" y="484632"/>
            <a:ext cx="10058400" cy="1609344"/>
          </a:xfrm>
        </p:spPr>
        <p:txBody>
          <a:bodyPr>
            <a:normAutofit/>
          </a:bodyPr>
          <a:lstStyle/>
          <a:p>
            <a:r>
              <a:rPr lang="nl-BE" dirty="0"/>
              <a:t>WIE WAS DE DERDE KONING VAN BELGIË?</a:t>
            </a:r>
          </a:p>
        </p:txBody>
      </p:sp>
      <p:pic>
        <p:nvPicPr>
          <p:cNvPr id="4" name="Afbeelding 3">
            <a:extLst>
              <a:ext uri="{FF2B5EF4-FFF2-40B4-BE49-F238E27FC236}">
                <a16:creationId xmlns:a16="http://schemas.microsoft.com/office/drawing/2014/main" id="{C094533A-7400-3710-2B14-65CB032547B6}"/>
              </a:ext>
            </a:extLst>
          </p:cNvPr>
          <p:cNvPicPr>
            <a:picLocks noChangeAspect="1"/>
          </p:cNvPicPr>
          <p:nvPr/>
        </p:nvPicPr>
        <p:blipFill>
          <a:blip r:embed="rId5"/>
          <a:srcRect t="17057" r="1" b="14552"/>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587B48DE-C77A-9A44-F5BC-DB94782059C1}"/>
              </a:ext>
            </a:extLst>
          </p:cNvPr>
          <p:cNvSpPr>
            <a:spLocks noGrp="1"/>
          </p:cNvSpPr>
          <p:nvPr>
            <p:ph idx="1"/>
          </p:nvPr>
        </p:nvSpPr>
        <p:spPr>
          <a:xfrm>
            <a:off x="6496216" y="2320412"/>
            <a:ext cx="4632031" cy="3851787"/>
          </a:xfrm>
        </p:spPr>
        <p:txBody>
          <a:bodyPr anchor="ctr">
            <a:normAutofit/>
          </a:bodyPr>
          <a:lstStyle/>
          <a:p>
            <a:r>
              <a:rPr lang="nl-BE" b="1" dirty="0"/>
              <a:t>A.	KONING LEOPOLD III</a:t>
            </a:r>
          </a:p>
          <a:p>
            <a:r>
              <a:rPr lang="nl-BE" b="1" dirty="0"/>
              <a:t>B.	KONING ALBERT I</a:t>
            </a:r>
          </a:p>
          <a:p>
            <a:r>
              <a:rPr lang="nl-BE" b="1" dirty="0"/>
              <a:t>C.	KONING BOUWDEWIJN</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78933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AFBC4CCF-43ED-F22F-FA7B-41E6E78CE42A}"/>
              </a:ext>
            </a:extLst>
          </p:cNvPr>
          <p:cNvSpPr>
            <a:spLocks noGrp="1"/>
          </p:cNvSpPr>
          <p:nvPr>
            <p:ph type="title"/>
          </p:nvPr>
        </p:nvSpPr>
        <p:spPr>
          <a:xfrm>
            <a:off x="1069848" y="484632"/>
            <a:ext cx="10058400" cy="1609344"/>
          </a:xfrm>
        </p:spPr>
        <p:txBody>
          <a:bodyPr>
            <a:normAutofit/>
          </a:bodyPr>
          <a:lstStyle/>
          <a:p>
            <a:r>
              <a:rPr lang="nl-BE" dirty="0"/>
              <a:t>WAT IS DE AFKORTING VAN DE NAAM DOLORES? WAT SMART BETEKEND?</a:t>
            </a:r>
          </a:p>
        </p:txBody>
      </p:sp>
      <p:pic>
        <p:nvPicPr>
          <p:cNvPr id="4" name="Afbeelding 3">
            <a:extLst>
              <a:ext uri="{FF2B5EF4-FFF2-40B4-BE49-F238E27FC236}">
                <a16:creationId xmlns:a16="http://schemas.microsoft.com/office/drawing/2014/main" id="{2920DA19-31B0-9D3D-C0ED-EA8551ED25F5}"/>
              </a:ext>
            </a:extLst>
          </p:cNvPr>
          <p:cNvPicPr>
            <a:picLocks noChangeAspect="1"/>
          </p:cNvPicPr>
          <p:nvPr/>
        </p:nvPicPr>
        <p:blipFill>
          <a:blip r:embed="rId5"/>
          <a:srcRect t="4960" r="1" b="45326"/>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D1184D8F-F686-B740-82E0-79D089039F41}"/>
              </a:ext>
            </a:extLst>
          </p:cNvPr>
          <p:cNvSpPr>
            <a:spLocks noGrp="1"/>
          </p:cNvSpPr>
          <p:nvPr>
            <p:ph idx="1"/>
          </p:nvPr>
        </p:nvSpPr>
        <p:spPr>
          <a:xfrm>
            <a:off x="6496216" y="2320412"/>
            <a:ext cx="4632031" cy="3851787"/>
          </a:xfrm>
        </p:spPr>
        <p:txBody>
          <a:bodyPr anchor="ctr">
            <a:normAutofit/>
          </a:bodyPr>
          <a:lstStyle/>
          <a:p>
            <a:r>
              <a:rPr lang="nl-BE" b="1" dirty="0"/>
              <a:t>A.	 LAÏS</a:t>
            </a:r>
          </a:p>
          <a:p>
            <a:r>
              <a:rPr lang="nl-BE" b="1" dirty="0"/>
              <a:t>B.	 LORE</a:t>
            </a:r>
          </a:p>
          <a:p>
            <a:r>
              <a:rPr lang="nl-BE" b="1" dirty="0"/>
              <a:t>C.	 LOLA</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69220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7" name="Rectangle 16">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7FB7F396-813E-2FE8-8F57-C10A92D1D6BF}"/>
              </a:ext>
            </a:extLst>
          </p:cNvPr>
          <p:cNvSpPr>
            <a:spLocks noGrp="1"/>
          </p:cNvSpPr>
          <p:nvPr>
            <p:ph type="title"/>
          </p:nvPr>
        </p:nvSpPr>
        <p:spPr>
          <a:xfrm>
            <a:off x="1069848" y="484632"/>
            <a:ext cx="10058400" cy="1609344"/>
          </a:xfrm>
        </p:spPr>
        <p:txBody>
          <a:bodyPr>
            <a:normAutofit/>
          </a:bodyPr>
          <a:lstStyle/>
          <a:p>
            <a:r>
              <a:rPr lang="nl-BE" dirty="0"/>
              <a:t>VAN WELK LAND IS DEZE VLAG?</a:t>
            </a:r>
          </a:p>
        </p:txBody>
      </p:sp>
      <p:pic>
        <p:nvPicPr>
          <p:cNvPr id="4" name="Tijdelijke aanduiding voor inhoud 3">
            <a:extLst>
              <a:ext uri="{FF2B5EF4-FFF2-40B4-BE49-F238E27FC236}">
                <a16:creationId xmlns:a16="http://schemas.microsoft.com/office/drawing/2014/main" id="{CB86B707-9F55-9765-DA77-5F6453E2852A}"/>
              </a:ext>
            </a:extLst>
          </p:cNvPr>
          <p:cNvPicPr>
            <a:picLocks noChangeAspect="1"/>
          </p:cNvPicPr>
          <p:nvPr/>
        </p:nvPicPr>
        <p:blipFill>
          <a:blip r:embed="rId5"/>
          <a:srcRect b="23220"/>
          <a:stretch/>
        </p:blipFill>
        <p:spPr>
          <a:xfrm>
            <a:off x="1007196" y="2265037"/>
            <a:ext cx="5088800" cy="3907158"/>
          </a:xfrm>
          <a:prstGeom prst="rect">
            <a:avLst/>
          </a:prstGeom>
        </p:spPr>
      </p:pic>
      <p:sp>
        <p:nvSpPr>
          <p:cNvPr id="8" name="Content Placeholder 7">
            <a:extLst>
              <a:ext uri="{FF2B5EF4-FFF2-40B4-BE49-F238E27FC236}">
                <a16:creationId xmlns:a16="http://schemas.microsoft.com/office/drawing/2014/main" id="{BD1E55D2-6179-6188-4411-7E3143F1DDA2}"/>
              </a:ext>
            </a:extLst>
          </p:cNvPr>
          <p:cNvSpPr>
            <a:spLocks noGrp="1"/>
          </p:cNvSpPr>
          <p:nvPr>
            <p:ph idx="1"/>
          </p:nvPr>
        </p:nvSpPr>
        <p:spPr>
          <a:xfrm>
            <a:off x="6496216" y="2320412"/>
            <a:ext cx="4632031" cy="3851787"/>
          </a:xfrm>
        </p:spPr>
        <p:txBody>
          <a:bodyPr anchor="ctr">
            <a:normAutofit/>
          </a:bodyPr>
          <a:lstStyle/>
          <a:p>
            <a:r>
              <a:rPr lang="en-US" b="1" dirty="0"/>
              <a:t>A.	MALEISIË</a:t>
            </a:r>
          </a:p>
          <a:p>
            <a:r>
              <a:rPr lang="en-US" b="1" dirty="0"/>
              <a:t>B.	MALTA</a:t>
            </a:r>
          </a:p>
          <a:p>
            <a:r>
              <a:rPr lang="en-US" b="1" dirty="0"/>
              <a:t>C.	MADAGASCAR</a:t>
            </a:r>
          </a:p>
        </p:txBody>
      </p:sp>
      <p:sp>
        <p:nvSpPr>
          <p:cNvPr id="19" name="Oval 18">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1" name="Oval 20">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76100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D9F2D65A-FA03-0660-0F75-09F330344678}"/>
              </a:ext>
            </a:extLst>
          </p:cNvPr>
          <p:cNvSpPr>
            <a:spLocks noGrp="1"/>
          </p:cNvSpPr>
          <p:nvPr>
            <p:ph type="title"/>
          </p:nvPr>
        </p:nvSpPr>
        <p:spPr>
          <a:xfrm>
            <a:off x="1069848" y="484632"/>
            <a:ext cx="10058400" cy="1609344"/>
          </a:xfrm>
        </p:spPr>
        <p:txBody>
          <a:bodyPr>
            <a:normAutofit/>
          </a:bodyPr>
          <a:lstStyle/>
          <a:p>
            <a:r>
              <a:rPr lang="nl-BE" dirty="0"/>
              <a:t>HOE NOEMT MEN AZIATISCHE PASTA?</a:t>
            </a:r>
          </a:p>
        </p:txBody>
      </p:sp>
      <p:pic>
        <p:nvPicPr>
          <p:cNvPr id="4" name="Afbeelding 3">
            <a:extLst>
              <a:ext uri="{FF2B5EF4-FFF2-40B4-BE49-F238E27FC236}">
                <a16:creationId xmlns:a16="http://schemas.microsoft.com/office/drawing/2014/main" id="{E3C44255-BFDD-26B1-961D-C5D9A4936CBA}"/>
              </a:ext>
            </a:extLst>
          </p:cNvPr>
          <p:cNvPicPr>
            <a:picLocks noChangeAspect="1"/>
          </p:cNvPicPr>
          <p:nvPr/>
        </p:nvPicPr>
        <p:blipFill>
          <a:blip r:embed="rId5"/>
          <a:srcRect l="13062" r="3"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A92FABDA-C8B7-0178-FB2E-998FC3E01444}"/>
              </a:ext>
            </a:extLst>
          </p:cNvPr>
          <p:cNvSpPr>
            <a:spLocks noGrp="1"/>
          </p:cNvSpPr>
          <p:nvPr>
            <p:ph idx="1"/>
          </p:nvPr>
        </p:nvSpPr>
        <p:spPr>
          <a:xfrm>
            <a:off x="6496216" y="2320412"/>
            <a:ext cx="4632031" cy="3851787"/>
          </a:xfrm>
        </p:spPr>
        <p:txBody>
          <a:bodyPr anchor="ctr">
            <a:normAutofit/>
          </a:bodyPr>
          <a:lstStyle/>
          <a:p>
            <a:r>
              <a:rPr lang="nl-BE" b="1" dirty="0"/>
              <a:t>A.	NOEDELS</a:t>
            </a:r>
          </a:p>
          <a:p>
            <a:r>
              <a:rPr lang="nl-BE" b="1" dirty="0"/>
              <a:t>B.	NOCHIE</a:t>
            </a:r>
          </a:p>
          <a:p>
            <a:r>
              <a:rPr lang="nl-BE" b="1" dirty="0"/>
              <a:t>C.	NAAN</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18545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892C8414-E64A-4D09-F5D5-B41E787FD181}"/>
              </a:ext>
            </a:extLst>
          </p:cNvPr>
          <p:cNvSpPr>
            <a:spLocks noGrp="1"/>
          </p:cNvSpPr>
          <p:nvPr>
            <p:ph type="title"/>
          </p:nvPr>
        </p:nvSpPr>
        <p:spPr>
          <a:xfrm>
            <a:off x="1069848" y="484632"/>
            <a:ext cx="10058400" cy="1609344"/>
          </a:xfrm>
        </p:spPr>
        <p:txBody>
          <a:bodyPr>
            <a:normAutofit/>
          </a:bodyPr>
          <a:lstStyle/>
          <a:p>
            <a:r>
              <a:rPr lang="nl-BE" dirty="0"/>
              <a:t>WAT IS DE GENEESKUNDIGE BENAMING VOOR VOCHTOPHOPING?</a:t>
            </a:r>
          </a:p>
        </p:txBody>
      </p:sp>
      <p:pic>
        <p:nvPicPr>
          <p:cNvPr id="4" name="Afbeelding 3">
            <a:extLst>
              <a:ext uri="{FF2B5EF4-FFF2-40B4-BE49-F238E27FC236}">
                <a16:creationId xmlns:a16="http://schemas.microsoft.com/office/drawing/2014/main" id="{7F020422-D825-8B97-FFCD-B11B83003044}"/>
              </a:ext>
            </a:extLst>
          </p:cNvPr>
          <p:cNvPicPr>
            <a:picLocks noChangeAspect="1"/>
          </p:cNvPicPr>
          <p:nvPr/>
        </p:nvPicPr>
        <p:blipFill>
          <a:blip r:embed="rId5"/>
          <a:srcRect t="29085" r="-2" b="995"/>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1F387F93-0E7F-4C2C-874E-10E52C9E647B}"/>
              </a:ext>
            </a:extLst>
          </p:cNvPr>
          <p:cNvSpPr>
            <a:spLocks noGrp="1"/>
          </p:cNvSpPr>
          <p:nvPr>
            <p:ph idx="1"/>
          </p:nvPr>
        </p:nvSpPr>
        <p:spPr>
          <a:xfrm>
            <a:off x="6496216" y="2320412"/>
            <a:ext cx="4632031" cy="3851787"/>
          </a:xfrm>
        </p:spPr>
        <p:txBody>
          <a:bodyPr anchor="ctr">
            <a:normAutofit/>
          </a:bodyPr>
          <a:lstStyle/>
          <a:p>
            <a:r>
              <a:rPr lang="nl-BE" b="1" dirty="0"/>
              <a:t>A.	OEDIPUS</a:t>
            </a:r>
          </a:p>
          <a:p>
            <a:r>
              <a:rPr lang="nl-BE" b="1" dirty="0"/>
              <a:t>B.	OEDEEM</a:t>
            </a:r>
          </a:p>
          <a:p>
            <a:r>
              <a:rPr lang="nl-BE" b="1" dirty="0"/>
              <a:t>C.	OMENTUUM</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95518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D1349829-9099-6DFA-1B78-68F431F390F1}"/>
              </a:ext>
            </a:extLst>
          </p:cNvPr>
          <p:cNvSpPr>
            <a:spLocks noGrp="1"/>
          </p:cNvSpPr>
          <p:nvPr>
            <p:ph type="title"/>
          </p:nvPr>
        </p:nvSpPr>
        <p:spPr>
          <a:xfrm>
            <a:off x="1069848" y="484632"/>
            <a:ext cx="10058400" cy="1609344"/>
          </a:xfrm>
        </p:spPr>
        <p:txBody>
          <a:bodyPr>
            <a:normAutofit/>
          </a:bodyPr>
          <a:lstStyle/>
          <a:p>
            <a:r>
              <a:rPr lang="nl-BE" sz="4200" dirty="0"/>
              <a:t>WAT IS DE NEDERLANDSE VERTALING VAN DE LATIJNSE BENAMING MELOPSITTACUS UNDULATUS?</a:t>
            </a:r>
          </a:p>
        </p:txBody>
      </p:sp>
      <p:pic>
        <p:nvPicPr>
          <p:cNvPr id="4" name="Afbeelding 3">
            <a:extLst>
              <a:ext uri="{FF2B5EF4-FFF2-40B4-BE49-F238E27FC236}">
                <a16:creationId xmlns:a16="http://schemas.microsoft.com/office/drawing/2014/main" id="{49833490-AD68-17C3-B728-C253DE24E4C7}"/>
              </a:ext>
            </a:extLst>
          </p:cNvPr>
          <p:cNvPicPr>
            <a:picLocks noChangeAspect="1"/>
          </p:cNvPicPr>
          <p:nvPr/>
        </p:nvPicPr>
        <p:blipFill>
          <a:blip r:embed="rId5"/>
          <a:srcRect t="10483" r="3" b="7256"/>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DA6EC71D-9B6E-1BE0-5DCC-F74689C0A142}"/>
              </a:ext>
            </a:extLst>
          </p:cNvPr>
          <p:cNvSpPr>
            <a:spLocks noGrp="1"/>
          </p:cNvSpPr>
          <p:nvPr>
            <p:ph idx="1"/>
          </p:nvPr>
        </p:nvSpPr>
        <p:spPr>
          <a:xfrm>
            <a:off x="6496216" y="2320412"/>
            <a:ext cx="4632031" cy="3851787"/>
          </a:xfrm>
        </p:spPr>
        <p:txBody>
          <a:bodyPr anchor="ctr">
            <a:normAutofit/>
          </a:bodyPr>
          <a:lstStyle/>
          <a:p>
            <a:r>
              <a:rPr lang="nl-BE" b="1" dirty="0"/>
              <a:t>A.	PAPEGAAI</a:t>
            </a:r>
          </a:p>
          <a:p>
            <a:r>
              <a:rPr lang="nl-BE" b="1" dirty="0"/>
              <a:t>B.	PARKIET</a:t>
            </a:r>
          </a:p>
          <a:p>
            <a:r>
              <a:rPr lang="nl-BE" b="1" dirty="0"/>
              <a:t>C.	PINGUIN</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76414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55FE1EBB-1E2C-494C-987B-E777D5B8DF10}"/>
              </a:ext>
            </a:extLst>
          </p:cNvPr>
          <p:cNvSpPr>
            <a:spLocks noGrp="1"/>
          </p:cNvSpPr>
          <p:nvPr>
            <p:ph type="title"/>
          </p:nvPr>
        </p:nvSpPr>
        <p:spPr>
          <a:xfrm>
            <a:off x="1069848" y="484632"/>
            <a:ext cx="10058400" cy="1609344"/>
          </a:xfrm>
        </p:spPr>
        <p:txBody>
          <a:bodyPr>
            <a:normAutofit/>
          </a:bodyPr>
          <a:lstStyle/>
          <a:p>
            <a:r>
              <a:rPr lang="nl-BE" dirty="0"/>
              <a:t>HOE HEET MEN EEN VIERWIELIGE MOTORFIETS OF BROMMER?</a:t>
            </a:r>
          </a:p>
        </p:txBody>
      </p:sp>
      <p:pic>
        <p:nvPicPr>
          <p:cNvPr id="4" name="Afbeelding 3">
            <a:extLst>
              <a:ext uri="{FF2B5EF4-FFF2-40B4-BE49-F238E27FC236}">
                <a16:creationId xmlns:a16="http://schemas.microsoft.com/office/drawing/2014/main" id="{665051F9-124F-7098-7C33-7114A0D63BEF}"/>
              </a:ext>
            </a:extLst>
          </p:cNvPr>
          <p:cNvPicPr>
            <a:picLocks noChangeAspect="1"/>
          </p:cNvPicPr>
          <p:nvPr/>
        </p:nvPicPr>
        <p:blipFill>
          <a:blip r:embed="rId5"/>
          <a:srcRect l="5574"/>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3D6BDA5D-6732-EC9D-82C6-51CF5E64C3B4}"/>
              </a:ext>
            </a:extLst>
          </p:cNvPr>
          <p:cNvSpPr>
            <a:spLocks noGrp="1"/>
          </p:cNvSpPr>
          <p:nvPr>
            <p:ph idx="1"/>
          </p:nvPr>
        </p:nvSpPr>
        <p:spPr>
          <a:xfrm>
            <a:off x="6496216" y="2320412"/>
            <a:ext cx="4632031" cy="3851787"/>
          </a:xfrm>
        </p:spPr>
        <p:txBody>
          <a:bodyPr anchor="ctr">
            <a:normAutofit/>
          </a:bodyPr>
          <a:lstStyle/>
          <a:p>
            <a:r>
              <a:rPr lang="nl-BE" b="1" dirty="0"/>
              <a:t>A.	QUAD</a:t>
            </a:r>
          </a:p>
          <a:p>
            <a:r>
              <a:rPr lang="nl-BE" b="1" dirty="0"/>
              <a:t>B.	QUILD</a:t>
            </a:r>
          </a:p>
          <a:p>
            <a:r>
              <a:rPr lang="nl-BE" b="1" dirty="0"/>
              <a:t>C.	QUATS</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92822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78DA994A-35BB-3475-F0FC-CD6EDA9154C2}"/>
              </a:ext>
            </a:extLst>
          </p:cNvPr>
          <p:cNvSpPr>
            <a:spLocks noGrp="1"/>
          </p:cNvSpPr>
          <p:nvPr>
            <p:ph type="title"/>
          </p:nvPr>
        </p:nvSpPr>
        <p:spPr>
          <a:xfrm>
            <a:off x="1069848" y="484632"/>
            <a:ext cx="10058400" cy="1609344"/>
          </a:xfrm>
        </p:spPr>
        <p:txBody>
          <a:bodyPr>
            <a:normAutofit/>
          </a:bodyPr>
          <a:lstStyle/>
          <a:p>
            <a:r>
              <a:rPr lang="nl-BE" dirty="0"/>
              <a:t>HOE HEET MEN EEN KAPSEL MET DREADLOCKS?</a:t>
            </a:r>
          </a:p>
        </p:txBody>
      </p:sp>
      <p:pic>
        <p:nvPicPr>
          <p:cNvPr id="4" name="Afbeelding 3">
            <a:extLst>
              <a:ext uri="{FF2B5EF4-FFF2-40B4-BE49-F238E27FC236}">
                <a16:creationId xmlns:a16="http://schemas.microsoft.com/office/drawing/2014/main" id="{5EF155A9-782B-5CF0-2934-3B65FBEEE9B4}"/>
              </a:ext>
            </a:extLst>
          </p:cNvPr>
          <p:cNvPicPr>
            <a:picLocks noChangeAspect="1"/>
          </p:cNvPicPr>
          <p:nvPr/>
        </p:nvPicPr>
        <p:blipFill>
          <a:blip r:embed="rId5"/>
          <a:srcRect t="6169" b="17052"/>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2FA0CFF8-0B99-F55D-7D04-ADCC1D8DC29B}"/>
              </a:ext>
            </a:extLst>
          </p:cNvPr>
          <p:cNvSpPr>
            <a:spLocks noGrp="1"/>
          </p:cNvSpPr>
          <p:nvPr>
            <p:ph idx="1"/>
          </p:nvPr>
        </p:nvSpPr>
        <p:spPr>
          <a:xfrm>
            <a:off x="6496216" y="2320412"/>
            <a:ext cx="4632031" cy="3851787"/>
          </a:xfrm>
        </p:spPr>
        <p:txBody>
          <a:bodyPr anchor="ctr">
            <a:normAutofit/>
          </a:bodyPr>
          <a:lstStyle/>
          <a:p>
            <a:r>
              <a:rPr lang="nl-BE" b="1" dirty="0"/>
              <a:t>A.	ROOTS</a:t>
            </a:r>
          </a:p>
          <a:p>
            <a:r>
              <a:rPr lang="nl-BE" b="1" dirty="0"/>
              <a:t>B.	ROSTO</a:t>
            </a:r>
          </a:p>
          <a:p>
            <a:r>
              <a:rPr lang="nl-BE" b="1" dirty="0"/>
              <a:t>C.	RASTA</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522617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31C4B321-FE74-344C-3785-DEFB53493D37}"/>
              </a:ext>
            </a:extLst>
          </p:cNvPr>
          <p:cNvSpPr>
            <a:spLocks noGrp="1"/>
          </p:cNvSpPr>
          <p:nvPr>
            <p:ph type="title"/>
          </p:nvPr>
        </p:nvSpPr>
        <p:spPr>
          <a:xfrm>
            <a:off x="1069848" y="484632"/>
            <a:ext cx="10058400" cy="1609344"/>
          </a:xfrm>
        </p:spPr>
        <p:txBody>
          <a:bodyPr>
            <a:normAutofit fontScale="90000"/>
          </a:bodyPr>
          <a:lstStyle/>
          <a:p>
            <a:br>
              <a:rPr lang="nl-NL" sz="2000" dirty="0"/>
            </a:br>
            <a:r>
              <a:rPr lang="nl-NL" sz="2000" b="1" i="0" dirty="0">
                <a:effectLst/>
                <a:latin typeface="Manrope"/>
              </a:rPr>
              <a:t>In 1977 werd voor de eerste keer de Stripgidsprijs uitgereikt. Ook in '78 en '79 gebeurde dit, vanaf toen werd het een tweejaarlijkse gebeurtenis. Sinds 2003 spreekt men van de Vlaamse Cultuurprijs voor de Strip. Maar tussen 1983 en 2001 had deze prijs een andere naam. Naar welk personage werd de prijs toen vernoemd?</a:t>
            </a:r>
            <a:endParaRPr lang="nl-BE" sz="2000" b="1" dirty="0"/>
          </a:p>
        </p:txBody>
      </p:sp>
      <p:pic>
        <p:nvPicPr>
          <p:cNvPr id="4" name="Afbeelding 3">
            <a:extLst>
              <a:ext uri="{FF2B5EF4-FFF2-40B4-BE49-F238E27FC236}">
                <a16:creationId xmlns:a16="http://schemas.microsoft.com/office/drawing/2014/main" id="{4139DB44-6C1C-7CB2-523B-0728A8351C47}"/>
              </a:ext>
            </a:extLst>
          </p:cNvPr>
          <p:cNvPicPr>
            <a:picLocks noChangeAspect="1"/>
          </p:cNvPicPr>
          <p:nvPr/>
        </p:nvPicPr>
        <p:blipFill>
          <a:blip r:embed="rId5"/>
          <a:srcRect r="1995"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5A5E2CE0-3F1A-5628-EEE0-69B135E94815}"/>
              </a:ext>
            </a:extLst>
          </p:cNvPr>
          <p:cNvSpPr>
            <a:spLocks noGrp="1"/>
          </p:cNvSpPr>
          <p:nvPr>
            <p:ph idx="1"/>
          </p:nvPr>
        </p:nvSpPr>
        <p:spPr>
          <a:xfrm>
            <a:off x="6496216" y="2320412"/>
            <a:ext cx="4632031" cy="3851787"/>
          </a:xfrm>
        </p:spPr>
        <p:txBody>
          <a:bodyPr anchor="ctr">
            <a:normAutofit/>
          </a:bodyPr>
          <a:lstStyle/>
          <a:p>
            <a:r>
              <a:rPr lang="nl-BE" b="1" dirty="0"/>
              <a:t>A.	AMEDEE</a:t>
            </a:r>
          </a:p>
          <a:p>
            <a:r>
              <a:rPr lang="nl-BE" b="1" dirty="0"/>
              <a:t>B. 	ADHEMAR</a:t>
            </a:r>
          </a:p>
          <a:p>
            <a:r>
              <a:rPr lang="nl-BE" b="1" dirty="0"/>
              <a:t>C. 	ADAMAR</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74095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E1AB4E8C-A56B-E2C4-AEE8-6037D54ACB30}"/>
              </a:ext>
            </a:extLst>
          </p:cNvPr>
          <p:cNvSpPr>
            <a:spLocks noGrp="1"/>
          </p:cNvSpPr>
          <p:nvPr>
            <p:ph type="title"/>
          </p:nvPr>
        </p:nvSpPr>
        <p:spPr>
          <a:xfrm>
            <a:off x="1069848" y="484632"/>
            <a:ext cx="10058400" cy="1609344"/>
          </a:xfrm>
        </p:spPr>
        <p:txBody>
          <a:bodyPr>
            <a:normAutofit/>
          </a:bodyPr>
          <a:lstStyle/>
          <a:p>
            <a:r>
              <a:rPr lang="nl-BE" sz="4200"/>
              <a:t>WAT IS DE TERM VOOR HET KLEUREFFECT DIE WORDT GEBRUIKT OM FOTO4S OUDER TE LATEN LIJKEN?</a:t>
            </a:r>
          </a:p>
        </p:txBody>
      </p:sp>
      <p:pic>
        <p:nvPicPr>
          <p:cNvPr id="4" name="Afbeelding 3">
            <a:extLst>
              <a:ext uri="{FF2B5EF4-FFF2-40B4-BE49-F238E27FC236}">
                <a16:creationId xmlns:a16="http://schemas.microsoft.com/office/drawing/2014/main" id="{F176A5A3-D23D-89B3-33A7-7A3E37A43224}"/>
              </a:ext>
            </a:extLst>
          </p:cNvPr>
          <p:cNvPicPr>
            <a:picLocks noChangeAspect="1"/>
          </p:cNvPicPr>
          <p:nvPr/>
        </p:nvPicPr>
        <p:blipFill>
          <a:blip r:embed="rId5"/>
          <a:srcRect l="16112" r="10953" b="2"/>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62B2616F-E211-557B-4F64-E43FB9DE0485}"/>
              </a:ext>
            </a:extLst>
          </p:cNvPr>
          <p:cNvSpPr>
            <a:spLocks noGrp="1"/>
          </p:cNvSpPr>
          <p:nvPr>
            <p:ph idx="1"/>
          </p:nvPr>
        </p:nvSpPr>
        <p:spPr>
          <a:xfrm>
            <a:off x="6496216" y="2320412"/>
            <a:ext cx="4632031" cy="3851787"/>
          </a:xfrm>
        </p:spPr>
        <p:txBody>
          <a:bodyPr anchor="ctr">
            <a:normAutofit/>
          </a:bodyPr>
          <a:lstStyle/>
          <a:p>
            <a:r>
              <a:rPr lang="nl-BE" b="1" dirty="0"/>
              <a:t>A.	SEPIA</a:t>
            </a:r>
          </a:p>
          <a:p>
            <a:r>
              <a:rPr lang="nl-BE" b="1" dirty="0"/>
              <a:t>B.	SIENNA</a:t>
            </a:r>
          </a:p>
          <a:p>
            <a:r>
              <a:rPr lang="nl-BE" b="1" dirty="0"/>
              <a:t>C.	SCHELP</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42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E3794759-6215-44BC-882A-3CC7E5F0364E}"/>
              </a:ext>
            </a:extLst>
          </p:cNvPr>
          <p:cNvSpPr>
            <a:spLocks noGrp="1"/>
          </p:cNvSpPr>
          <p:nvPr>
            <p:ph type="title"/>
          </p:nvPr>
        </p:nvSpPr>
        <p:spPr>
          <a:xfrm>
            <a:off x="1069848" y="484632"/>
            <a:ext cx="10058400" cy="1609344"/>
          </a:xfrm>
        </p:spPr>
        <p:txBody>
          <a:bodyPr>
            <a:normAutofit/>
          </a:bodyPr>
          <a:lstStyle/>
          <a:p>
            <a:r>
              <a:rPr lang="nl-BE" dirty="0"/>
              <a:t>HOE HEET MEN EEN COCTAIL VAN BIER EN GRENADINE?</a:t>
            </a:r>
          </a:p>
        </p:txBody>
      </p:sp>
      <p:pic>
        <p:nvPicPr>
          <p:cNvPr id="4" name="Afbeelding 3">
            <a:extLst>
              <a:ext uri="{FF2B5EF4-FFF2-40B4-BE49-F238E27FC236}">
                <a16:creationId xmlns:a16="http://schemas.microsoft.com/office/drawing/2014/main" id="{7E81F695-66A7-F78A-917B-F3F083BDD46F}"/>
              </a:ext>
            </a:extLst>
          </p:cNvPr>
          <p:cNvPicPr>
            <a:picLocks noChangeAspect="1"/>
          </p:cNvPicPr>
          <p:nvPr/>
        </p:nvPicPr>
        <p:blipFill>
          <a:blip r:embed="rId5"/>
          <a:srcRect l="13062" r="3"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F6542FE0-0924-DFA3-2C9C-DB51709E827E}"/>
              </a:ext>
            </a:extLst>
          </p:cNvPr>
          <p:cNvSpPr>
            <a:spLocks noGrp="1"/>
          </p:cNvSpPr>
          <p:nvPr>
            <p:ph idx="1"/>
          </p:nvPr>
        </p:nvSpPr>
        <p:spPr>
          <a:xfrm>
            <a:off x="6496216" y="2320412"/>
            <a:ext cx="4632031" cy="3851787"/>
          </a:xfrm>
        </p:spPr>
        <p:txBody>
          <a:bodyPr anchor="ctr">
            <a:normAutofit/>
          </a:bodyPr>
          <a:lstStyle/>
          <a:p>
            <a:r>
              <a:rPr lang="nl-BE" b="1" dirty="0"/>
              <a:t>A.	TORNADO</a:t>
            </a:r>
          </a:p>
          <a:p>
            <a:r>
              <a:rPr lang="nl-BE" b="1" dirty="0"/>
              <a:t>B.	TOERAN</a:t>
            </a:r>
          </a:p>
          <a:p>
            <a:r>
              <a:rPr lang="nl-BE" b="1" dirty="0"/>
              <a:t>C.	TANGO</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49005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354602B5-38A9-77D6-9215-9F21C7730A87}"/>
              </a:ext>
            </a:extLst>
          </p:cNvPr>
          <p:cNvSpPr>
            <a:spLocks noGrp="1"/>
          </p:cNvSpPr>
          <p:nvPr>
            <p:ph type="title"/>
          </p:nvPr>
        </p:nvSpPr>
        <p:spPr>
          <a:xfrm>
            <a:off x="1069848" y="484632"/>
            <a:ext cx="10058400" cy="1609344"/>
          </a:xfrm>
        </p:spPr>
        <p:txBody>
          <a:bodyPr>
            <a:normAutofit/>
          </a:bodyPr>
          <a:lstStyle/>
          <a:p>
            <a:r>
              <a:rPr lang="nl-BE" dirty="0"/>
              <a:t>NAAR WELKE SPECIALIST GA JE ALS JE LAST HEBT VAN DE URINEWEGEN?</a:t>
            </a:r>
          </a:p>
        </p:txBody>
      </p:sp>
      <p:pic>
        <p:nvPicPr>
          <p:cNvPr id="4" name="Afbeelding 3">
            <a:extLst>
              <a:ext uri="{FF2B5EF4-FFF2-40B4-BE49-F238E27FC236}">
                <a16:creationId xmlns:a16="http://schemas.microsoft.com/office/drawing/2014/main" id="{65189730-9FB0-3231-8F10-4794955867F0}"/>
              </a:ext>
            </a:extLst>
          </p:cNvPr>
          <p:cNvPicPr>
            <a:picLocks noChangeAspect="1"/>
          </p:cNvPicPr>
          <p:nvPr/>
        </p:nvPicPr>
        <p:blipFill>
          <a:blip r:embed="rId5"/>
          <a:srcRect l="2318" r="1" b="1"/>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77B6FA2F-005C-AED5-8902-12A5A6EF6949}"/>
              </a:ext>
            </a:extLst>
          </p:cNvPr>
          <p:cNvSpPr>
            <a:spLocks noGrp="1"/>
          </p:cNvSpPr>
          <p:nvPr>
            <p:ph idx="1"/>
          </p:nvPr>
        </p:nvSpPr>
        <p:spPr>
          <a:xfrm>
            <a:off x="6496216" y="2320412"/>
            <a:ext cx="4632031" cy="3851787"/>
          </a:xfrm>
        </p:spPr>
        <p:txBody>
          <a:bodyPr anchor="ctr">
            <a:normAutofit/>
          </a:bodyPr>
          <a:lstStyle/>
          <a:p>
            <a:r>
              <a:rPr lang="nl-BE" b="1" dirty="0"/>
              <a:t>A.	UNCOLOOG</a:t>
            </a:r>
          </a:p>
          <a:p>
            <a:r>
              <a:rPr lang="nl-BE" b="1" dirty="0"/>
              <a:t>B.	UROLOOG</a:t>
            </a:r>
          </a:p>
          <a:p>
            <a:r>
              <a:rPr lang="nl-BE" b="1" dirty="0"/>
              <a:t>C.	UNDOLOOG</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6967325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2">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34">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44" name="Rectangle 36">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9" name="Rectangle 38">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3CA26660-A154-6824-5C71-95B14895C33C}"/>
              </a:ext>
            </a:extLst>
          </p:cNvPr>
          <p:cNvSpPr>
            <a:spLocks noGrp="1"/>
          </p:cNvSpPr>
          <p:nvPr>
            <p:ph type="title"/>
          </p:nvPr>
        </p:nvSpPr>
        <p:spPr>
          <a:xfrm>
            <a:off x="1069848" y="484632"/>
            <a:ext cx="10058400" cy="1609344"/>
          </a:xfrm>
        </p:spPr>
        <p:txBody>
          <a:bodyPr>
            <a:normAutofit/>
          </a:bodyPr>
          <a:lstStyle/>
          <a:p>
            <a:r>
              <a:rPr lang="nl-BE"/>
              <a:t>WIE HAD ZEVEN ZONEN?</a:t>
            </a:r>
          </a:p>
        </p:txBody>
      </p:sp>
      <p:pic>
        <p:nvPicPr>
          <p:cNvPr id="4" name="Afbeelding 3">
            <a:extLst>
              <a:ext uri="{FF2B5EF4-FFF2-40B4-BE49-F238E27FC236}">
                <a16:creationId xmlns:a16="http://schemas.microsoft.com/office/drawing/2014/main" id="{B67677DE-DBB4-728B-7428-03059D4B5D40}"/>
              </a:ext>
            </a:extLst>
          </p:cNvPr>
          <p:cNvPicPr>
            <a:picLocks noChangeAspect="1"/>
          </p:cNvPicPr>
          <p:nvPr/>
        </p:nvPicPr>
        <p:blipFill>
          <a:blip r:embed="rId5"/>
          <a:srcRect l="50095" t="8337" r="2319" b="1"/>
          <a:stretch/>
        </p:blipFill>
        <p:spPr>
          <a:xfrm>
            <a:off x="1463965" y="2590799"/>
            <a:ext cx="2914995" cy="3638882"/>
          </a:xfrm>
          <a:prstGeom prst="rect">
            <a:avLst/>
          </a:prstGeom>
        </p:spPr>
      </p:pic>
      <p:sp>
        <p:nvSpPr>
          <p:cNvPr id="3" name="Tijdelijke aanduiding voor inhoud 2">
            <a:extLst>
              <a:ext uri="{FF2B5EF4-FFF2-40B4-BE49-F238E27FC236}">
                <a16:creationId xmlns:a16="http://schemas.microsoft.com/office/drawing/2014/main" id="{E964BAF9-5EEC-A369-0522-46404AE355DF}"/>
              </a:ext>
            </a:extLst>
          </p:cNvPr>
          <p:cNvSpPr>
            <a:spLocks noGrp="1"/>
          </p:cNvSpPr>
          <p:nvPr>
            <p:ph idx="1"/>
          </p:nvPr>
        </p:nvSpPr>
        <p:spPr>
          <a:xfrm>
            <a:off x="6496216" y="2320412"/>
            <a:ext cx="4632031" cy="3851787"/>
          </a:xfrm>
        </p:spPr>
        <p:txBody>
          <a:bodyPr anchor="ctr">
            <a:normAutofit/>
          </a:bodyPr>
          <a:lstStyle/>
          <a:p>
            <a:r>
              <a:rPr lang="nl-BE" b="1"/>
              <a:t>A.	VADERTJE STAAT</a:t>
            </a:r>
          </a:p>
          <a:p>
            <a:r>
              <a:rPr lang="nl-BE" b="1"/>
              <a:t>B.	VADER STAR</a:t>
            </a:r>
          </a:p>
          <a:p>
            <a:r>
              <a:rPr lang="nl-BE" b="1"/>
              <a:t>C.	VADER ABRAHAM</a:t>
            </a:r>
          </a:p>
        </p:txBody>
      </p:sp>
      <p:sp>
        <p:nvSpPr>
          <p:cNvPr id="41" name="Oval 40">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43" name="Oval 42">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48133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7" name="Rectangle 16">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6836B6B8-0FE6-2B92-D39D-86F23E2DEA4A}"/>
              </a:ext>
            </a:extLst>
          </p:cNvPr>
          <p:cNvSpPr>
            <a:spLocks noGrp="1"/>
          </p:cNvSpPr>
          <p:nvPr>
            <p:ph type="title"/>
          </p:nvPr>
        </p:nvSpPr>
        <p:spPr>
          <a:xfrm>
            <a:off x="1069848" y="484632"/>
            <a:ext cx="10058400" cy="1609344"/>
          </a:xfrm>
        </p:spPr>
        <p:txBody>
          <a:bodyPr>
            <a:normAutofit/>
          </a:bodyPr>
          <a:lstStyle/>
          <a:p>
            <a:r>
              <a:rPr lang="nl-BE" dirty="0"/>
              <a:t>VAN WELK MEDIUM OP DE SMARTPHONE IS DIT HET LOGO?</a:t>
            </a:r>
          </a:p>
        </p:txBody>
      </p:sp>
      <p:pic>
        <p:nvPicPr>
          <p:cNvPr id="4" name="Tijdelijke aanduiding voor inhoud 3">
            <a:extLst>
              <a:ext uri="{FF2B5EF4-FFF2-40B4-BE49-F238E27FC236}">
                <a16:creationId xmlns:a16="http://schemas.microsoft.com/office/drawing/2014/main" id="{633B23AA-EC90-89AA-F603-55864D1688F0}"/>
              </a:ext>
            </a:extLst>
          </p:cNvPr>
          <p:cNvPicPr>
            <a:picLocks noChangeAspect="1"/>
          </p:cNvPicPr>
          <p:nvPr/>
        </p:nvPicPr>
        <p:blipFill>
          <a:blip r:embed="rId5"/>
          <a:srcRect t="11429" b="11792"/>
          <a:stretch/>
        </p:blipFill>
        <p:spPr>
          <a:xfrm>
            <a:off x="1007196" y="2265037"/>
            <a:ext cx="5088800" cy="3907158"/>
          </a:xfrm>
          <a:prstGeom prst="rect">
            <a:avLst/>
          </a:prstGeom>
        </p:spPr>
      </p:pic>
      <p:sp>
        <p:nvSpPr>
          <p:cNvPr id="8" name="Content Placeholder 7">
            <a:extLst>
              <a:ext uri="{FF2B5EF4-FFF2-40B4-BE49-F238E27FC236}">
                <a16:creationId xmlns:a16="http://schemas.microsoft.com/office/drawing/2014/main" id="{BB0C4DC6-D91B-7AA4-C406-112D42EB8A16}"/>
              </a:ext>
            </a:extLst>
          </p:cNvPr>
          <p:cNvSpPr>
            <a:spLocks noGrp="1"/>
          </p:cNvSpPr>
          <p:nvPr>
            <p:ph idx="1"/>
          </p:nvPr>
        </p:nvSpPr>
        <p:spPr>
          <a:xfrm>
            <a:off x="6496216" y="2320412"/>
            <a:ext cx="4632031" cy="3851787"/>
          </a:xfrm>
        </p:spPr>
        <p:txBody>
          <a:bodyPr anchor="ctr">
            <a:normAutofit/>
          </a:bodyPr>
          <a:lstStyle/>
          <a:p>
            <a:r>
              <a:rPr lang="en-US" b="1" dirty="0"/>
              <a:t>A.	WHATSUP</a:t>
            </a:r>
          </a:p>
          <a:p>
            <a:r>
              <a:rPr lang="en-US" b="1" dirty="0"/>
              <a:t>B.	WHATSTHAT</a:t>
            </a:r>
          </a:p>
          <a:p>
            <a:r>
              <a:rPr lang="en-US" b="1" dirty="0"/>
              <a:t>C.	WHATSAPP</a:t>
            </a:r>
          </a:p>
        </p:txBody>
      </p:sp>
      <p:sp>
        <p:nvSpPr>
          <p:cNvPr id="19" name="Oval 18">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1" name="Oval 20">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07269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7" name="Rectangle 36">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9" name="Rectangle 38">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5982AA49-EDE2-7637-350A-5E71C21161B7}"/>
              </a:ext>
            </a:extLst>
          </p:cNvPr>
          <p:cNvSpPr>
            <a:spLocks noGrp="1"/>
          </p:cNvSpPr>
          <p:nvPr>
            <p:ph type="title"/>
          </p:nvPr>
        </p:nvSpPr>
        <p:spPr>
          <a:xfrm>
            <a:off x="1069848" y="484632"/>
            <a:ext cx="10058400" cy="1609344"/>
          </a:xfrm>
        </p:spPr>
        <p:txBody>
          <a:bodyPr>
            <a:normAutofit/>
          </a:bodyPr>
          <a:lstStyle/>
          <a:p>
            <a:r>
              <a:rPr lang="nl-BE"/>
              <a:t>WIE WAS DE TWEEDE VROUW VAN SOCRATES?</a:t>
            </a:r>
          </a:p>
        </p:txBody>
      </p:sp>
      <p:pic>
        <p:nvPicPr>
          <p:cNvPr id="7" name="Afbeelding 6">
            <a:extLst>
              <a:ext uri="{FF2B5EF4-FFF2-40B4-BE49-F238E27FC236}">
                <a16:creationId xmlns:a16="http://schemas.microsoft.com/office/drawing/2014/main" id="{697691B0-DD19-59A6-D51B-41BF6C3D18FF}"/>
              </a:ext>
            </a:extLst>
          </p:cNvPr>
          <p:cNvPicPr>
            <a:picLocks noChangeAspect="1"/>
          </p:cNvPicPr>
          <p:nvPr/>
        </p:nvPicPr>
        <p:blipFill>
          <a:blip r:embed="rId5"/>
          <a:srcRect l="2010" r="10728"/>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8B86AB7B-4590-767B-2123-C5959393F617}"/>
              </a:ext>
            </a:extLst>
          </p:cNvPr>
          <p:cNvSpPr>
            <a:spLocks noGrp="1"/>
          </p:cNvSpPr>
          <p:nvPr>
            <p:ph idx="1"/>
          </p:nvPr>
        </p:nvSpPr>
        <p:spPr>
          <a:xfrm>
            <a:off x="6496216" y="2320412"/>
            <a:ext cx="4632031" cy="3851787"/>
          </a:xfrm>
        </p:spPr>
        <p:txBody>
          <a:bodyPr anchor="ctr">
            <a:normAutofit/>
          </a:bodyPr>
          <a:lstStyle/>
          <a:p>
            <a:r>
              <a:rPr lang="nl-BE" b="1" dirty="0"/>
              <a:t>A.	XANTHIPPE</a:t>
            </a:r>
          </a:p>
          <a:p>
            <a:r>
              <a:rPr lang="nl-BE" b="1" dirty="0"/>
              <a:t>B.	XENIA</a:t>
            </a:r>
          </a:p>
          <a:p>
            <a:r>
              <a:rPr lang="nl-BE" b="1" dirty="0"/>
              <a:t>C.	XIANDRE</a:t>
            </a:r>
          </a:p>
        </p:txBody>
      </p:sp>
      <p:sp>
        <p:nvSpPr>
          <p:cNvPr id="41" name="Oval 40">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43" name="Oval 42">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305263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9EAC3AF5-E734-DC85-5B61-5640D57A6F44}"/>
              </a:ext>
            </a:extLst>
          </p:cNvPr>
          <p:cNvSpPr>
            <a:spLocks noGrp="1"/>
          </p:cNvSpPr>
          <p:nvPr>
            <p:ph type="title"/>
          </p:nvPr>
        </p:nvSpPr>
        <p:spPr>
          <a:xfrm>
            <a:off x="1069848" y="484632"/>
            <a:ext cx="10058400" cy="1609344"/>
          </a:xfrm>
        </p:spPr>
        <p:txBody>
          <a:bodyPr>
            <a:normAutofit/>
          </a:bodyPr>
          <a:lstStyle/>
          <a:p>
            <a:r>
              <a:rPr lang="nl-BE" sz="3400"/>
              <a:t>HET GAAT OM EEN FRISZOETE EN BIJ ONS EEN VRIJ NIEUWE GROENTE? OORSPRONKELIJK AFKOMSTIG UIT DE ANDES. SYNONIEM VOOR APPELWORTEL. OVER WELKE GROENTE HEBBEN WE HET?</a:t>
            </a:r>
          </a:p>
        </p:txBody>
      </p:sp>
      <p:pic>
        <p:nvPicPr>
          <p:cNvPr id="4" name="Afbeelding 3">
            <a:extLst>
              <a:ext uri="{FF2B5EF4-FFF2-40B4-BE49-F238E27FC236}">
                <a16:creationId xmlns:a16="http://schemas.microsoft.com/office/drawing/2014/main" id="{3AFB23DA-D716-A135-A4BA-BD24E24BA9A5}"/>
              </a:ext>
            </a:extLst>
          </p:cNvPr>
          <p:cNvPicPr>
            <a:picLocks noChangeAspect="1"/>
          </p:cNvPicPr>
          <p:nvPr/>
        </p:nvPicPr>
        <p:blipFill>
          <a:blip r:embed="rId5"/>
          <a:srcRect l="6907" r="6159"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6B331D11-7F93-DF91-F5DD-79A62BD150EC}"/>
              </a:ext>
            </a:extLst>
          </p:cNvPr>
          <p:cNvSpPr>
            <a:spLocks noGrp="1"/>
          </p:cNvSpPr>
          <p:nvPr>
            <p:ph idx="1"/>
          </p:nvPr>
        </p:nvSpPr>
        <p:spPr>
          <a:xfrm>
            <a:off x="6496216" y="2320412"/>
            <a:ext cx="4632031" cy="3851787"/>
          </a:xfrm>
        </p:spPr>
        <p:txBody>
          <a:bodyPr anchor="ctr">
            <a:normAutofit/>
          </a:bodyPr>
          <a:lstStyle/>
          <a:p>
            <a:pPr marL="457200" indent="-457200">
              <a:buAutoNum type="alphaUcPeriod"/>
            </a:pPr>
            <a:r>
              <a:rPr lang="nl-BE" sz="2400" b="1" dirty="0"/>
              <a:t>YUKKA</a:t>
            </a:r>
          </a:p>
          <a:p>
            <a:pPr marL="457200" indent="-457200">
              <a:buAutoNum type="alphaUcPeriod"/>
            </a:pPr>
            <a:r>
              <a:rPr lang="nl-BE" sz="2400" b="1" dirty="0"/>
              <a:t>YOCKU</a:t>
            </a:r>
          </a:p>
          <a:p>
            <a:pPr marL="457200" indent="-457200">
              <a:buAutoNum type="alphaUcPeriod"/>
            </a:pPr>
            <a:r>
              <a:rPr lang="nl-BE" sz="2400" b="1" dirty="0"/>
              <a:t>YACON</a:t>
            </a:r>
            <a:r>
              <a:rPr lang="nl-BE" sz="1800" dirty="0"/>
              <a:t>	</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70279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F65E0887-8162-9C28-E90E-D4CC946BA0A1}"/>
              </a:ext>
            </a:extLst>
          </p:cNvPr>
          <p:cNvSpPr>
            <a:spLocks noGrp="1"/>
          </p:cNvSpPr>
          <p:nvPr>
            <p:ph type="title"/>
          </p:nvPr>
        </p:nvSpPr>
        <p:spPr>
          <a:xfrm>
            <a:off x="1069848" y="484632"/>
            <a:ext cx="10058400" cy="1609344"/>
          </a:xfrm>
        </p:spPr>
        <p:txBody>
          <a:bodyPr>
            <a:normAutofit/>
          </a:bodyPr>
          <a:lstStyle/>
          <a:p>
            <a:r>
              <a:rPr lang="nl-BE" dirty="0"/>
              <a:t>HET FRANS WOORD VER À SOIE BETEKEND IN HET NEDERLANDS?</a:t>
            </a:r>
          </a:p>
        </p:txBody>
      </p:sp>
      <p:pic>
        <p:nvPicPr>
          <p:cNvPr id="4" name="Afbeelding 3" descr="Afbeelding met tekenfilm, vlag&#10;&#10;Automatisch gegenereerde beschrijving">
            <a:extLst>
              <a:ext uri="{FF2B5EF4-FFF2-40B4-BE49-F238E27FC236}">
                <a16:creationId xmlns:a16="http://schemas.microsoft.com/office/drawing/2014/main" id="{28B8ADD2-3663-1322-CB27-C1ABB45DE966}"/>
              </a:ext>
            </a:extLst>
          </p:cNvPr>
          <p:cNvPicPr>
            <a:picLocks noChangeAspect="1"/>
          </p:cNvPicPr>
          <p:nvPr/>
        </p:nvPicPr>
        <p:blipFill>
          <a:blip r:embed="rId4"/>
          <a:srcRect t="10392" b="12828"/>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855F8ADE-F10B-6D60-A8F4-97B2CCEA81A0}"/>
              </a:ext>
            </a:extLst>
          </p:cNvPr>
          <p:cNvSpPr>
            <a:spLocks noGrp="1"/>
          </p:cNvSpPr>
          <p:nvPr>
            <p:ph idx="1"/>
          </p:nvPr>
        </p:nvSpPr>
        <p:spPr>
          <a:xfrm>
            <a:off x="6496216" y="2320412"/>
            <a:ext cx="4632031" cy="3851787"/>
          </a:xfrm>
        </p:spPr>
        <p:txBody>
          <a:bodyPr anchor="ctr">
            <a:normAutofit/>
          </a:bodyPr>
          <a:lstStyle/>
          <a:p>
            <a:r>
              <a:rPr lang="nl-BE" b="1" dirty="0"/>
              <a:t>A.	ZINDERING</a:t>
            </a:r>
          </a:p>
          <a:p>
            <a:r>
              <a:rPr lang="nl-BE" b="1" dirty="0"/>
              <a:t>B.	ZIJDERUPS</a:t>
            </a:r>
          </a:p>
          <a:p>
            <a:r>
              <a:rPr lang="nl-BE" b="1" dirty="0"/>
              <a:t>C.	ZONSVERDUISTERING</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5">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38655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66088CE9-3FE0-D911-6446-A983DDD1EFCE}"/>
              </a:ext>
            </a:extLst>
          </p:cNvPr>
          <p:cNvSpPr>
            <a:spLocks noGrp="1"/>
          </p:cNvSpPr>
          <p:nvPr>
            <p:ph type="title"/>
          </p:nvPr>
        </p:nvSpPr>
        <p:spPr>
          <a:xfrm>
            <a:off x="1069848" y="484632"/>
            <a:ext cx="10058400" cy="1609344"/>
          </a:xfrm>
        </p:spPr>
        <p:txBody>
          <a:bodyPr>
            <a:normAutofit/>
          </a:bodyPr>
          <a:lstStyle/>
          <a:p>
            <a:r>
              <a:rPr lang="nl-BE" dirty="0"/>
              <a:t>Hoe heet de Belgische VZW die gebruikte batterijen inzamelt?</a:t>
            </a:r>
          </a:p>
        </p:txBody>
      </p:sp>
      <p:pic>
        <p:nvPicPr>
          <p:cNvPr id="4" name="Afbeelding 3">
            <a:extLst>
              <a:ext uri="{FF2B5EF4-FFF2-40B4-BE49-F238E27FC236}">
                <a16:creationId xmlns:a16="http://schemas.microsoft.com/office/drawing/2014/main" id="{88CEF2F3-3DE5-7BBE-792D-84F422F7D6E8}"/>
              </a:ext>
            </a:extLst>
          </p:cNvPr>
          <p:cNvPicPr>
            <a:picLocks noChangeAspect="1"/>
          </p:cNvPicPr>
          <p:nvPr/>
        </p:nvPicPr>
        <p:blipFill>
          <a:blip r:embed="rId5"/>
          <a:srcRect l="14289" r="4311" b="4883"/>
          <a:stretch/>
        </p:blipFill>
        <p:spPr>
          <a:xfrm>
            <a:off x="1007196" y="2265037"/>
            <a:ext cx="5190404" cy="3771106"/>
          </a:xfrm>
          <a:prstGeom prst="rect">
            <a:avLst/>
          </a:prstGeom>
        </p:spPr>
      </p:pic>
      <p:sp>
        <p:nvSpPr>
          <p:cNvPr id="3" name="Tijdelijke aanduiding voor inhoud 2">
            <a:extLst>
              <a:ext uri="{FF2B5EF4-FFF2-40B4-BE49-F238E27FC236}">
                <a16:creationId xmlns:a16="http://schemas.microsoft.com/office/drawing/2014/main" id="{1AC6B45E-E2EE-0BDD-D96F-E1B8C92E8641}"/>
              </a:ext>
            </a:extLst>
          </p:cNvPr>
          <p:cNvSpPr>
            <a:spLocks noGrp="1"/>
          </p:cNvSpPr>
          <p:nvPr>
            <p:ph idx="1"/>
          </p:nvPr>
        </p:nvSpPr>
        <p:spPr>
          <a:xfrm>
            <a:off x="6496216" y="2320412"/>
            <a:ext cx="4632031" cy="3851787"/>
          </a:xfrm>
        </p:spPr>
        <p:txBody>
          <a:bodyPr anchor="ctr">
            <a:normAutofit/>
          </a:bodyPr>
          <a:lstStyle/>
          <a:p>
            <a:r>
              <a:rPr lang="nl-BE" b="1"/>
              <a:t>A. 	BOBAT</a:t>
            </a:r>
          </a:p>
          <a:p>
            <a:r>
              <a:rPr lang="nl-BE" b="1"/>
              <a:t>B. 	BABET</a:t>
            </a:r>
          </a:p>
          <a:p>
            <a:r>
              <a:rPr lang="nl-BE" b="1"/>
              <a:t>C. 	BEBAT</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97398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06433FCE-F3F7-B5E3-D868-6887B9F7159C}"/>
              </a:ext>
            </a:extLst>
          </p:cNvPr>
          <p:cNvSpPr>
            <a:spLocks noGrp="1"/>
          </p:cNvSpPr>
          <p:nvPr>
            <p:ph type="title"/>
          </p:nvPr>
        </p:nvSpPr>
        <p:spPr>
          <a:xfrm>
            <a:off x="1069848" y="484632"/>
            <a:ext cx="10058400" cy="1609344"/>
          </a:xfrm>
        </p:spPr>
        <p:txBody>
          <a:bodyPr>
            <a:normAutofit/>
          </a:bodyPr>
          <a:lstStyle/>
          <a:p>
            <a:r>
              <a:rPr lang="nl-NL" sz="2200" b="1" i="0">
                <a:effectLst/>
                <a:latin typeface="__Roboto_22ceb1"/>
              </a:rPr>
              <a:t>één dessertje. Het is een bommetje, maar dan wel eentje dat fenomenaal lekker is. </a:t>
            </a:r>
            <a:r>
              <a:rPr lang="nl-NL" sz="2200" b="1">
                <a:latin typeface="__Roboto_22ceb1"/>
              </a:rPr>
              <a:t>DENK AAN VANILLEPUDDING. </a:t>
            </a:r>
            <a:r>
              <a:rPr lang="nl-NL" sz="2200" b="1" i="0">
                <a:effectLst/>
                <a:latin typeface="__Roboto_22ceb1"/>
              </a:rPr>
              <a:t>Om dit gerecht perfect te maken, doe je er wel goed aan om te investeren in een kleine gasbrander waarmee je een perfect krokant suikerlaagje kan maken. WELK DESSERT BEDOELEN WE?</a:t>
            </a:r>
            <a:endParaRPr lang="nl-BE" sz="2200" b="1"/>
          </a:p>
        </p:txBody>
      </p:sp>
      <p:pic>
        <p:nvPicPr>
          <p:cNvPr id="4" name="Afbeelding 3">
            <a:extLst>
              <a:ext uri="{FF2B5EF4-FFF2-40B4-BE49-F238E27FC236}">
                <a16:creationId xmlns:a16="http://schemas.microsoft.com/office/drawing/2014/main" id="{EFAB1CB0-47D7-03A3-A705-FAEC60A80B05}"/>
              </a:ext>
            </a:extLst>
          </p:cNvPr>
          <p:cNvPicPr>
            <a:picLocks noChangeAspect="1"/>
          </p:cNvPicPr>
          <p:nvPr/>
        </p:nvPicPr>
        <p:blipFill>
          <a:blip r:embed="rId5"/>
          <a:srcRect l="1561" r="758" b="1"/>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18CA1417-5721-A939-463C-EBD62E6ECD96}"/>
              </a:ext>
            </a:extLst>
          </p:cNvPr>
          <p:cNvSpPr>
            <a:spLocks noGrp="1"/>
          </p:cNvSpPr>
          <p:nvPr>
            <p:ph idx="1"/>
          </p:nvPr>
        </p:nvSpPr>
        <p:spPr>
          <a:xfrm>
            <a:off x="6496216" y="2320412"/>
            <a:ext cx="4632031" cy="3851787"/>
          </a:xfrm>
        </p:spPr>
        <p:txBody>
          <a:bodyPr anchor="ctr">
            <a:normAutofit/>
          </a:bodyPr>
          <a:lstStyle/>
          <a:p>
            <a:r>
              <a:rPr lang="nl-BE" b="1" dirty="0"/>
              <a:t>A.	Crème </a:t>
            </a:r>
            <a:r>
              <a:rPr lang="nl-BE" b="1" dirty="0" err="1"/>
              <a:t>brûlée</a:t>
            </a:r>
            <a:endParaRPr lang="nl-BE" b="1" dirty="0"/>
          </a:p>
          <a:p>
            <a:r>
              <a:rPr lang="nl-BE" b="1" dirty="0"/>
              <a:t>B.	Crème bourbon</a:t>
            </a:r>
          </a:p>
          <a:p>
            <a:r>
              <a:rPr lang="nl-BE" b="1" dirty="0"/>
              <a:t>C.	Crème </a:t>
            </a:r>
            <a:r>
              <a:rPr lang="nl-BE" b="1" dirty="0" err="1"/>
              <a:t>brûnée</a:t>
            </a:r>
            <a:endParaRPr lang="nl-BE" b="1" dirty="0"/>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751699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DB7617F9-126D-C7B1-EA4E-AB81E86532DC}"/>
              </a:ext>
            </a:extLst>
          </p:cNvPr>
          <p:cNvSpPr>
            <a:spLocks noGrp="1"/>
          </p:cNvSpPr>
          <p:nvPr>
            <p:ph type="title"/>
          </p:nvPr>
        </p:nvSpPr>
        <p:spPr>
          <a:xfrm>
            <a:off x="1069848" y="484632"/>
            <a:ext cx="10058400" cy="1609344"/>
          </a:xfrm>
        </p:spPr>
        <p:txBody>
          <a:bodyPr>
            <a:normAutofit/>
          </a:bodyPr>
          <a:lstStyle/>
          <a:p>
            <a:r>
              <a:rPr lang="nl-BE" dirty="0"/>
              <a:t>HOE HEET DE GRIEKSE GODIN VAN DE LANDBOUW EN GEWASSEN?</a:t>
            </a:r>
          </a:p>
        </p:txBody>
      </p:sp>
      <p:pic>
        <p:nvPicPr>
          <p:cNvPr id="4" name="Afbeelding 3">
            <a:extLst>
              <a:ext uri="{FF2B5EF4-FFF2-40B4-BE49-F238E27FC236}">
                <a16:creationId xmlns:a16="http://schemas.microsoft.com/office/drawing/2014/main" id="{971448C2-44EB-C061-C83C-E716A58CAE53}"/>
              </a:ext>
            </a:extLst>
          </p:cNvPr>
          <p:cNvPicPr>
            <a:picLocks noChangeAspect="1"/>
          </p:cNvPicPr>
          <p:nvPr/>
        </p:nvPicPr>
        <p:blipFill>
          <a:blip r:embed="rId5"/>
          <a:srcRect l="8906" r="4159"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544F9C13-77C5-6D3D-487E-146842715F2C}"/>
              </a:ext>
            </a:extLst>
          </p:cNvPr>
          <p:cNvSpPr>
            <a:spLocks noGrp="1"/>
          </p:cNvSpPr>
          <p:nvPr>
            <p:ph idx="1"/>
          </p:nvPr>
        </p:nvSpPr>
        <p:spPr>
          <a:xfrm>
            <a:off x="6496216" y="2320412"/>
            <a:ext cx="4632031" cy="3851787"/>
          </a:xfrm>
        </p:spPr>
        <p:txBody>
          <a:bodyPr anchor="ctr">
            <a:normAutofit/>
          </a:bodyPr>
          <a:lstStyle/>
          <a:p>
            <a:r>
              <a:rPr lang="nl-BE" b="1"/>
              <a:t>A.	DEMENTER</a:t>
            </a:r>
          </a:p>
          <a:p>
            <a:r>
              <a:rPr lang="nl-BE" b="1"/>
              <a:t>B. 	DAVINA</a:t>
            </a:r>
          </a:p>
          <a:p>
            <a:r>
              <a:rPr lang="nl-BE" b="1"/>
              <a:t>C.	DOROTHEA</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83365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6A2C569A-F571-47A9-F9CC-C233F1078B62}"/>
              </a:ext>
            </a:extLst>
          </p:cNvPr>
          <p:cNvSpPr>
            <a:spLocks noGrp="1"/>
          </p:cNvSpPr>
          <p:nvPr>
            <p:ph type="title"/>
          </p:nvPr>
        </p:nvSpPr>
        <p:spPr>
          <a:xfrm>
            <a:off x="1069848" y="484632"/>
            <a:ext cx="10058400" cy="1609344"/>
          </a:xfrm>
        </p:spPr>
        <p:txBody>
          <a:bodyPr>
            <a:normAutofit/>
          </a:bodyPr>
          <a:lstStyle/>
          <a:p>
            <a:r>
              <a:rPr lang="nl-BE" dirty="0"/>
              <a:t>EEN MANIER VAN VERMEERDEREN VAN PLANTEN HEET MEN?</a:t>
            </a:r>
          </a:p>
        </p:txBody>
      </p:sp>
      <p:pic>
        <p:nvPicPr>
          <p:cNvPr id="4" name="Afbeelding 3">
            <a:extLst>
              <a:ext uri="{FF2B5EF4-FFF2-40B4-BE49-F238E27FC236}">
                <a16:creationId xmlns:a16="http://schemas.microsoft.com/office/drawing/2014/main" id="{CEAA5A40-4AD9-AF19-92EB-D39874B8FBB9}"/>
              </a:ext>
            </a:extLst>
          </p:cNvPr>
          <p:cNvPicPr>
            <a:picLocks noChangeAspect="1"/>
          </p:cNvPicPr>
          <p:nvPr/>
        </p:nvPicPr>
        <p:blipFill>
          <a:blip r:embed="rId5"/>
          <a:srcRect t="26205" r="-2" b="16018"/>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833AFF63-5EE7-1174-63B8-B07A2D498E69}"/>
              </a:ext>
            </a:extLst>
          </p:cNvPr>
          <p:cNvSpPr>
            <a:spLocks noGrp="1"/>
          </p:cNvSpPr>
          <p:nvPr>
            <p:ph idx="1"/>
          </p:nvPr>
        </p:nvSpPr>
        <p:spPr>
          <a:xfrm>
            <a:off x="6496216" y="2320412"/>
            <a:ext cx="4632031" cy="3851787"/>
          </a:xfrm>
        </p:spPr>
        <p:txBody>
          <a:bodyPr anchor="ctr">
            <a:normAutofit/>
          </a:bodyPr>
          <a:lstStyle/>
          <a:p>
            <a:r>
              <a:rPr lang="nl-BE" b="1" dirty="0"/>
              <a:t>A.	ENKEN</a:t>
            </a:r>
          </a:p>
          <a:p>
            <a:r>
              <a:rPr lang="nl-BE" b="1" dirty="0"/>
              <a:t>B.	ENTEN</a:t>
            </a:r>
          </a:p>
          <a:p>
            <a:r>
              <a:rPr lang="nl-BE" b="1" dirty="0"/>
              <a:t>C.	EIKEN</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7801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C10739DB-6D38-5E8E-B632-CDC85007F972}"/>
              </a:ext>
            </a:extLst>
          </p:cNvPr>
          <p:cNvSpPr>
            <a:spLocks noGrp="1"/>
          </p:cNvSpPr>
          <p:nvPr>
            <p:ph type="title"/>
          </p:nvPr>
        </p:nvSpPr>
        <p:spPr>
          <a:xfrm>
            <a:off x="1069848" y="484632"/>
            <a:ext cx="10058400" cy="1609344"/>
          </a:xfrm>
        </p:spPr>
        <p:txBody>
          <a:bodyPr>
            <a:normAutofit/>
          </a:bodyPr>
          <a:lstStyle/>
          <a:p>
            <a:r>
              <a:rPr lang="nl-BE" dirty="0"/>
              <a:t>HOE HEET MEN HET LAATSTE SCHEUTJE WIJN UIT EEN WIJNFLES?</a:t>
            </a:r>
          </a:p>
        </p:txBody>
      </p:sp>
      <p:pic>
        <p:nvPicPr>
          <p:cNvPr id="4" name="Afbeelding 3">
            <a:extLst>
              <a:ext uri="{FF2B5EF4-FFF2-40B4-BE49-F238E27FC236}">
                <a16:creationId xmlns:a16="http://schemas.microsoft.com/office/drawing/2014/main" id="{ADC0AE38-B6FF-5ED3-9984-E18841E29370}"/>
              </a:ext>
            </a:extLst>
          </p:cNvPr>
          <p:cNvPicPr>
            <a:picLocks noChangeAspect="1"/>
          </p:cNvPicPr>
          <p:nvPr/>
        </p:nvPicPr>
        <p:blipFill>
          <a:blip r:embed="rId5"/>
          <a:srcRect r="1995" b="3"/>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17898A7C-C321-FAF1-EDC4-5A6B87011920}"/>
              </a:ext>
            </a:extLst>
          </p:cNvPr>
          <p:cNvSpPr>
            <a:spLocks noGrp="1"/>
          </p:cNvSpPr>
          <p:nvPr>
            <p:ph idx="1"/>
          </p:nvPr>
        </p:nvSpPr>
        <p:spPr>
          <a:xfrm>
            <a:off x="6496216" y="2320412"/>
            <a:ext cx="4632031" cy="3851787"/>
          </a:xfrm>
        </p:spPr>
        <p:txBody>
          <a:bodyPr anchor="ctr">
            <a:normAutofit/>
          </a:bodyPr>
          <a:lstStyle/>
          <a:p>
            <a:r>
              <a:rPr lang="nl-BE" b="1" dirty="0"/>
              <a:t>A.	FLESSENDIK</a:t>
            </a:r>
          </a:p>
          <a:p>
            <a:r>
              <a:rPr lang="nl-BE" b="1" dirty="0"/>
              <a:t>B.	FLESSENGELUK</a:t>
            </a:r>
          </a:p>
          <a:p>
            <a:r>
              <a:rPr lang="nl-BE" b="1" dirty="0"/>
              <a:t>C.	FLESSENEIND</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365964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1A05CDAF-CFA1-4B7F-A171-E4768192D384}"/>
              </a:ext>
            </a:extLst>
          </p:cNvPr>
          <p:cNvSpPr>
            <a:spLocks noGrp="1"/>
          </p:cNvSpPr>
          <p:nvPr>
            <p:ph type="title"/>
          </p:nvPr>
        </p:nvSpPr>
        <p:spPr>
          <a:xfrm>
            <a:off x="1069848" y="484632"/>
            <a:ext cx="10058400" cy="1609344"/>
          </a:xfrm>
        </p:spPr>
        <p:txBody>
          <a:bodyPr>
            <a:normAutofit/>
          </a:bodyPr>
          <a:lstStyle/>
          <a:p>
            <a:r>
              <a:rPr lang="nl-BE" sz="3000"/>
              <a:t>HET IS EEN SCHERP SMAKEND KRUID, OORSPRONKELIJK DOOR MARCO POLO NAAR EUROPA GEBRACHT. WORDT GEBRUIKT VOOR ONDER ANDERE HET BROUWEN VAN BIER. WELK KRUID BEDOELEN WE?</a:t>
            </a:r>
          </a:p>
        </p:txBody>
      </p:sp>
      <p:pic>
        <p:nvPicPr>
          <p:cNvPr id="4" name="Afbeelding 3">
            <a:extLst>
              <a:ext uri="{FF2B5EF4-FFF2-40B4-BE49-F238E27FC236}">
                <a16:creationId xmlns:a16="http://schemas.microsoft.com/office/drawing/2014/main" id="{960F61BC-590A-4CF9-6133-BE3987A66EC6}"/>
              </a:ext>
            </a:extLst>
          </p:cNvPr>
          <p:cNvPicPr>
            <a:picLocks noChangeAspect="1"/>
          </p:cNvPicPr>
          <p:nvPr/>
        </p:nvPicPr>
        <p:blipFill>
          <a:blip r:embed="rId4"/>
          <a:srcRect l="19935" t="11702" r="3" b="8974"/>
          <a:stretch/>
        </p:blipFill>
        <p:spPr>
          <a:xfrm>
            <a:off x="1391920" y="2722281"/>
            <a:ext cx="4704076" cy="3099399"/>
          </a:xfrm>
          <a:prstGeom prst="rect">
            <a:avLst/>
          </a:prstGeom>
        </p:spPr>
      </p:pic>
      <p:sp>
        <p:nvSpPr>
          <p:cNvPr id="3" name="Tijdelijke aanduiding voor inhoud 2">
            <a:extLst>
              <a:ext uri="{FF2B5EF4-FFF2-40B4-BE49-F238E27FC236}">
                <a16:creationId xmlns:a16="http://schemas.microsoft.com/office/drawing/2014/main" id="{DBEDC961-F1A9-8212-8990-8B1DBD4072BD}"/>
              </a:ext>
            </a:extLst>
          </p:cNvPr>
          <p:cNvSpPr>
            <a:spLocks noGrp="1"/>
          </p:cNvSpPr>
          <p:nvPr>
            <p:ph idx="1"/>
          </p:nvPr>
        </p:nvSpPr>
        <p:spPr>
          <a:xfrm>
            <a:off x="6496216" y="2320412"/>
            <a:ext cx="4632031" cy="3851787"/>
          </a:xfrm>
        </p:spPr>
        <p:txBody>
          <a:bodyPr anchor="ctr">
            <a:normAutofit/>
          </a:bodyPr>
          <a:lstStyle/>
          <a:p>
            <a:r>
              <a:rPr lang="nl-BE" b="1" dirty="0"/>
              <a:t>A.	GARAM MASALA</a:t>
            </a:r>
          </a:p>
          <a:p>
            <a:r>
              <a:rPr lang="nl-BE" b="1" dirty="0"/>
              <a:t>B.	GEMBER</a:t>
            </a:r>
          </a:p>
          <a:p>
            <a:r>
              <a:rPr lang="nl-BE" b="1" dirty="0"/>
              <a:t>C.	GERMANIUM</a:t>
            </a:r>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5">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59536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3">
              <a:alphaModFix amt="85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E169C7F5-2BD8-4584-0003-4C97D0F2F986}"/>
              </a:ext>
            </a:extLst>
          </p:cNvPr>
          <p:cNvSpPr>
            <a:spLocks noGrp="1"/>
          </p:cNvSpPr>
          <p:nvPr>
            <p:ph type="title"/>
          </p:nvPr>
        </p:nvSpPr>
        <p:spPr>
          <a:xfrm>
            <a:off x="1069848" y="484632"/>
            <a:ext cx="10058400" cy="1609344"/>
          </a:xfrm>
        </p:spPr>
        <p:txBody>
          <a:bodyPr>
            <a:normAutofit/>
          </a:bodyPr>
          <a:lstStyle/>
          <a:p>
            <a:r>
              <a:rPr lang="nl-BE" sz="3400"/>
              <a:t>HET IS EEN HONDENRAS DIE VOORNAMELIJK GEBRUIKT WORDT OM SLEEËN VOORT TE TREKKEN; WAT IS DE JUISTE SCHRIJFWIJZE?</a:t>
            </a:r>
          </a:p>
        </p:txBody>
      </p:sp>
      <p:pic>
        <p:nvPicPr>
          <p:cNvPr id="4" name="Afbeelding 3">
            <a:extLst>
              <a:ext uri="{FF2B5EF4-FFF2-40B4-BE49-F238E27FC236}">
                <a16:creationId xmlns:a16="http://schemas.microsoft.com/office/drawing/2014/main" id="{AE0773DF-6F4C-5B3C-246F-223B3C0689F3}"/>
              </a:ext>
            </a:extLst>
          </p:cNvPr>
          <p:cNvPicPr>
            <a:picLocks noChangeAspect="1"/>
          </p:cNvPicPr>
          <p:nvPr/>
        </p:nvPicPr>
        <p:blipFill>
          <a:blip r:embed="rId5"/>
          <a:srcRect t="21671" r="-2" b="25926"/>
          <a:stretch/>
        </p:blipFill>
        <p:spPr>
          <a:xfrm>
            <a:off x="1007196" y="2265037"/>
            <a:ext cx="5088800" cy="3907158"/>
          </a:xfrm>
          <a:prstGeom prst="rect">
            <a:avLst/>
          </a:prstGeom>
        </p:spPr>
      </p:pic>
      <p:sp>
        <p:nvSpPr>
          <p:cNvPr id="3" name="Tijdelijke aanduiding voor inhoud 2">
            <a:extLst>
              <a:ext uri="{FF2B5EF4-FFF2-40B4-BE49-F238E27FC236}">
                <a16:creationId xmlns:a16="http://schemas.microsoft.com/office/drawing/2014/main" id="{4CF99D26-01BD-C5CF-A589-7B76D4BFC3B0}"/>
              </a:ext>
            </a:extLst>
          </p:cNvPr>
          <p:cNvSpPr>
            <a:spLocks noGrp="1"/>
          </p:cNvSpPr>
          <p:nvPr>
            <p:ph idx="1"/>
          </p:nvPr>
        </p:nvSpPr>
        <p:spPr>
          <a:xfrm>
            <a:off x="6496216" y="2320412"/>
            <a:ext cx="4632031" cy="3851787"/>
          </a:xfrm>
        </p:spPr>
        <p:txBody>
          <a:bodyPr anchor="ctr">
            <a:normAutofit/>
          </a:bodyPr>
          <a:lstStyle/>
          <a:p>
            <a:r>
              <a:rPr lang="nl-BE" b="1" dirty="0"/>
              <a:t>A.	</a:t>
            </a:r>
            <a:r>
              <a:rPr lang="nl-BE" b="1" i="0">
                <a:effectLst/>
                <a:latin typeface="Helvetica Neue"/>
              </a:rPr>
              <a:t>HUSKY</a:t>
            </a:r>
          </a:p>
          <a:p>
            <a:r>
              <a:rPr lang="nl-BE" b="1">
                <a:latin typeface="Helvetica Neue"/>
              </a:rPr>
              <a:t>B.	HUSCKY</a:t>
            </a:r>
          </a:p>
          <a:p>
            <a:r>
              <a:rPr lang="nl-BE" b="1">
                <a:latin typeface="Helvetica Neue"/>
              </a:rPr>
              <a:t>C.	HUSKIE</a:t>
            </a:r>
            <a:endParaRPr lang="nl-BE" b="1" dirty="0"/>
          </a:p>
        </p:txBody>
      </p:sp>
      <p:sp>
        <p:nvSpPr>
          <p:cNvPr id="17" name="Oval 16">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2637083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Hout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out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out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TM03090434[[fn=Houttype]]</Template>
  <TotalTime>0</TotalTime>
  <Words>800</Words>
  <Application>Microsoft Office PowerPoint</Application>
  <PresentationFormat>Breedbeeld</PresentationFormat>
  <Paragraphs>153</Paragraphs>
  <Slides>27</Slides>
  <Notes>24</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27</vt:i4>
      </vt:variant>
    </vt:vector>
  </HeadingPairs>
  <TitlesOfParts>
    <vt:vector size="37" baseType="lpstr">
      <vt:lpstr>__Roboto_22ceb1</vt:lpstr>
      <vt:lpstr>Aptos</vt:lpstr>
      <vt:lpstr>Calibri</vt:lpstr>
      <vt:lpstr>Helvetica Neue</vt:lpstr>
      <vt:lpstr>Manrope</vt:lpstr>
      <vt:lpstr>Rockwell</vt:lpstr>
      <vt:lpstr>Rockwell Condensed</vt:lpstr>
      <vt:lpstr>Rockwell Extra Bold</vt:lpstr>
      <vt:lpstr>Wingdings</vt:lpstr>
      <vt:lpstr>Houttype</vt:lpstr>
      <vt:lpstr>A b c quiz</vt:lpstr>
      <vt:lpstr> In 1977 werd voor de eerste keer de Stripgidsprijs uitgereikt. Ook in '78 en '79 gebeurde dit, vanaf toen werd het een tweejaarlijkse gebeurtenis. Sinds 2003 spreekt men van de Vlaamse Cultuurprijs voor de Strip. Maar tussen 1983 en 2001 had deze prijs een andere naam. Naar welk personage werd de prijs toen vernoemd?</vt:lpstr>
      <vt:lpstr>Hoe heet de Belgische VZW die gebruikte batterijen inzamelt?</vt:lpstr>
      <vt:lpstr>één dessertje. Het is een bommetje, maar dan wel eentje dat fenomenaal lekker is. DENK AAN VANILLEPUDDING. Om dit gerecht perfect te maken, doe je er wel goed aan om te investeren in een kleine gasbrander waarmee je een perfect krokant suikerlaagje kan maken. WELK DESSERT BEDOELEN WE?</vt:lpstr>
      <vt:lpstr>HOE HEET DE GRIEKSE GODIN VAN DE LANDBOUW EN GEWASSEN?</vt:lpstr>
      <vt:lpstr>EEN MANIER VAN VERMEERDEREN VAN PLANTEN HEET MEN?</vt:lpstr>
      <vt:lpstr>HOE HEET MEN HET LAATSTE SCHEUTJE WIJN UIT EEN WIJNFLES?</vt:lpstr>
      <vt:lpstr>HET IS EEN SCHERP SMAKEND KRUID, OORSPRONKELIJK DOOR MARCO POLO NAAR EUROPA GEBRACHT. WORDT GEBRUIKT VOOR ONDER ANDERE HET BROUWEN VAN BIER. WELK KRUID BEDOELEN WE?</vt:lpstr>
      <vt:lpstr>HET IS EEN HONDENRAS DIE VOORNAMELIJK GEBRUIKT WORDT OM SLEEËN VOORT TE TREKKEN; WAT IS DE JUISTE SCHRIJFWIJZE?</vt:lpstr>
      <vt:lpstr>HOE WORDT EEN VROUW UIT INDIA GENOEMD?</vt:lpstr>
      <vt:lpstr>HOE HEET HET PAARD VAN DE STRIPHELD LUCKY LUKE? </vt:lpstr>
      <vt:lpstr>WIE WAS DE DERDE KONING VAN BELGIË?</vt:lpstr>
      <vt:lpstr>WAT IS DE AFKORTING VAN DE NAAM DOLORES? WAT SMART BETEKEND?</vt:lpstr>
      <vt:lpstr>VAN WELK LAND IS DEZE VLAG?</vt:lpstr>
      <vt:lpstr>HOE NOEMT MEN AZIATISCHE PASTA?</vt:lpstr>
      <vt:lpstr>WAT IS DE GENEESKUNDIGE BENAMING VOOR VOCHTOPHOPING?</vt:lpstr>
      <vt:lpstr>WAT IS DE NEDERLANDSE VERTALING VAN DE LATIJNSE BENAMING MELOPSITTACUS UNDULATUS?</vt:lpstr>
      <vt:lpstr>HOE HEET MEN EEN VIERWIELIGE MOTORFIETS OF BROMMER?</vt:lpstr>
      <vt:lpstr>HOE HEET MEN EEN KAPSEL MET DREADLOCKS?</vt:lpstr>
      <vt:lpstr>WAT IS DE TERM VOOR HET KLEUREFFECT DIE WORDT GEBRUIKT OM FOTO4S OUDER TE LATEN LIJKEN?</vt:lpstr>
      <vt:lpstr>HOE HEET MEN EEN COCTAIL VAN BIER EN GRENADINE?</vt:lpstr>
      <vt:lpstr>NAAR WELKE SPECIALIST GA JE ALS JE LAST HEBT VAN DE URINEWEGEN?</vt:lpstr>
      <vt:lpstr>WIE HAD ZEVEN ZONEN?</vt:lpstr>
      <vt:lpstr>VAN WELK MEDIUM OP DE SMARTPHONE IS DIT HET LOGO?</vt:lpstr>
      <vt:lpstr>WIE WAS DE TWEEDE VROUW VAN SOCRATES?</vt:lpstr>
      <vt:lpstr>HET GAAT OM EEN FRISZOETE EN BIJ ONS EEN VRIJ NIEUWE GROENTE? OORSPRONKELIJK AFKOMSTIG UIT DE ANDES. SYNONIEM VOOR APPELWORTEL. OVER WELKE GROENTE HEBBEN WE HET?</vt:lpstr>
      <vt:lpstr>HET FRANS WOORD VER À SOIE BETEKEND IN HET NEDERLANDS?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vicky andries</dc:creator>
  <cp:lastModifiedBy>vicky andries</cp:lastModifiedBy>
  <cp:revision>2</cp:revision>
  <dcterms:created xsi:type="dcterms:W3CDTF">2025-02-01T12:42:08Z</dcterms:created>
  <dcterms:modified xsi:type="dcterms:W3CDTF">2025-02-03T20:37:49Z</dcterms:modified>
</cp:coreProperties>
</file>