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80" r:id="rId3"/>
    <p:sldId id="257" r:id="rId4"/>
    <p:sldId id="258" r:id="rId5"/>
    <p:sldId id="259" r:id="rId6"/>
    <p:sldId id="260" r:id="rId7"/>
    <p:sldId id="261" r:id="rId8"/>
    <p:sldId id="263" r:id="rId9"/>
    <p:sldId id="262" r:id="rId10"/>
    <p:sldId id="274" r:id="rId11"/>
    <p:sldId id="264" r:id="rId12"/>
    <p:sldId id="275" r:id="rId13"/>
    <p:sldId id="265" r:id="rId14"/>
    <p:sldId id="267" r:id="rId15"/>
    <p:sldId id="268" r:id="rId16"/>
    <p:sldId id="270" r:id="rId17"/>
    <p:sldId id="271" r:id="rId18"/>
    <p:sldId id="272" r:id="rId19"/>
    <p:sldId id="266" r:id="rId20"/>
    <p:sldId id="273" r:id="rId21"/>
    <p:sldId id="278" r:id="rId22"/>
    <p:sldId id="279" r:id="rId23"/>
    <p:sldId id="281" r:id="rId24"/>
    <p:sldId id="285" r:id="rId25"/>
    <p:sldId id="286" r:id="rId26"/>
    <p:sldId id="295" r:id="rId27"/>
    <p:sldId id="293" r:id="rId28"/>
    <p:sldId id="294" r:id="rId29"/>
    <p:sldId id="296" r:id="rId30"/>
    <p:sldId id="287" r:id="rId31"/>
    <p:sldId id="288" r:id="rId32"/>
    <p:sldId id="297" r:id="rId33"/>
    <p:sldId id="289" r:id="rId34"/>
    <p:sldId id="298" r:id="rId35"/>
    <p:sldId id="290" r:id="rId36"/>
    <p:sldId id="291" r:id="rId37"/>
    <p:sldId id="292" r:id="rId38"/>
    <p:sldId id="299" r:id="rId39"/>
    <p:sldId id="282" r:id="rId40"/>
    <p:sldId id="300" r:id="rId41"/>
    <p:sldId id="303" r:id="rId42"/>
    <p:sldId id="301" r:id="rId43"/>
    <p:sldId id="304" r:id="rId44"/>
    <p:sldId id="302" r:id="rId45"/>
    <p:sldId id="305" r:id="rId46"/>
    <p:sldId id="284" r:id="rId47"/>
    <p:sldId id="308" r:id="rId48"/>
    <p:sldId id="307" r:id="rId49"/>
    <p:sldId id="314" r:id="rId50"/>
    <p:sldId id="309" r:id="rId51"/>
    <p:sldId id="310" r:id="rId52"/>
    <p:sldId id="311" r:id="rId53"/>
    <p:sldId id="312" r:id="rId54"/>
    <p:sldId id="313" r:id="rId55"/>
    <p:sldId id="315" r:id="rId56"/>
    <p:sldId id="316" r:id="rId57"/>
    <p:sldId id="317" r:id="rId58"/>
    <p:sldId id="318" r:id="rId59"/>
    <p:sldId id="319" r:id="rId60"/>
    <p:sldId id="320" r:id="rId61"/>
    <p:sldId id="321" r:id="rId62"/>
    <p:sldId id="322" r:id="rId63"/>
    <p:sldId id="323" r:id="rId64"/>
    <p:sldId id="325" r:id="rId65"/>
    <p:sldId id="324" r:id="rId66"/>
    <p:sldId id="326" r:id="rId67"/>
    <p:sldId id="283"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EC20E35-A176-4012-BC5E-935CFFF8708E}" styleName="Stijl, gemiddeld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nl-NL"/>
              <a:t>Klik om stijl te bewerken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8/11/2025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8/11/2025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8/11/2025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8/11/2025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nl-NL"/>
              <a:t>Klik om stijl te bewerken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Date Placeholder 6"/>
          <p:cNvSpPr>
            <a:spLocks noGrp="1"/>
          </p:cNvSpPr>
          <p:nvPr>
            <p:ph type="dt" sz="half" idx="10"/>
          </p:nvPr>
        </p:nvSpPr>
        <p:spPr/>
        <p:txBody>
          <a:bodyPr/>
          <a:lstStyle/>
          <a:p>
            <a:fld id="{1160EA64-D806-43AC-9DF2-F8C432F32B4C}" type="datetimeFigureOut">
              <a:rPr lang="en-US" dirty="0"/>
              <a:t>8/11/2025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8/11/2025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583436" y="3143250"/>
            <a:ext cx="4270248" cy="259677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7" name="Date Placeholder 6"/>
          <p:cNvSpPr>
            <a:spLocks noGrp="1"/>
          </p:cNvSpPr>
          <p:nvPr>
            <p:ph type="dt" sz="half" idx="10"/>
          </p:nvPr>
        </p:nvSpPr>
        <p:spPr/>
        <p:txBody>
          <a:bodyPr/>
          <a:lstStyle/>
          <a:p>
            <a:fld id="{4F7D4976-E339-4826-83B7-FBD03F55ECF8}" type="datetimeFigureOut">
              <a:rPr lang="en-US" dirty="0"/>
              <a:t>8/11/2025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‹nr.›</a:t>
            </a:fld>
            <a:endParaRPr lang="en-US" dirty="0"/>
          </a:p>
        </p:txBody>
      </p:sp>
      <p:sp>
        <p:nvSpPr>
          <p:cNvPr id="10" name="Title 9"/>
          <p:cNvSpPr>
            <a:spLocks noGrp="1"/>
          </p:cNvSpPr>
          <p:nvPr>
            <p:ph type="title"/>
          </p:nvPr>
        </p:nvSpPr>
        <p:spPr/>
        <p:txBody>
          <a:bodyPr/>
          <a:lstStyle/>
          <a:p>
            <a:r>
              <a:rPr lang="nl-NL"/>
              <a:t>Klik om stijl te bewerken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8/11/2025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8/11/2025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bg>
      <p:bgRef idx="1001">
        <a:schemeClr val="bg2"/>
      </p:bgRef>
    </p:bg>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nl-NL"/>
              <a:t>Klik om stijl te bewerken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9" name="Date Placeholder 8"/>
          <p:cNvSpPr>
            <a:spLocks noGrp="1"/>
          </p:cNvSpPr>
          <p:nvPr>
            <p:ph type="dt" sz="half" idx="10"/>
          </p:nvPr>
        </p:nvSpPr>
        <p:spPr/>
        <p:txBody>
          <a:bodyPr/>
          <a:lstStyle/>
          <a:p>
            <a:fld id="{D1BE4249-C0D0-4B06-8692-E8BB871AF643}" type="datetimeFigureOut">
              <a:rPr lang="en-US" dirty="0"/>
              <a:t>8/11/2025</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‹nr.›</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bg>
      <p:bgRef idx="1001">
        <a:schemeClr val="bg2"/>
      </p:bgRef>
    </p:bg>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6095999" y="0"/>
            <a:ext cx="6102097" cy="6858000"/>
          </a:xfrm>
          <a:solidFill>
            <a:schemeClr val="tx1">
              <a:lumMod val="8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8/11/2025</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‹nr.›</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chemeClr val="bg2">
              <a:lumMod val="60000"/>
              <a:lumOff val="40000"/>
              <a:alpha val="15000"/>
            </a:schemeClr>
          </a:solidFill>
          <a:ln w="31750" cap="sq">
            <a:solidFill>
              <a:schemeClr val="tx1">
                <a:lumMod val="75000"/>
                <a:lumOff val="25000"/>
              </a:schemeClr>
            </a:solidFill>
            <a:miter lim="800000"/>
          </a:ln>
        </p:spPr>
        <p:txBody>
          <a:bodyPr vert="horz" lIns="182880" tIns="182880" rIns="182880" bIns="18288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8/11/2025</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‹nr.›</a:t>
            </a:fld>
            <a:endParaRPr lang="en-US" dirty="0"/>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694127-ABA2-F544-E22F-668D79244EA8}"/>
              </a:ext>
            </a:extLst>
          </p:cNvPr>
          <p:cNvSpPr>
            <a:spLocks noGrp="1"/>
          </p:cNvSpPr>
          <p:nvPr>
            <p:ph type="ctrTitle"/>
          </p:nvPr>
        </p:nvSpPr>
        <p:spPr>
          <a:xfrm>
            <a:off x="0" y="2306901"/>
            <a:ext cx="4654296" cy="1645920"/>
          </a:xfrm>
        </p:spPr>
        <p:txBody>
          <a:bodyPr>
            <a:normAutofit/>
          </a:bodyPr>
          <a:lstStyle/>
          <a:p>
            <a:r>
              <a:rPr lang="nl-BE" sz="2800" dirty="0"/>
              <a:t>Quiz over dieren</a:t>
            </a:r>
          </a:p>
        </p:txBody>
      </p:sp>
      <p:pic>
        <p:nvPicPr>
          <p:cNvPr id="5" name="Picture 4">
            <a:extLst>
              <a:ext uri="{FF2B5EF4-FFF2-40B4-BE49-F238E27FC236}">
                <a16:creationId xmlns:a16="http://schemas.microsoft.com/office/drawing/2014/main" id="{B3F79F14-3E27-25E1-8FCD-9D57F7882A1D}"/>
              </a:ext>
            </a:extLst>
          </p:cNvPr>
          <p:cNvPicPr>
            <a:picLocks noChangeAspect="1"/>
          </p:cNvPicPr>
          <p:nvPr/>
        </p:nvPicPr>
        <p:blipFill>
          <a:blip r:embed="rId2"/>
          <a:srcRect l="10708" r="4660" b="-1"/>
          <a:stretch>
            <a:fillRect/>
          </a:stretch>
        </p:blipFill>
        <p:spPr>
          <a:xfrm>
            <a:off x="4654296" y="10"/>
            <a:ext cx="7537703" cy="6857990"/>
          </a:xfrm>
          <a:prstGeom prst="rect">
            <a:avLst/>
          </a:prstGeom>
        </p:spPr>
      </p:pic>
    </p:spTree>
    <p:extLst>
      <p:ext uri="{BB962C8B-B14F-4D97-AF65-F5344CB8AC3E}">
        <p14:creationId xmlns:p14="http://schemas.microsoft.com/office/powerpoint/2010/main" val="1634330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16A957B0-A64B-F8FE-0737-85F426132519}"/>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2889CB75-DBB0-DE2E-F1DF-818399338A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39A6C7D-BF47-7C03-70D4-22D876F54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1DBF6B3-74FD-A735-C907-86D4377E9597}"/>
              </a:ext>
            </a:extLst>
          </p:cNvPr>
          <p:cNvSpPr>
            <a:spLocks noGrp="1"/>
          </p:cNvSpPr>
          <p:nvPr>
            <p:ph type="title"/>
          </p:nvPr>
        </p:nvSpPr>
        <p:spPr>
          <a:xfrm>
            <a:off x="206829" y="1059838"/>
            <a:ext cx="7043057" cy="4738324"/>
          </a:xfrm>
          <a:prstGeom prst="ellipse">
            <a:avLst/>
          </a:prstGeom>
          <a:noFill/>
          <a:ln>
            <a:noFill/>
          </a:ln>
        </p:spPr>
        <p:txBody>
          <a:bodyPr>
            <a:noAutofit/>
          </a:bodyPr>
          <a:lstStyle/>
          <a:p>
            <a:r>
              <a:rPr lang="nl-NL" sz="3200" dirty="0">
                <a:solidFill>
                  <a:schemeClr val="bg1"/>
                </a:solidFill>
              </a:rPr>
              <a:t>Vraag 4:</a:t>
            </a:r>
            <a:br>
              <a:rPr lang="nl-NL" sz="3200" dirty="0">
                <a:solidFill>
                  <a:schemeClr val="bg1"/>
                </a:solidFill>
              </a:rPr>
            </a:br>
            <a:br>
              <a:rPr lang="nl-NL" sz="3200" dirty="0">
                <a:solidFill>
                  <a:schemeClr val="bg1"/>
                </a:solidFill>
              </a:rPr>
            </a:br>
            <a:r>
              <a:rPr lang="nl-NL" sz="3200" dirty="0">
                <a:solidFill>
                  <a:schemeClr val="bg1"/>
                </a:solidFill>
              </a:rPr>
              <a:t>Bij </a:t>
            </a:r>
            <a:r>
              <a:rPr lang="nl-NL" sz="3200" dirty="0" err="1">
                <a:solidFill>
                  <a:schemeClr val="bg1"/>
                </a:solidFill>
              </a:rPr>
              <a:t>welkE</a:t>
            </a:r>
            <a:r>
              <a:rPr lang="nl-NL" sz="3200" dirty="0">
                <a:solidFill>
                  <a:schemeClr val="bg1"/>
                </a:solidFill>
              </a:rPr>
              <a:t> dieren is het mannetje verantwoordelijk voor de zwangerschap</a:t>
            </a:r>
            <a:r>
              <a:rPr lang="nl-BE" sz="3200" dirty="0">
                <a:solidFill>
                  <a:schemeClr val="bg1"/>
                </a:solidFill>
              </a:rPr>
              <a:t>?</a:t>
            </a:r>
          </a:p>
        </p:txBody>
      </p:sp>
      <p:sp>
        <p:nvSpPr>
          <p:cNvPr id="5" name="Tijdelijke aanduiding voor inhoud 4">
            <a:extLst>
              <a:ext uri="{FF2B5EF4-FFF2-40B4-BE49-F238E27FC236}">
                <a16:creationId xmlns:a16="http://schemas.microsoft.com/office/drawing/2014/main" id="{9E418F20-E29C-7201-7059-4628C5FCC985}"/>
              </a:ext>
            </a:extLst>
          </p:cNvPr>
          <p:cNvSpPr>
            <a:spLocks noGrp="1"/>
          </p:cNvSpPr>
          <p:nvPr>
            <p:ph idx="1"/>
          </p:nvPr>
        </p:nvSpPr>
        <p:spPr>
          <a:xfrm>
            <a:off x="6679109" y="283029"/>
            <a:ext cx="4665397" cy="957942"/>
          </a:xfrm>
        </p:spPr>
        <p:txBody>
          <a:bodyPr anchor="ctr">
            <a:normAutofit/>
          </a:bodyPr>
          <a:lstStyle/>
          <a:p>
            <a:pPr marL="0" indent="0">
              <a:buNone/>
            </a:pPr>
            <a:r>
              <a:rPr lang="nl-BE" sz="4000" dirty="0"/>
              <a:t>Zeepaardjes</a:t>
            </a:r>
          </a:p>
        </p:txBody>
      </p:sp>
      <p:pic>
        <p:nvPicPr>
          <p:cNvPr id="3" name="Afbeelding 2">
            <a:extLst>
              <a:ext uri="{FF2B5EF4-FFF2-40B4-BE49-F238E27FC236}">
                <a16:creationId xmlns:a16="http://schemas.microsoft.com/office/drawing/2014/main" id="{37942C08-2EAB-3A94-5D25-99EB8A0CAF5B}"/>
              </a:ext>
            </a:extLst>
          </p:cNvPr>
          <p:cNvPicPr>
            <a:picLocks noChangeAspect="1"/>
          </p:cNvPicPr>
          <p:nvPr/>
        </p:nvPicPr>
        <p:blipFill>
          <a:blip r:embed="rId2"/>
          <a:stretch>
            <a:fillRect/>
          </a:stretch>
        </p:blipFill>
        <p:spPr>
          <a:xfrm>
            <a:off x="8792259" y="4066110"/>
            <a:ext cx="2552247" cy="2542897"/>
          </a:xfrm>
          <a:prstGeom prst="rect">
            <a:avLst/>
          </a:prstGeom>
        </p:spPr>
      </p:pic>
      <p:sp>
        <p:nvSpPr>
          <p:cNvPr id="4" name="Tekstvak 3">
            <a:extLst>
              <a:ext uri="{FF2B5EF4-FFF2-40B4-BE49-F238E27FC236}">
                <a16:creationId xmlns:a16="http://schemas.microsoft.com/office/drawing/2014/main" id="{C715E457-95A3-4A79-6FFC-C84A2A875FC4}"/>
              </a:ext>
            </a:extLst>
          </p:cNvPr>
          <p:cNvSpPr txBox="1"/>
          <p:nvPr/>
        </p:nvSpPr>
        <p:spPr>
          <a:xfrm>
            <a:off x="6585857" y="1240971"/>
            <a:ext cx="5050972" cy="3046988"/>
          </a:xfrm>
          <a:prstGeom prst="rect">
            <a:avLst/>
          </a:prstGeom>
          <a:noFill/>
        </p:spPr>
        <p:txBody>
          <a:bodyPr wrap="square" rtlCol="0">
            <a:spAutoFit/>
          </a:bodyPr>
          <a:lstStyle/>
          <a:p>
            <a:r>
              <a:rPr lang="nl-NL" sz="2400" dirty="0"/>
              <a:t>In tegenstelling tot de meeste diersoorten, is het bij zeepaardjes het mannetje dat de eitjes van het vrouwtje draagt en uitbroedt. Het vrouwtje deponeert haar eitjes in de broedbuidel van het mannetje, waar hij ze bevrucht en ze uitgroeien tot jonge zeepaardjes. </a:t>
            </a:r>
            <a:endParaRPr lang="nl-BE" sz="2400" dirty="0"/>
          </a:p>
        </p:txBody>
      </p:sp>
    </p:spTree>
    <p:extLst>
      <p:ext uri="{BB962C8B-B14F-4D97-AF65-F5344CB8AC3E}">
        <p14:creationId xmlns:p14="http://schemas.microsoft.com/office/powerpoint/2010/main" val="315387945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784C919-E04E-66C1-64BC-CAEAF5DB822F}"/>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25663DF-5F01-0467-AC91-B6BFA83793A5}"/>
              </a:ext>
            </a:extLst>
          </p:cNvPr>
          <p:cNvSpPr>
            <a:spLocks noGrp="1"/>
          </p:cNvSpPr>
          <p:nvPr>
            <p:ph type="title"/>
          </p:nvPr>
        </p:nvSpPr>
        <p:spPr>
          <a:xfrm>
            <a:off x="1055914" y="1059838"/>
            <a:ext cx="5192486" cy="4738324"/>
          </a:xfrm>
          <a:prstGeom prst="ellipse">
            <a:avLst/>
          </a:prstGeom>
          <a:noFill/>
          <a:ln>
            <a:noFill/>
          </a:ln>
        </p:spPr>
        <p:txBody>
          <a:bodyPr>
            <a:noAutofit/>
          </a:bodyPr>
          <a:lstStyle/>
          <a:p>
            <a:r>
              <a:rPr lang="nl-NL" sz="3600" dirty="0">
                <a:solidFill>
                  <a:schemeClr val="bg1"/>
                </a:solidFill>
              </a:rPr>
              <a:t>Vraag 5:</a:t>
            </a:r>
            <a:br>
              <a:rPr lang="nl-NL" sz="3600" dirty="0">
                <a:solidFill>
                  <a:schemeClr val="bg1"/>
                </a:solidFill>
              </a:rPr>
            </a:br>
            <a:br>
              <a:rPr lang="nl-NL" sz="3600" dirty="0">
                <a:solidFill>
                  <a:schemeClr val="bg1"/>
                </a:solidFill>
              </a:rPr>
            </a:br>
            <a:r>
              <a:rPr lang="nl-NL" sz="3600" dirty="0">
                <a:solidFill>
                  <a:schemeClr val="bg1"/>
                </a:solidFill>
              </a:rPr>
              <a:t>Hoeveel magen heeft een mier</a:t>
            </a:r>
            <a:r>
              <a:rPr lang="nl-BE" sz="3600" dirty="0">
                <a:solidFill>
                  <a:schemeClr val="bg1"/>
                </a:solidFill>
              </a:rPr>
              <a:t>?</a:t>
            </a:r>
          </a:p>
        </p:txBody>
      </p:sp>
      <p:pic>
        <p:nvPicPr>
          <p:cNvPr id="3" name="Tijdelijke aanduiding voor inhoud 2">
            <a:extLst>
              <a:ext uri="{FF2B5EF4-FFF2-40B4-BE49-F238E27FC236}">
                <a16:creationId xmlns:a16="http://schemas.microsoft.com/office/drawing/2014/main" id="{39538ACC-CC02-2DFC-17DA-61F2B31C6E87}"/>
              </a:ext>
            </a:extLst>
          </p:cNvPr>
          <p:cNvPicPr>
            <a:picLocks noGrp="1" noChangeAspect="1"/>
          </p:cNvPicPr>
          <p:nvPr>
            <p:ph idx="1"/>
          </p:nvPr>
        </p:nvPicPr>
        <p:blipFill>
          <a:blip r:embed="rId2"/>
          <a:stretch>
            <a:fillRect/>
          </a:stretch>
        </p:blipFill>
        <p:spPr>
          <a:xfrm>
            <a:off x="6678613" y="1096169"/>
            <a:ext cx="4665662" cy="4665662"/>
          </a:xfrm>
          <a:prstGeom prst="rect">
            <a:avLst/>
          </a:prstGeom>
        </p:spPr>
      </p:pic>
    </p:spTree>
    <p:extLst>
      <p:ext uri="{BB962C8B-B14F-4D97-AF65-F5344CB8AC3E}">
        <p14:creationId xmlns:p14="http://schemas.microsoft.com/office/powerpoint/2010/main" val="378903681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0FFA58B3-1D3E-D2FE-EB85-B8178423A048}"/>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599BEA98-BFCF-A00E-D2C4-3CB43358A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C2137BA3-07A6-CC84-5391-5F4A7736F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893DBC7-E7E1-4DB0-2556-099B63E0E997}"/>
              </a:ext>
            </a:extLst>
          </p:cNvPr>
          <p:cNvSpPr>
            <a:spLocks noGrp="1"/>
          </p:cNvSpPr>
          <p:nvPr>
            <p:ph type="title"/>
          </p:nvPr>
        </p:nvSpPr>
        <p:spPr>
          <a:xfrm>
            <a:off x="847495" y="1059838"/>
            <a:ext cx="5585962" cy="4738324"/>
          </a:xfrm>
          <a:prstGeom prst="ellipse">
            <a:avLst/>
          </a:prstGeom>
          <a:noFill/>
          <a:ln>
            <a:noFill/>
          </a:ln>
        </p:spPr>
        <p:txBody>
          <a:bodyPr>
            <a:noAutofit/>
          </a:bodyPr>
          <a:lstStyle/>
          <a:p>
            <a:r>
              <a:rPr lang="nl-NL" sz="3600" dirty="0">
                <a:solidFill>
                  <a:schemeClr val="bg1"/>
                </a:solidFill>
              </a:rPr>
              <a:t>Vraag 5:</a:t>
            </a:r>
            <a:br>
              <a:rPr lang="nl-NL" sz="3600" dirty="0">
                <a:solidFill>
                  <a:schemeClr val="bg1"/>
                </a:solidFill>
              </a:rPr>
            </a:br>
            <a:br>
              <a:rPr lang="nl-NL" sz="3600" dirty="0">
                <a:solidFill>
                  <a:schemeClr val="bg1"/>
                </a:solidFill>
              </a:rPr>
            </a:br>
            <a:r>
              <a:rPr lang="nl-NL" sz="3600" dirty="0">
                <a:solidFill>
                  <a:schemeClr val="bg1"/>
                </a:solidFill>
              </a:rPr>
              <a:t>Hoeveel magen heeft een mier</a:t>
            </a:r>
            <a:r>
              <a:rPr lang="nl-BE" sz="3600" dirty="0">
                <a:solidFill>
                  <a:schemeClr val="bg1"/>
                </a:solidFill>
              </a:rPr>
              <a:t>?</a:t>
            </a:r>
          </a:p>
        </p:txBody>
      </p:sp>
      <p:sp>
        <p:nvSpPr>
          <p:cNvPr id="5" name="Tijdelijke aanduiding voor inhoud 4">
            <a:extLst>
              <a:ext uri="{FF2B5EF4-FFF2-40B4-BE49-F238E27FC236}">
                <a16:creationId xmlns:a16="http://schemas.microsoft.com/office/drawing/2014/main" id="{C1DA394B-F7F6-79CA-D77A-FE000DC1067A}"/>
              </a:ext>
            </a:extLst>
          </p:cNvPr>
          <p:cNvSpPr>
            <a:spLocks noGrp="1"/>
          </p:cNvSpPr>
          <p:nvPr>
            <p:ph idx="1"/>
          </p:nvPr>
        </p:nvSpPr>
        <p:spPr>
          <a:xfrm>
            <a:off x="6679109" y="1059839"/>
            <a:ext cx="4665397" cy="997562"/>
          </a:xfrm>
        </p:spPr>
        <p:txBody>
          <a:bodyPr anchor="ctr">
            <a:normAutofit/>
          </a:bodyPr>
          <a:lstStyle/>
          <a:p>
            <a:pPr marL="0" indent="0">
              <a:buNone/>
            </a:pPr>
            <a:r>
              <a:rPr lang="nl-BE" sz="4000" dirty="0"/>
              <a:t>2 magen</a:t>
            </a:r>
          </a:p>
        </p:txBody>
      </p:sp>
      <p:sp>
        <p:nvSpPr>
          <p:cNvPr id="3" name="Tekstvak 2">
            <a:extLst>
              <a:ext uri="{FF2B5EF4-FFF2-40B4-BE49-F238E27FC236}">
                <a16:creationId xmlns:a16="http://schemas.microsoft.com/office/drawing/2014/main" id="{92D09FE0-77ED-4DD1-B758-53C3984C7DAA}"/>
              </a:ext>
            </a:extLst>
          </p:cNvPr>
          <p:cNvSpPr txBox="1"/>
          <p:nvPr/>
        </p:nvSpPr>
        <p:spPr>
          <a:xfrm>
            <a:off x="6781800" y="2144486"/>
            <a:ext cx="4562705" cy="1200329"/>
          </a:xfrm>
          <a:prstGeom prst="rect">
            <a:avLst/>
          </a:prstGeom>
          <a:noFill/>
        </p:spPr>
        <p:txBody>
          <a:bodyPr wrap="square" rtlCol="0">
            <a:spAutoFit/>
          </a:bodyPr>
          <a:lstStyle/>
          <a:p>
            <a:r>
              <a:rPr lang="nl-NL" b="0" i="0" dirty="0">
                <a:solidFill>
                  <a:srgbClr val="474747"/>
                </a:solidFill>
                <a:effectLst/>
                <a:latin typeface="Google Sans"/>
              </a:rPr>
              <a:t>Een mier heeft </a:t>
            </a:r>
            <a:r>
              <a:rPr lang="nl-NL" b="0" i="0" dirty="0">
                <a:solidFill>
                  <a:srgbClr val="040C28"/>
                </a:solidFill>
                <a:effectLst/>
                <a:latin typeface="Google Sans"/>
              </a:rPr>
              <a:t>2 magen</a:t>
            </a:r>
            <a:r>
              <a:rPr lang="nl-NL" b="0" i="0" dirty="0">
                <a:solidFill>
                  <a:srgbClr val="474747"/>
                </a:solidFill>
                <a:effectLst/>
                <a:latin typeface="Google Sans"/>
              </a:rPr>
              <a:t>, één voor zichzelf en één om andere mieren te voeden. De mier heeft 250 000 hersencellen, een menselijk brein 10 000 miljoen.</a:t>
            </a:r>
            <a:endParaRPr lang="nl-BE" dirty="0"/>
          </a:p>
        </p:txBody>
      </p:sp>
      <p:pic>
        <p:nvPicPr>
          <p:cNvPr id="4" name="Afbeelding 3">
            <a:extLst>
              <a:ext uri="{FF2B5EF4-FFF2-40B4-BE49-F238E27FC236}">
                <a16:creationId xmlns:a16="http://schemas.microsoft.com/office/drawing/2014/main" id="{7BE883AF-6794-276E-CB0A-99809275DC50}"/>
              </a:ext>
            </a:extLst>
          </p:cNvPr>
          <p:cNvPicPr>
            <a:picLocks noChangeAspect="1"/>
          </p:cNvPicPr>
          <p:nvPr/>
        </p:nvPicPr>
        <p:blipFill>
          <a:blip r:embed="rId2"/>
          <a:stretch>
            <a:fillRect/>
          </a:stretch>
        </p:blipFill>
        <p:spPr>
          <a:xfrm>
            <a:off x="7280952" y="3625460"/>
            <a:ext cx="3784934" cy="2621417"/>
          </a:xfrm>
          <a:prstGeom prst="rect">
            <a:avLst/>
          </a:prstGeom>
        </p:spPr>
      </p:pic>
    </p:spTree>
    <p:extLst>
      <p:ext uri="{BB962C8B-B14F-4D97-AF65-F5344CB8AC3E}">
        <p14:creationId xmlns:p14="http://schemas.microsoft.com/office/powerpoint/2010/main" val="1573990423"/>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610909A-C85D-1ACD-BF89-79ECB38D1670}"/>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B6151794-DB69-F14F-B072-4190015BC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ED159D7C-39B2-6F94-7E75-C5CA372095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518F2F8-4D1E-4DF4-6288-CB951D1E36A6}"/>
              </a:ext>
            </a:extLst>
          </p:cNvPr>
          <p:cNvSpPr>
            <a:spLocks noGrp="1"/>
          </p:cNvSpPr>
          <p:nvPr>
            <p:ph type="title"/>
          </p:nvPr>
        </p:nvSpPr>
        <p:spPr>
          <a:xfrm>
            <a:off x="533400" y="914400"/>
            <a:ext cx="6738257" cy="4883761"/>
          </a:xfrm>
          <a:prstGeom prst="ellipse">
            <a:avLst/>
          </a:prstGeom>
          <a:noFill/>
          <a:ln>
            <a:noFill/>
          </a:ln>
        </p:spPr>
        <p:txBody>
          <a:bodyPr>
            <a:normAutofit/>
          </a:bodyPr>
          <a:lstStyle/>
          <a:p>
            <a:r>
              <a:rPr lang="nl-NL" sz="3600" dirty="0">
                <a:solidFill>
                  <a:schemeClr val="bg1"/>
                </a:solidFill>
              </a:rPr>
              <a:t>Vraag 6:</a:t>
            </a:r>
            <a:br>
              <a:rPr lang="nl-NL" sz="3600" dirty="0">
                <a:solidFill>
                  <a:schemeClr val="bg1"/>
                </a:solidFill>
              </a:rPr>
            </a:br>
            <a:br>
              <a:rPr lang="nl-NL" sz="3600" dirty="0">
                <a:solidFill>
                  <a:schemeClr val="bg1"/>
                </a:solidFill>
              </a:rPr>
            </a:br>
            <a:r>
              <a:rPr lang="nl-NL" sz="3600" dirty="0">
                <a:solidFill>
                  <a:schemeClr val="bg1"/>
                </a:solidFill>
              </a:rPr>
              <a:t>Hoe wordt een </a:t>
            </a:r>
            <a:r>
              <a:rPr lang="nl-NL" sz="3600" dirty="0" err="1">
                <a:solidFill>
                  <a:schemeClr val="bg1"/>
                </a:solidFill>
              </a:rPr>
              <a:t>éénbultige</a:t>
            </a:r>
            <a:r>
              <a:rPr lang="nl-NL" sz="3600" dirty="0">
                <a:solidFill>
                  <a:schemeClr val="bg1"/>
                </a:solidFill>
              </a:rPr>
              <a:t> kameelachtige genoemd</a:t>
            </a:r>
            <a:r>
              <a:rPr lang="nl-BE" sz="3600" dirty="0">
                <a:solidFill>
                  <a:schemeClr val="bg1"/>
                </a:solidFill>
              </a:rPr>
              <a:t>?</a:t>
            </a:r>
          </a:p>
        </p:txBody>
      </p:sp>
      <p:pic>
        <p:nvPicPr>
          <p:cNvPr id="3" name="Tijdelijke aanduiding voor inhoud 2">
            <a:extLst>
              <a:ext uri="{FF2B5EF4-FFF2-40B4-BE49-F238E27FC236}">
                <a16:creationId xmlns:a16="http://schemas.microsoft.com/office/drawing/2014/main" id="{3413A6CA-3C14-9DB2-417B-84E7D8AD68C9}"/>
              </a:ext>
            </a:extLst>
          </p:cNvPr>
          <p:cNvPicPr>
            <a:picLocks noGrp="1" noChangeAspect="1"/>
          </p:cNvPicPr>
          <p:nvPr>
            <p:ph idx="1"/>
          </p:nvPr>
        </p:nvPicPr>
        <p:blipFill>
          <a:blip r:embed="rId2"/>
          <a:stretch>
            <a:fillRect/>
          </a:stretch>
        </p:blipFill>
        <p:spPr>
          <a:xfrm>
            <a:off x="6678613" y="1138034"/>
            <a:ext cx="4665662" cy="4581931"/>
          </a:xfrm>
          <a:prstGeom prst="rect">
            <a:avLst/>
          </a:prstGeom>
        </p:spPr>
      </p:pic>
    </p:spTree>
    <p:extLst>
      <p:ext uri="{BB962C8B-B14F-4D97-AF65-F5344CB8AC3E}">
        <p14:creationId xmlns:p14="http://schemas.microsoft.com/office/powerpoint/2010/main" val="2202070586"/>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BDF4A9E-7062-B702-6884-B4C8E744C065}"/>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FB363136-E047-068B-C022-5A3C071D0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7FA2BB04-4685-BA2B-ED84-123B13EC1D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BA6742F-4E73-D36C-A5DE-7F122E957F34}"/>
              </a:ext>
            </a:extLst>
          </p:cNvPr>
          <p:cNvSpPr>
            <a:spLocks noGrp="1"/>
          </p:cNvSpPr>
          <p:nvPr>
            <p:ph type="title"/>
          </p:nvPr>
        </p:nvSpPr>
        <p:spPr>
          <a:xfrm>
            <a:off x="533400" y="914400"/>
            <a:ext cx="6738257" cy="4883761"/>
          </a:xfrm>
          <a:prstGeom prst="ellipse">
            <a:avLst/>
          </a:prstGeom>
          <a:noFill/>
          <a:ln>
            <a:noFill/>
          </a:ln>
        </p:spPr>
        <p:txBody>
          <a:bodyPr>
            <a:normAutofit/>
          </a:bodyPr>
          <a:lstStyle/>
          <a:p>
            <a:r>
              <a:rPr lang="nl-NL" sz="3600" dirty="0">
                <a:solidFill>
                  <a:schemeClr val="bg1"/>
                </a:solidFill>
              </a:rPr>
              <a:t>Vraag 6:</a:t>
            </a:r>
            <a:br>
              <a:rPr lang="nl-NL" sz="3600" dirty="0">
                <a:solidFill>
                  <a:schemeClr val="bg1"/>
                </a:solidFill>
              </a:rPr>
            </a:br>
            <a:br>
              <a:rPr lang="nl-NL" sz="3600" dirty="0">
                <a:solidFill>
                  <a:schemeClr val="bg1"/>
                </a:solidFill>
              </a:rPr>
            </a:br>
            <a:r>
              <a:rPr lang="nl-NL" sz="3600" dirty="0">
                <a:solidFill>
                  <a:schemeClr val="bg1"/>
                </a:solidFill>
              </a:rPr>
              <a:t>Hoe wordt een </a:t>
            </a:r>
            <a:r>
              <a:rPr lang="nl-NL" sz="3600" dirty="0" err="1">
                <a:solidFill>
                  <a:schemeClr val="bg1"/>
                </a:solidFill>
              </a:rPr>
              <a:t>éénbultige</a:t>
            </a:r>
            <a:r>
              <a:rPr lang="nl-NL" sz="3600" dirty="0">
                <a:solidFill>
                  <a:schemeClr val="bg1"/>
                </a:solidFill>
              </a:rPr>
              <a:t> kameelachtige genoemd</a:t>
            </a:r>
            <a:r>
              <a:rPr lang="nl-BE" sz="3600" dirty="0">
                <a:solidFill>
                  <a:schemeClr val="bg1"/>
                </a:solidFill>
              </a:rPr>
              <a:t>?</a:t>
            </a:r>
          </a:p>
        </p:txBody>
      </p:sp>
      <p:sp>
        <p:nvSpPr>
          <p:cNvPr id="5" name="Tijdelijke aanduiding voor inhoud 4">
            <a:extLst>
              <a:ext uri="{FF2B5EF4-FFF2-40B4-BE49-F238E27FC236}">
                <a16:creationId xmlns:a16="http://schemas.microsoft.com/office/drawing/2014/main" id="{FC447728-B69D-1C44-CD20-A3CC5C3BD485}"/>
              </a:ext>
            </a:extLst>
          </p:cNvPr>
          <p:cNvSpPr>
            <a:spLocks noGrp="1"/>
          </p:cNvSpPr>
          <p:nvPr>
            <p:ph idx="1"/>
          </p:nvPr>
        </p:nvSpPr>
        <p:spPr>
          <a:xfrm>
            <a:off x="6679109" y="1059838"/>
            <a:ext cx="4665397" cy="790733"/>
          </a:xfrm>
        </p:spPr>
        <p:txBody>
          <a:bodyPr anchor="ctr">
            <a:normAutofit/>
          </a:bodyPr>
          <a:lstStyle/>
          <a:p>
            <a:pPr marL="0" indent="0">
              <a:buNone/>
            </a:pPr>
            <a:r>
              <a:rPr lang="nl-BE" sz="4000" dirty="0"/>
              <a:t>Dromedaris</a:t>
            </a:r>
          </a:p>
        </p:txBody>
      </p:sp>
      <p:pic>
        <p:nvPicPr>
          <p:cNvPr id="4" name="Afbeelding 3">
            <a:extLst>
              <a:ext uri="{FF2B5EF4-FFF2-40B4-BE49-F238E27FC236}">
                <a16:creationId xmlns:a16="http://schemas.microsoft.com/office/drawing/2014/main" id="{225E9329-E407-2BC5-2E2B-7D96CDCF087B}"/>
              </a:ext>
            </a:extLst>
          </p:cNvPr>
          <p:cNvPicPr>
            <a:picLocks noChangeAspect="1"/>
          </p:cNvPicPr>
          <p:nvPr/>
        </p:nvPicPr>
        <p:blipFill>
          <a:blip r:embed="rId2"/>
          <a:stretch>
            <a:fillRect/>
          </a:stretch>
        </p:blipFill>
        <p:spPr>
          <a:xfrm>
            <a:off x="6775488" y="2529065"/>
            <a:ext cx="4761777" cy="3269096"/>
          </a:xfrm>
          <a:prstGeom prst="rect">
            <a:avLst/>
          </a:prstGeom>
        </p:spPr>
      </p:pic>
    </p:spTree>
    <p:extLst>
      <p:ext uri="{BB962C8B-B14F-4D97-AF65-F5344CB8AC3E}">
        <p14:creationId xmlns:p14="http://schemas.microsoft.com/office/powerpoint/2010/main" val="1486478221"/>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36CB4F5-1B67-66CF-17B8-1CE075777471}"/>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F0376D17-ED06-DB68-5B84-347028BC7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C5CD19AA-A834-2B7D-4E5F-047D8AC7BC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60552D7-0E7B-5347-1C8F-41CBE3282603}"/>
              </a:ext>
            </a:extLst>
          </p:cNvPr>
          <p:cNvSpPr>
            <a:spLocks noGrp="1"/>
          </p:cNvSpPr>
          <p:nvPr>
            <p:ph type="title"/>
          </p:nvPr>
        </p:nvSpPr>
        <p:spPr>
          <a:xfrm>
            <a:off x="847495" y="1059838"/>
            <a:ext cx="5390020" cy="4738324"/>
          </a:xfrm>
          <a:prstGeom prst="ellipse">
            <a:avLst/>
          </a:prstGeom>
          <a:noFill/>
          <a:ln>
            <a:noFill/>
          </a:ln>
        </p:spPr>
        <p:txBody>
          <a:bodyPr>
            <a:noAutofit/>
          </a:bodyPr>
          <a:lstStyle/>
          <a:p>
            <a:r>
              <a:rPr lang="nl-NL" sz="3600" dirty="0">
                <a:solidFill>
                  <a:schemeClr val="bg1"/>
                </a:solidFill>
              </a:rPr>
              <a:t>Vraag 7</a:t>
            </a:r>
            <a:br>
              <a:rPr lang="nl-NL" sz="3600" dirty="0">
                <a:solidFill>
                  <a:schemeClr val="bg1"/>
                </a:solidFill>
              </a:rPr>
            </a:br>
            <a:br>
              <a:rPr lang="nl-NL" sz="3600" dirty="0">
                <a:solidFill>
                  <a:schemeClr val="bg1"/>
                </a:solidFill>
              </a:rPr>
            </a:br>
            <a:r>
              <a:rPr lang="nl-NL" sz="3600" dirty="0">
                <a:solidFill>
                  <a:schemeClr val="bg1"/>
                </a:solidFill>
              </a:rPr>
              <a:t>Hoe lang is de draagtijd van een Giraffe? </a:t>
            </a:r>
            <a:endParaRPr lang="nl-BE" sz="3600" dirty="0">
              <a:solidFill>
                <a:schemeClr val="bg1"/>
              </a:solidFill>
            </a:endParaRPr>
          </a:p>
        </p:txBody>
      </p:sp>
      <p:sp>
        <p:nvSpPr>
          <p:cNvPr id="5" name="Tijdelijke aanduiding voor inhoud 4">
            <a:extLst>
              <a:ext uri="{FF2B5EF4-FFF2-40B4-BE49-F238E27FC236}">
                <a16:creationId xmlns:a16="http://schemas.microsoft.com/office/drawing/2014/main" id="{CEB92BD6-0DAE-CFDC-007E-8FD10F21C48F}"/>
              </a:ext>
            </a:extLst>
          </p:cNvPr>
          <p:cNvSpPr>
            <a:spLocks noGrp="1"/>
          </p:cNvSpPr>
          <p:nvPr>
            <p:ph idx="1"/>
          </p:nvPr>
        </p:nvSpPr>
        <p:spPr>
          <a:xfrm>
            <a:off x="6679109" y="1059838"/>
            <a:ext cx="4665397" cy="3261791"/>
          </a:xfrm>
        </p:spPr>
        <p:txBody>
          <a:bodyPr anchor="ctr">
            <a:normAutofit/>
          </a:bodyPr>
          <a:lstStyle/>
          <a:p>
            <a:pPr marL="0" indent="0">
              <a:buNone/>
            </a:pPr>
            <a:r>
              <a:rPr lang="nl-NL" sz="4000" dirty="0">
                <a:latin typeface="Abadi" panose="020B0604020104020204" pitchFamily="34" charset="0"/>
              </a:rPr>
              <a:t>A. 10 maanden </a:t>
            </a:r>
          </a:p>
          <a:p>
            <a:pPr marL="0" indent="0">
              <a:buNone/>
            </a:pPr>
            <a:r>
              <a:rPr lang="nl-NL" sz="4000" dirty="0">
                <a:latin typeface="Abadi" panose="020B0604020104020204" pitchFamily="34" charset="0"/>
              </a:rPr>
              <a:t>B. 11 maanden</a:t>
            </a:r>
          </a:p>
          <a:p>
            <a:pPr marL="0" indent="0">
              <a:buNone/>
            </a:pPr>
            <a:r>
              <a:rPr lang="nl-NL" sz="4000" dirty="0">
                <a:latin typeface="Abadi" panose="020B0604020104020204" pitchFamily="34" charset="0"/>
              </a:rPr>
              <a:t>C. 14 maanden </a:t>
            </a:r>
          </a:p>
          <a:p>
            <a:pPr marL="0" indent="0">
              <a:buNone/>
            </a:pPr>
            <a:r>
              <a:rPr lang="nl-NL" sz="4000" dirty="0">
                <a:latin typeface="Abadi" panose="020B0604020104020204" pitchFamily="34" charset="0"/>
              </a:rPr>
              <a:t>D. 15 maanden</a:t>
            </a:r>
            <a:endParaRPr lang="nl-BE" sz="4000" dirty="0">
              <a:latin typeface="Abadi" panose="020B0604020104020204" pitchFamily="34" charset="0"/>
            </a:endParaRPr>
          </a:p>
        </p:txBody>
      </p:sp>
      <p:pic>
        <p:nvPicPr>
          <p:cNvPr id="3" name="Afbeelding 2">
            <a:extLst>
              <a:ext uri="{FF2B5EF4-FFF2-40B4-BE49-F238E27FC236}">
                <a16:creationId xmlns:a16="http://schemas.microsoft.com/office/drawing/2014/main" id="{0C2CE720-CF6B-36DD-D54D-732FEA950B33}"/>
              </a:ext>
            </a:extLst>
          </p:cNvPr>
          <p:cNvPicPr>
            <a:picLocks noChangeAspect="1"/>
          </p:cNvPicPr>
          <p:nvPr/>
        </p:nvPicPr>
        <p:blipFill>
          <a:blip r:embed="rId2"/>
          <a:stretch>
            <a:fillRect/>
          </a:stretch>
        </p:blipFill>
        <p:spPr>
          <a:xfrm>
            <a:off x="6828676" y="4231979"/>
            <a:ext cx="2769938" cy="2074780"/>
          </a:xfrm>
          <a:prstGeom prst="rect">
            <a:avLst/>
          </a:prstGeom>
        </p:spPr>
      </p:pic>
    </p:spTree>
    <p:extLst>
      <p:ext uri="{BB962C8B-B14F-4D97-AF65-F5344CB8AC3E}">
        <p14:creationId xmlns:p14="http://schemas.microsoft.com/office/powerpoint/2010/main" val="2030401338"/>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B6B0CF05-5E80-89FF-E98F-3C673B7DB13E}"/>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551A4C77-CF2D-5ACB-6760-1CF00D5C22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BF930B2D-DCB0-D7F0-DD0C-21910223D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72D88B2-8564-6067-A895-9EA3EB15D840}"/>
              </a:ext>
            </a:extLst>
          </p:cNvPr>
          <p:cNvSpPr>
            <a:spLocks noGrp="1"/>
          </p:cNvSpPr>
          <p:nvPr>
            <p:ph type="title"/>
          </p:nvPr>
        </p:nvSpPr>
        <p:spPr>
          <a:xfrm>
            <a:off x="957943" y="1059838"/>
            <a:ext cx="5394739" cy="4738324"/>
          </a:xfrm>
          <a:prstGeom prst="ellipse">
            <a:avLst/>
          </a:prstGeom>
          <a:noFill/>
          <a:ln>
            <a:noFill/>
          </a:ln>
        </p:spPr>
        <p:txBody>
          <a:bodyPr>
            <a:noAutofit/>
          </a:bodyPr>
          <a:lstStyle/>
          <a:p>
            <a:r>
              <a:rPr lang="nl-NL" sz="3600" dirty="0">
                <a:solidFill>
                  <a:schemeClr val="bg1"/>
                </a:solidFill>
              </a:rPr>
              <a:t>Vraag 7:</a:t>
            </a:r>
            <a:br>
              <a:rPr lang="nl-NL" sz="3600" dirty="0">
                <a:solidFill>
                  <a:schemeClr val="bg1"/>
                </a:solidFill>
              </a:rPr>
            </a:br>
            <a:br>
              <a:rPr lang="nl-NL" sz="3600" dirty="0">
                <a:solidFill>
                  <a:schemeClr val="bg1"/>
                </a:solidFill>
              </a:rPr>
            </a:br>
            <a:r>
              <a:rPr lang="nl-NL" sz="3600" dirty="0">
                <a:solidFill>
                  <a:schemeClr val="bg1"/>
                </a:solidFill>
              </a:rPr>
              <a:t>Hoe lang is de draagtijd van een Giraffe? </a:t>
            </a:r>
            <a:endParaRPr lang="nl-BE" sz="3600" dirty="0">
              <a:solidFill>
                <a:schemeClr val="bg1"/>
              </a:solidFill>
            </a:endParaRPr>
          </a:p>
        </p:txBody>
      </p:sp>
      <p:sp>
        <p:nvSpPr>
          <p:cNvPr id="5" name="Tijdelijke aanduiding voor inhoud 4">
            <a:extLst>
              <a:ext uri="{FF2B5EF4-FFF2-40B4-BE49-F238E27FC236}">
                <a16:creationId xmlns:a16="http://schemas.microsoft.com/office/drawing/2014/main" id="{6EC61B9B-A8AB-ECCC-B648-BB52342B404B}"/>
              </a:ext>
            </a:extLst>
          </p:cNvPr>
          <p:cNvSpPr>
            <a:spLocks noGrp="1"/>
          </p:cNvSpPr>
          <p:nvPr>
            <p:ph idx="1"/>
          </p:nvPr>
        </p:nvSpPr>
        <p:spPr>
          <a:xfrm>
            <a:off x="6679109" y="1059838"/>
            <a:ext cx="4665397" cy="3316219"/>
          </a:xfrm>
        </p:spPr>
        <p:txBody>
          <a:bodyPr anchor="ctr">
            <a:normAutofit/>
          </a:bodyPr>
          <a:lstStyle/>
          <a:p>
            <a:pPr marL="0" indent="0">
              <a:buNone/>
            </a:pPr>
            <a:r>
              <a:rPr lang="nl-NL" sz="4000" dirty="0">
                <a:latin typeface="Abadi" panose="020B0604020104020204" pitchFamily="34" charset="0"/>
              </a:rPr>
              <a:t>A. 10 maanden </a:t>
            </a:r>
          </a:p>
          <a:p>
            <a:pPr marL="0" indent="0">
              <a:buNone/>
            </a:pPr>
            <a:r>
              <a:rPr lang="nl-NL" sz="4000" dirty="0">
                <a:latin typeface="Abadi" panose="020B0604020104020204" pitchFamily="34" charset="0"/>
              </a:rPr>
              <a:t>B. 11 maanden</a:t>
            </a:r>
          </a:p>
          <a:p>
            <a:pPr marL="0" indent="0">
              <a:buNone/>
            </a:pPr>
            <a:r>
              <a:rPr lang="nl-NL" sz="4000" dirty="0">
                <a:latin typeface="Abadi" panose="020B0604020104020204" pitchFamily="34" charset="0"/>
              </a:rPr>
              <a:t>C. 14 maanden </a:t>
            </a:r>
          </a:p>
          <a:p>
            <a:pPr marL="0" indent="0">
              <a:buNone/>
            </a:pPr>
            <a:r>
              <a:rPr lang="nl-NL" sz="4000" dirty="0">
                <a:solidFill>
                  <a:srgbClr val="FF0000"/>
                </a:solidFill>
                <a:latin typeface="Abadi" panose="020B0604020104020204" pitchFamily="34" charset="0"/>
              </a:rPr>
              <a:t>D. 15 maanden</a:t>
            </a:r>
            <a:endParaRPr lang="nl-BE" sz="4000" dirty="0">
              <a:solidFill>
                <a:srgbClr val="FF0000"/>
              </a:solidFill>
              <a:latin typeface="Abadi" panose="020B0604020104020204" pitchFamily="34" charset="0"/>
            </a:endParaRPr>
          </a:p>
        </p:txBody>
      </p:sp>
      <p:pic>
        <p:nvPicPr>
          <p:cNvPr id="3" name="Afbeelding 2">
            <a:extLst>
              <a:ext uri="{FF2B5EF4-FFF2-40B4-BE49-F238E27FC236}">
                <a16:creationId xmlns:a16="http://schemas.microsoft.com/office/drawing/2014/main" id="{EEB45FB5-DA22-1E97-C59C-6CDDEA42CE5C}"/>
              </a:ext>
            </a:extLst>
          </p:cNvPr>
          <p:cNvPicPr>
            <a:picLocks noChangeAspect="1"/>
          </p:cNvPicPr>
          <p:nvPr/>
        </p:nvPicPr>
        <p:blipFill>
          <a:blip r:embed="rId2"/>
          <a:stretch>
            <a:fillRect/>
          </a:stretch>
        </p:blipFill>
        <p:spPr>
          <a:xfrm>
            <a:off x="6679109" y="4174799"/>
            <a:ext cx="2773920" cy="2078916"/>
          </a:xfrm>
          <a:prstGeom prst="rect">
            <a:avLst/>
          </a:prstGeom>
        </p:spPr>
      </p:pic>
    </p:spTree>
    <p:extLst>
      <p:ext uri="{BB962C8B-B14F-4D97-AF65-F5344CB8AC3E}">
        <p14:creationId xmlns:p14="http://schemas.microsoft.com/office/powerpoint/2010/main" val="229817233"/>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4AD4CA1-EAE3-C57A-2FBE-675A1AAF9DBC}"/>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80E80C28-C4D6-F806-16A1-92DEF24987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38444907-DB6C-8873-4803-B335DFCA07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D8343BC-EFB6-4BC9-8D56-4B173D8B87F0}"/>
              </a:ext>
            </a:extLst>
          </p:cNvPr>
          <p:cNvSpPr>
            <a:spLocks noGrp="1"/>
          </p:cNvSpPr>
          <p:nvPr>
            <p:ph type="title"/>
          </p:nvPr>
        </p:nvSpPr>
        <p:spPr>
          <a:xfrm>
            <a:off x="464517" y="1059838"/>
            <a:ext cx="6458798" cy="4738324"/>
          </a:xfrm>
          <a:prstGeom prst="ellipse">
            <a:avLst/>
          </a:prstGeom>
          <a:noFill/>
          <a:ln>
            <a:noFill/>
          </a:ln>
        </p:spPr>
        <p:txBody>
          <a:bodyPr>
            <a:noAutofit/>
          </a:bodyPr>
          <a:lstStyle/>
          <a:p>
            <a:r>
              <a:rPr lang="nl-NL" sz="3600" dirty="0">
                <a:solidFill>
                  <a:schemeClr val="bg1"/>
                </a:solidFill>
              </a:rPr>
              <a:t>Vraag 8:</a:t>
            </a:r>
            <a:br>
              <a:rPr lang="nl-NL" sz="3600" dirty="0">
                <a:solidFill>
                  <a:schemeClr val="bg1"/>
                </a:solidFill>
              </a:rPr>
            </a:br>
            <a:br>
              <a:rPr lang="nl-NL" sz="3600" dirty="0">
                <a:solidFill>
                  <a:schemeClr val="bg1"/>
                </a:solidFill>
              </a:rPr>
            </a:br>
            <a:r>
              <a:rPr lang="nl-NL" sz="3600" dirty="0">
                <a:solidFill>
                  <a:schemeClr val="bg1"/>
                </a:solidFill>
              </a:rPr>
              <a:t>De Afrikaanse olifant heeft de langste draagtijd?</a:t>
            </a:r>
            <a:br>
              <a:rPr lang="nl-NL" sz="3600" dirty="0">
                <a:solidFill>
                  <a:schemeClr val="bg1"/>
                </a:solidFill>
              </a:rPr>
            </a:br>
            <a:br>
              <a:rPr lang="nl-NL" sz="3600" dirty="0">
                <a:solidFill>
                  <a:schemeClr val="bg1"/>
                </a:solidFill>
              </a:rPr>
            </a:br>
            <a:r>
              <a:rPr lang="nl-NL" sz="3600" dirty="0">
                <a:solidFill>
                  <a:schemeClr val="bg1"/>
                </a:solidFill>
              </a:rPr>
              <a:t>Hoelang is dat?</a:t>
            </a:r>
            <a:endParaRPr lang="nl-BE" sz="3600" dirty="0">
              <a:solidFill>
                <a:schemeClr val="bg1"/>
              </a:solidFill>
            </a:endParaRPr>
          </a:p>
        </p:txBody>
      </p:sp>
      <p:sp>
        <p:nvSpPr>
          <p:cNvPr id="5" name="Tijdelijke aanduiding voor inhoud 4">
            <a:extLst>
              <a:ext uri="{FF2B5EF4-FFF2-40B4-BE49-F238E27FC236}">
                <a16:creationId xmlns:a16="http://schemas.microsoft.com/office/drawing/2014/main" id="{8D7D316C-DBAB-EC8A-CD74-A9D51A437292}"/>
              </a:ext>
            </a:extLst>
          </p:cNvPr>
          <p:cNvSpPr>
            <a:spLocks noGrp="1"/>
          </p:cNvSpPr>
          <p:nvPr>
            <p:ph idx="1"/>
          </p:nvPr>
        </p:nvSpPr>
        <p:spPr>
          <a:xfrm>
            <a:off x="6092432" y="1059838"/>
            <a:ext cx="6458798" cy="4738323"/>
          </a:xfrm>
        </p:spPr>
        <p:txBody>
          <a:bodyPr anchor="ctr">
            <a:normAutofit/>
          </a:bodyPr>
          <a:lstStyle/>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A. ongeveer 18 maanden </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B. ongeveer 20 maanden</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C. ongeveer 22 maanden </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chemeClr val="tx1"/>
                </a:solidFill>
                <a:effectLst/>
                <a:uLnTx/>
                <a:uFillTx/>
                <a:latin typeface="Abadi" panose="020B0604020104020204" pitchFamily="34" charset="0"/>
                <a:ea typeface="+mn-ea"/>
                <a:cs typeface="+mn-cs"/>
              </a:rPr>
              <a:t>D. ongeveer 36 maanden</a:t>
            </a:r>
            <a:endParaRPr kumimoji="0" lang="nl-BE" sz="4000" b="0" i="0" u="none" strike="noStrike" kern="1200" cap="none" spc="0" normalizeH="0" baseline="0" noProof="0" dirty="0">
              <a:ln>
                <a:noFill/>
              </a:ln>
              <a:solidFill>
                <a:schemeClr val="tx1"/>
              </a:solidFill>
              <a:effectLst/>
              <a:uLnTx/>
              <a:uFillTx/>
              <a:latin typeface="Abadi" panose="020B0604020104020204" pitchFamily="34" charset="0"/>
              <a:ea typeface="+mn-ea"/>
              <a:cs typeface="+mn-cs"/>
            </a:endParaRPr>
          </a:p>
          <a:p>
            <a:endParaRPr lang="nl-BE" dirty="0"/>
          </a:p>
        </p:txBody>
      </p:sp>
      <p:pic>
        <p:nvPicPr>
          <p:cNvPr id="3" name="Afbeelding 2">
            <a:extLst>
              <a:ext uri="{FF2B5EF4-FFF2-40B4-BE49-F238E27FC236}">
                <a16:creationId xmlns:a16="http://schemas.microsoft.com/office/drawing/2014/main" id="{F5CE294F-20C1-92AE-DC9C-8343CADE5D96}"/>
              </a:ext>
            </a:extLst>
          </p:cNvPr>
          <p:cNvPicPr>
            <a:picLocks noChangeAspect="1"/>
          </p:cNvPicPr>
          <p:nvPr/>
        </p:nvPicPr>
        <p:blipFill>
          <a:blip r:embed="rId2"/>
          <a:stretch>
            <a:fillRect/>
          </a:stretch>
        </p:blipFill>
        <p:spPr>
          <a:xfrm>
            <a:off x="6206897" y="4727881"/>
            <a:ext cx="2847975" cy="1600200"/>
          </a:xfrm>
          <a:prstGeom prst="rect">
            <a:avLst/>
          </a:prstGeom>
        </p:spPr>
      </p:pic>
    </p:spTree>
    <p:extLst>
      <p:ext uri="{BB962C8B-B14F-4D97-AF65-F5344CB8AC3E}">
        <p14:creationId xmlns:p14="http://schemas.microsoft.com/office/powerpoint/2010/main" val="815700359"/>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BE69781-1915-F2B4-EDAA-464D2C917120}"/>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A2A91029-20AE-6700-4177-38479A3F9A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331D66C2-B27A-856D-D325-3115A57292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F200013-614A-B491-FF1A-643238D637D6}"/>
              </a:ext>
            </a:extLst>
          </p:cNvPr>
          <p:cNvSpPr>
            <a:spLocks noGrp="1"/>
          </p:cNvSpPr>
          <p:nvPr>
            <p:ph type="title"/>
          </p:nvPr>
        </p:nvSpPr>
        <p:spPr>
          <a:xfrm>
            <a:off x="562488" y="1059838"/>
            <a:ext cx="6458798" cy="4738324"/>
          </a:xfrm>
          <a:prstGeom prst="ellipse">
            <a:avLst/>
          </a:prstGeom>
          <a:noFill/>
          <a:ln>
            <a:noFill/>
          </a:ln>
        </p:spPr>
        <p:txBody>
          <a:bodyPr>
            <a:noAutofit/>
          </a:bodyPr>
          <a:lstStyle/>
          <a:p>
            <a:r>
              <a:rPr lang="nl-NL" sz="3600" dirty="0">
                <a:solidFill>
                  <a:schemeClr val="bg1"/>
                </a:solidFill>
              </a:rPr>
              <a:t>Vraag 8:</a:t>
            </a:r>
            <a:br>
              <a:rPr lang="nl-NL" sz="3600" dirty="0">
                <a:solidFill>
                  <a:schemeClr val="bg1"/>
                </a:solidFill>
              </a:rPr>
            </a:br>
            <a:br>
              <a:rPr lang="nl-NL" sz="3600" dirty="0">
                <a:solidFill>
                  <a:schemeClr val="bg1"/>
                </a:solidFill>
              </a:rPr>
            </a:br>
            <a:r>
              <a:rPr lang="nl-NL" sz="3600" dirty="0">
                <a:solidFill>
                  <a:schemeClr val="bg1"/>
                </a:solidFill>
              </a:rPr>
              <a:t>De Afrikaanse olifant heeft de langste draagtijd?</a:t>
            </a:r>
            <a:br>
              <a:rPr lang="nl-NL" sz="3600" dirty="0">
                <a:solidFill>
                  <a:schemeClr val="bg1"/>
                </a:solidFill>
              </a:rPr>
            </a:br>
            <a:br>
              <a:rPr lang="nl-NL" sz="3600" dirty="0">
                <a:solidFill>
                  <a:schemeClr val="bg1"/>
                </a:solidFill>
              </a:rPr>
            </a:br>
            <a:r>
              <a:rPr lang="nl-NL" sz="3600" dirty="0">
                <a:solidFill>
                  <a:schemeClr val="bg1"/>
                </a:solidFill>
              </a:rPr>
              <a:t>Hoelang is dat?</a:t>
            </a:r>
            <a:endParaRPr lang="nl-BE" sz="3600" dirty="0">
              <a:solidFill>
                <a:schemeClr val="bg1"/>
              </a:solidFill>
            </a:endParaRPr>
          </a:p>
        </p:txBody>
      </p:sp>
      <p:sp>
        <p:nvSpPr>
          <p:cNvPr id="5" name="Tijdelijke aanduiding voor inhoud 4">
            <a:extLst>
              <a:ext uri="{FF2B5EF4-FFF2-40B4-BE49-F238E27FC236}">
                <a16:creationId xmlns:a16="http://schemas.microsoft.com/office/drawing/2014/main" id="{983EDEAD-31D3-12E9-0978-29B131F4A11B}"/>
              </a:ext>
            </a:extLst>
          </p:cNvPr>
          <p:cNvSpPr>
            <a:spLocks noGrp="1"/>
          </p:cNvSpPr>
          <p:nvPr>
            <p:ph idx="1"/>
          </p:nvPr>
        </p:nvSpPr>
        <p:spPr>
          <a:xfrm>
            <a:off x="6092432" y="1059838"/>
            <a:ext cx="6458798" cy="4738323"/>
          </a:xfrm>
        </p:spPr>
        <p:txBody>
          <a:bodyPr anchor="ctr">
            <a:normAutofit/>
          </a:bodyPr>
          <a:lstStyle/>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A. ongeveer 18 maanden </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B. ongeveer 20 maanden</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FF0000"/>
                </a:solidFill>
                <a:effectLst/>
                <a:uLnTx/>
                <a:uFillTx/>
                <a:latin typeface="Abadi" panose="020B0604020104020204" pitchFamily="34" charset="0"/>
                <a:ea typeface="+mn-ea"/>
                <a:cs typeface="+mn-cs"/>
              </a:rPr>
              <a:t>C. ongeveer 22 maanden </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chemeClr val="tx1"/>
                </a:solidFill>
                <a:effectLst/>
                <a:uLnTx/>
                <a:uFillTx/>
                <a:latin typeface="Abadi" panose="020B0604020104020204" pitchFamily="34" charset="0"/>
                <a:ea typeface="+mn-ea"/>
                <a:cs typeface="+mn-cs"/>
              </a:rPr>
              <a:t>D. ongeveer 36 maanden</a:t>
            </a:r>
            <a:endParaRPr kumimoji="0" lang="nl-BE" sz="4000" b="0" i="0" u="none" strike="noStrike" kern="1200" cap="none" spc="0" normalizeH="0" baseline="0" noProof="0" dirty="0">
              <a:ln>
                <a:noFill/>
              </a:ln>
              <a:solidFill>
                <a:schemeClr val="tx1"/>
              </a:solidFill>
              <a:effectLst/>
              <a:uLnTx/>
              <a:uFillTx/>
              <a:latin typeface="Abadi" panose="020B0604020104020204" pitchFamily="34" charset="0"/>
              <a:ea typeface="+mn-ea"/>
              <a:cs typeface="+mn-cs"/>
            </a:endParaRPr>
          </a:p>
          <a:p>
            <a:endParaRPr lang="nl-BE" dirty="0"/>
          </a:p>
        </p:txBody>
      </p:sp>
      <p:pic>
        <p:nvPicPr>
          <p:cNvPr id="3" name="Afbeelding 2">
            <a:extLst>
              <a:ext uri="{FF2B5EF4-FFF2-40B4-BE49-F238E27FC236}">
                <a16:creationId xmlns:a16="http://schemas.microsoft.com/office/drawing/2014/main" id="{FE48A5D1-D691-B12A-29C7-B2BAC77F91C7}"/>
              </a:ext>
            </a:extLst>
          </p:cNvPr>
          <p:cNvPicPr>
            <a:picLocks noChangeAspect="1"/>
          </p:cNvPicPr>
          <p:nvPr/>
        </p:nvPicPr>
        <p:blipFill>
          <a:blip r:embed="rId2"/>
          <a:stretch>
            <a:fillRect/>
          </a:stretch>
        </p:blipFill>
        <p:spPr>
          <a:xfrm>
            <a:off x="6250440" y="4806042"/>
            <a:ext cx="2847975" cy="1600200"/>
          </a:xfrm>
          <a:prstGeom prst="rect">
            <a:avLst/>
          </a:prstGeom>
        </p:spPr>
      </p:pic>
    </p:spTree>
    <p:extLst>
      <p:ext uri="{BB962C8B-B14F-4D97-AF65-F5344CB8AC3E}">
        <p14:creationId xmlns:p14="http://schemas.microsoft.com/office/powerpoint/2010/main" val="866053924"/>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C1234E7-CC0B-0CD6-63FB-E3DE26AEB015}"/>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55347F67-4B8E-F328-5166-23C7E49882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D9B0493E-5E5D-5D4E-2CA8-E2FF069B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BA8CAE8-830A-5F31-7BAC-37237DA626EC}"/>
              </a:ext>
            </a:extLst>
          </p:cNvPr>
          <p:cNvSpPr>
            <a:spLocks noGrp="1"/>
          </p:cNvSpPr>
          <p:nvPr>
            <p:ph type="title"/>
          </p:nvPr>
        </p:nvSpPr>
        <p:spPr>
          <a:xfrm>
            <a:off x="555171" y="1059838"/>
            <a:ext cx="6259286" cy="4738324"/>
          </a:xfrm>
          <a:prstGeom prst="ellipse">
            <a:avLst/>
          </a:prstGeom>
          <a:noFill/>
          <a:ln>
            <a:noFill/>
          </a:ln>
        </p:spPr>
        <p:txBody>
          <a:bodyPr>
            <a:normAutofit fontScale="90000"/>
          </a:bodyPr>
          <a:lstStyle/>
          <a:p>
            <a:r>
              <a:rPr lang="nl-NL" sz="3600" dirty="0">
                <a:solidFill>
                  <a:schemeClr val="bg1"/>
                </a:solidFill>
              </a:rPr>
              <a:t>Vraag 9:</a:t>
            </a:r>
            <a:br>
              <a:rPr lang="nl-NL" sz="3600" dirty="0">
                <a:solidFill>
                  <a:schemeClr val="bg1"/>
                </a:solidFill>
              </a:rPr>
            </a:br>
            <a:br>
              <a:rPr lang="nl-NL" sz="3600" dirty="0">
                <a:solidFill>
                  <a:schemeClr val="bg1"/>
                </a:solidFill>
              </a:rPr>
            </a:br>
            <a:r>
              <a:rPr lang="nl-NL" sz="3600" dirty="0">
                <a:solidFill>
                  <a:schemeClr val="bg1"/>
                </a:solidFill>
              </a:rPr>
              <a:t>Welk dier wordt geboren na een draagtijd van twaalf maanden</a:t>
            </a:r>
            <a:r>
              <a:rPr lang="nl-BE" sz="3600" dirty="0">
                <a:solidFill>
                  <a:schemeClr val="bg1"/>
                </a:solidFill>
              </a:rPr>
              <a:t>?</a:t>
            </a:r>
          </a:p>
        </p:txBody>
      </p:sp>
      <p:sp>
        <p:nvSpPr>
          <p:cNvPr id="5" name="Tijdelijke aanduiding voor inhoud 4">
            <a:extLst>
              <a:ext uri="{FF2B5EF4-FFF2-40B4-BE49-F238E27FC236}">
                <a16:creationId xmlns:a16="http://schemas.microsoft.com/office/drawing/2014/main" id="{635C6BDB-80B2-C9A8-273B-0DAD81592D60}"/>
              </a:ext>
            </a:extLst>
          </p:cNvPr>
          <p:cNvSpPr>
            <a:spLocks noGrp="1"/>
          </p:cNvSpPr>
          <p:nvPr>
            <p:ph idx="1"/>
          </p:nvPr>
        </p:nvSpPr>
        <p:spPr>
          <a:xfrm>
            <a:off x="6679109" y="1059838"/>
            <a:ext cx="4957720" cy="4738323"/>
          </a:xfrm>
        </p:spPr>
        <p:txBody>
          <a:bodyPr anchor="ctr">
            <a:normAutofit/>
          </a:bodyPr>
          <a:lstStyle/>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A. een ezel</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B. </a:t>
            </a:r>
            <a:r>
              <a:rPr lang="nl-NL" sz="4000" dirty="0">
                <a:solidFill>
                  <a:srgbClr val="000000">
                    <a:lumMod val="85000"/>
                    <a:lumOff val="15000"/>
                  </a:srgbClr>
                </a:solidFill>
                <a:latin typeface="Abadi" panose="020B0604020104020204" pitchFamily="34" charset="0"/>
              </a:rPr>
              <a:t>een konijn</a:t>
            </a:r>
            <a:endPar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C. een </a:t>
            </a:r>
            <a:r>
              <a:rPr lang="nl-NL" sz="4000" dirty="0">
                <a:solidFill>
                  <a:srgbClr val="000000">
                    <a:lumMod val="85000"/>
                    <a:lumOff val="15000"/>
                  </a:srgbClr>
                </a:solidFill>
                <a:latin typeface="Abadi" panose="020B0604020104020204" pitchFamily="34" charset="0"/>
              </a:rPr>
              <a:t>goud hamster</a:t>
            </a:r>
            <a:endPar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endParaRPr lang="nl-BE" dirty="0"/>
          </a:p>
        </p:txBody>
      </p:sp>
    </p:spTree>
    <p:extLst>
      <p:ext uri="{BB962C8B-B14F-4D97-AF65-F5344CB8AC3E}">
        <p14:creationId xmlns:p14="http://schemas.microsoft.com/office/powerpoint/2010/main" val="3747759067"/>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378C677E-90D8-CD82-00CE-8D81FBCB1A5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BE95243-EA55-43E2-F82C-C0500C162D9B}"/>
              </a:ext>
            </a:extLst>
          </p:cNvPr>
          <p:cNvSpPr>
            <a:spLocks noGrp="1"/>
          </p:cNvSpPr>
          <p:nvPr>
            <p:ph type="ctrTitle"/>
          </p:nvPr>
        </p:nvSpPr>
        <p:spPr>
          <a:xfrm>
            <a:off x="609600" y="2404872"/>
            <a:ext cx="3418114" cy="2776728"/>
          </a:xfrm>
        </p:spPr>
        <p:txBody>
          <a:bodyPr>
            <a:normAutofit/>
          </a:bodyPr>
          <a:lstStyle/>
          <a:p>
            <a:r>
              <a:rPr lang="nl-BE" sz="4800" dirty="0"/>
              <a:t>Vragen over dieren?</a:t>
            </a:r>
          </a:p>
        </p:txBody>
      </p:sp>
      <p:pic>
        <p:nvPicPr>
          <p:cNvPr id="5" name="Picture 4">
            <a:extLst>
              <a:ext uri="{FF2B5EF4-FFF2-40B4-BE49-F238E27FC236}">
                <a16:creationId xmlns:a16="http://schemas.microsoft.com/office/drawing/2014/main" id="{492D4977-2BBC-6720-8F8C-3765B30792A8}"/>
              </a:ext>
            </a:extLst>
          </p:cNvPr>
          <p:cNvPicPr>
            <a:picLocks noChangeAspect="1"/>
          </p:cNvPicPr>
          <p:nvPr/>
        </p:nvPicPr>
        <p:blipFill>
          <a:blip r:embed="rId2"/>
          <a:srcRect l="10708" r="4660" b="-1"/>
          <a:stretch>
            <a:fillRect/>
          </a:stretch>
        </p:blipFill>
        <p:spPr>
          <a:xfrm>
            <a:off x="4654296" y="10"/>
            <a:ext cx="7537703" cy="6857990"/>
          </a:xfrm>
          <a:prstGeom prst="rect">
            <a:avLst/>
          </a:prstGeom>
        </p:spPr>
      </p:pic>
    </p:spTree>
    <p:extLst>
      <p:ext uri="{BB962C8B-B14F-4D97-AF65-F5344CB8AC3E}">
        <p14:creationId xmlns:p14="http://schemas.microsoft.com/office/powerpoint/2010/main" val="36272446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4A673CDE-3A5C-0344-3E7B-580A76F0BCCF}"/>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2F4D5F-F099-9FCA-3AE5-651CA6F88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C3359F1C-0B5D-A6FF-4666-ACA2ED3CAB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C091D47-A1B8-89BE-4162-8CF165235B50}"/>
              </a:ext>
            </a:extLst>
          </p:cNvPr>
          <p:cNvSpPr>
            <a:spLocks noGrp="1"/>
          </p:cNvSpPr>
          <p:nvPr>
            <p:ph type="title"/>
          </p:nvPr>
        </p:nvSpPr>
        <p:spPr>
          <a:xfrm>
            <a:off x="435429" y="1059838"/>
            <a:ext cx="6444342" cy="4738324"/>
          </a:xfrm>
          <a:prstGeom prst="ellipse">
            <a:avLst/>
          </a:prstGeom>
          <a:noFill/>
          <a:ln>
            <a:noFill/>
          </a:ln>
        </p:spPr>
        <p:txBody>
          <a:bodyPr>
            <a:noAutofit/>
          </a:bodyPr>
          <a:lstStyle/>
          <a:p>
            <a:r>
              <a:rPr lang="nl-NL" sz="3600" dirty="0">
                <a:solidFill>
                  <a:schemeClr val="bg1"/>
                </a:solidFill>
              </a:rPr>
              <a:t>Vraag 9:</a:t>
            </a:r>
            <a:br>
              <a:rPr lang="nl-NL" sz="3600" dirty="0">
                <a:solidFill>
                  <a:schemeClr val="bg1"/>
                </a:solidFill>
              </a:rPr>
            </a:br>
            <a:br>
              <a:rPr lang="nl-NL" sz="3600" dirty="0">
                <a:solidFill>
                  <a:schemeClr val="bg1"/>
                </a:solidFill>
              </a:rPr>
            </a:br>
            <a:r>
              <a:rPr lang="nl-NL" sz="3600" dirty="0">
                <a:solidFill>
                  <a:schemeClr val="bg1"/>
                </a:solidFill>
              </a:rPr>
              <a:t>Welk dier wordt geboren na een draagtijd van twaalf maanden</a:t>
            </a:r>
            <a:r>
              <a:rPr lang="nl-BE" sz="3600" dirty="0">
                <a:solidFill>
                  <a:schemeClr val="bg1"/>
                </a:solidFill>
              </a:rPr>
              <a:t>?</a:t>
            </a:r>
          </a:p>
        </p:txBody>
      </p:sp>
      <p:sp>
        <p:nvSpPr>
          <p:cNvPr id="5" name="Tijdelijke aanduiding voor inhoud 4">
            <a:extLst>
              <a:ext uri="{FF2B5EF4-FFF2-40B4-BE49-F238E27FC236}">
                <a16:creationId xmlns:a16="http://schemas.microsoft.com/office/drawing/2014/main" id="{4BBAADFF-5D43-ECDF-95B8-2F8A8909AD0F}"/>
              </a:ext>
            </a:extLst>
          </p:cNvPr>
          <p:cNvSpPr>
            <a:spLocks noGrp="1"/>
          </p:cNvSpPr>
          <p:nvPr>
            <p:ph idx="1"/>
          </p:nvPr>
        </p:nvSpPr>
        <p:spPr>
          <a:xfrm>
            <a:off x="6099570" y="0"/>
            <a:ext cx="6092430" cy="5798161"/>
          </a:xfrm>
        </p:spPr>
        <p:txBody>
          <a:bodyPr anchor="ctr">
            <a:normAutofit/>
          </a:bodyPr>
          <a:lstStyle/>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FF0000"/>
                </a:solidFill>
                <a:effectLst/>
                <a:uLnTx/>
                <a:uFillTx/>
                <a:latin typeface="Abadi" panose="020B0604020104020204" pitchFamily="34" charset="0"/>
                <a:ea typeface="+mn-ea"/>
                <a:cs typeface="+mn-cs"/>
              </a:rPr>
              <a:t>A. een ezel</a:t>
            </a:r>
            <a:r>
              <a:rPr lang="nl-NL" sz="4000" dirty="0">
                <a:solidFill>
                  <a:srgbClr val="FF0000"/>
                </a:solidFill>
                <a:latin typeface="Abadi" panose="020B0604020104020204" pitchFamily="34" charset="0"/>
              </a:rPr>
              <a:t>:   </a:t>
            </a:r>
            <a:r>
              <a:rPr lang="nl-NL" sz="2000" dirty="0">
                <a:solidFill>
                  <a:srgbClr val="FF0000"/>
                </a:solidFill>
                <a:latin typeface="Abadi" panose="020B0604020104020204" pitchFamily="34" charset="0"/>
              </a:rPr>
              <a:t>12 maanden</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B. </a:t>
            </a:r>
            <a:r>
              <a:rPr lang="nl-NL" sz="4000" dirty="0">
                <a:solidFill>
                  <a:srgbClr val="000000">
                    <a:lumMod val="85000"/>
                    <a:lumOff val="15000"/>
                  </a:srgbClr>
                </a:solidFill>
                <a:latin typeface="Abadi" panose="020B0604020104020204" pitchFamily="34" charset="0"/>
              </a:rPr>
              <a:t>een konijn: </a:t>
            </a:r>
            <a:r>
              <a:rPr lang="nl-NL" dirty="0">
                <a:solidFill>
                  <a:srgbClr val="000000">
                    <a:lumMod val="85000"/>
                    <a:lumOff val="15000"/>
                  </a:srgbClr>
                </a:solidFill>
                <a:latin typeface="Abadi" panose="020B0604020104020204" pitchFamily="34" charset="0"/>
              </a:rPr>
              <a:t>28- 35 dagen</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C. een </a:t>
            </a:r>
            <a:r>
              <a:rPr lang="nl-NL" sz="4000" dirty="0">
                <a:solidFill>
                  <a:srgbClr val="000000">
                    <a:lumMod val="85000"/>
                    <a:lumOff val="15000"/>
                  </a:srgbClr>
                </a:solidFill>
                <a:latin typeface="Abadi" panose="020B0604020104020204" pitchFamily="34" charset="0"/>
              </a:rPr>
              <a:t>goud hamster: </a:t>
            </a: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lang="nl-NL" dirty="0">
                <a:solidFill>
                  <a:srgbClr val="000000">
                    <a:lumMod val="85000"/>
                    <a:lumOff val="15000"/>
                  </a:srgbClr>
                </a:solidFill>
                <a:latin typeface="Abadi" panose="020B0604020104020204" pitchFamily="34" charset="0"/>
              </a:rPr>
              <a:t>                                                 16-18 dagen</a:t>
            </a:r>
            <a:endParaRPr kumimoji="0" lang="nl-NL"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endParaRPr lang="nl-BE" dirty="0"/>
          </a:p>
        </p:txBody>
      </p:sp>
      <p:pic>
        <p:nvPicPr>
          <p:cNvPr id="6" name="Afbeelding 5">
            <a:extLst>
              <a:ext uri="{FF2B5EF4-FFF2-40B4-BE49-F238E27FC236}">
                <a16:creationId xmlns:a16="http://schemas.microsoft.com/office/drawing/2014/main" id="{3671A38C-949E-FBBC-0F6D-9D3B4A7282C6}"/>
              </a:ext>
            </a:extLst>
          </p:cNvPr>
          <p:cNvPicPr>
            <a:picLocks noChangeAspect="1"/>
          </p:cNvPicPr>
          <p:nvPr/>
        </p:nvPicPr>
        <p:blipFill>
          <a:blip r:embed="rId2"/>
          <a:stretch>
            <a:fillRect/>
          </a:stretch>
        </p:blipFill>
        <p:spPr>
          <a:xfrm>
            <a:off x="6287901" y="4120804"/>
            <a:ext cx="3190194" cy="2390893"/>
          </a:xfrm>
          <a:prstGeom prst="rect">
            <a:avLst/>
          </a:prstGeom>
        </p:spPr>
      </p:pic>
    </p:spTree>
    <p:extLst>
      <p:ext uri="{BB962C8B-B14F-4D97-AF65-F5344CB8AC3E}">
        <p14:creationId xmlns:p14="http://schemas.microsoft.com/office/powerpoint/2010/main" val="4231988031"/>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0633B189-3D25-CB5D-4DCF-C5EB6611EC0D}"/>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DBCC9AB4-66AC-7D8D-F5AF-FCB8E7A8D4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6CF832A6-44ED-8DFF-2B56-96ED5C49BD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17C5132-5E25-684B-4A55-58116E3C0636}"/>
              </a:ext>
            </a:extLst>
          </p:cNvPr>
          <p:cNvSpPr>
            <a:spLocks noGrp="1"/>
          </p:cNvSpPr>
          <p:nvPr>
            <p:ph type="title"/>
          </p:nvPr>
        </p:nvSpPr>
        <p:spPr>
          <a:xfrm>
            <a:off x="435429" y="1059838"/>
            <a:ext cx="6444342" cy="4738324"/>
          </a:xfrm>
          <a:prstGeom prst="ellipse">
            <a:avLst/>
          </a:prstGeom>
          <a:noFill/>
          <a:ln>
            <a:noFill/>
          </a:ln>
        </p:spPr>
        <p:txBody>
          <a:bodyPr>
            <a:noAutofit/>
          </a:bodyPr>
          <a:lstStyle/>
          <a:p>
            <a:r>
              <a:rPr lang="nl-BE" sz="3600" dirty="0">
                <a:solidFill>
                  <a:schemeClr val="bg1"/>
                </a:solidFill>
              </a:rPr>
              <a:t>vraag 10:</a:t>
            </a:r>
            <a:br>
              <a:rPr lang="nl-BE" sz="3600" dirty="0">
                <a:solidFill>
                  <a:schemeClr val="bg1"/>
                </a:solidFill>
              </a:rPr>
            </a:br>
            <a:br>
              <a:rPr lang="nl-BE" sz="3600" dirty="0">
                <a:solidFill>
                  <a:schemeClr val="bg1"/>
                </a:solidFill>
              </a:rPr>
            </a:br>
            <a:r>
              <a:rPr lang="nl-NL" sz="3600" dirty="0">
                <a:solidFill>
                  <a:schemeClr val="bg1"/>
                </a:solidFill>
              </a:rPr>
              <a:t>welke vogel kan achteruit vliegen?</a:t>
            </a:r>
            <a:endParaRPr lang="nl-BE" sz="3600" dirty="0">
              <a:solidFill>
                <a:schemeClr val="bg1"/>
              </a:solidFill>
            </a:endParaRPr>
          </a:p>
        </p:txBody>
      </p:sp>
      <p:sp>
        <p:nvSpPr>
          <p:cNvPr id="5" name="Tijdelijke aanduiding voor inhoud 4">
            <a:extLst>
              <a:ext uri="{FF2B5EF4-FFF2-40B4-BE49-F238E27FC236}">
                <a16:creationId xmlns:a16="http://schemas.microsoft.com/office/drawing/2014/main" id="{558F3D15-C866-4DCF-E8D1-4D26328A84AF}"/>
              </a:ext>
            </a:extLst>
          </p:cNvPr>
          <p:cNvSpPr>
            <a:spLocks noGrp="1"/>
          </p:cNvSpPr>
          <p:nvPr>
            <p:ph idx="1"/>
          </p:nvPr>
        </p:nvSpPr>
        <p:spPr>
          <a:xfrm>
            <a:off x="6092431" y="1059838"/>
            <a:ext cx="6197539" cy="4738323"/>
          </a:xfrm>
        </p:spPr>
        <p:txBody>
          <a:bodyPr anchor="ctr">
            <a:normAutofit/>
          </a:bodyPr>
          <a:lstStyle/>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A. De kolibrie</a:t>
            </a:r>
            <a:endParaRPr lang="nl-NL" sz="2000" dirty="0">
              <a:solidFill>
                <a:srgbClr val="FF0000"/>
              </a:solidFill>
              <a:latin typeface="Abadi" panose="020B0604020104020204" pitchFamily="34" charset="0"/>
            </a:endParaRP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B. </a:t>
            </a:r>
            <a:r>
              <a:rPr lang="nl-NL" sz="4000" dirty="0">
                <a:solidFill>
                  <a:srgbClr val="000000">
                    <a:lumMod val="85000"/>
                    <a:lumOff val="15000"/>
                  </a:srgbClr>
                </a:solidFill>
                <a:latin typeface="Abadi" panose="020B0604020104020204" pitchFamily="34" charset="0"/>
              </a:rPr>
              <a:t>De s</a:t>
            </a:r>
            <a:r>
              <a:rPr kumimoji="0" lang="nl-NL" sz="4000" b="0" i="0" u="none" strike="noStrike" kern="1200" cap="none" spc="0" normalizeH="0" baseline="0" noProof="0" dirty="0" err="1">
                <a:ln>
                  <a:noFill/>
                </a:ln>
                <a:solidFill>
                  <a:srgbClr val="000000">
                    <a:lumMod val="85000"/>
                    <a:lumOff val="15000"/>
                  </a:srgbClr>
                </a:solidFill>
                <a:effectLst/>
                <a:uLnTx/>
                <a:uFillTx/>
                <a:latin typeface="Abadi" panose="020B0604020104020204" pitchFamily="34" charset="0"/>
                <a:ea typeface="+mn-ea"/>
                <a:cs typeface="+mn-cs"/>
              </a:rPr>
              <a:t>truisvogel</a:t>
            </a:r>
            <a:r>
              <a:rPr lang="nl-NL" sz="4000" dirty="0">
                <a:solidFill>
                  <a:srgbClr val="000000">
                    <a:lumMod val="85000"/>
                    <a:lumOff val="15000"/>
                  </a:srgbClr>
                </a:solidFill>
                <a:latin typeface="Abadi" panose="020B0604020104020204" pitchFamily="34" charset="0"/>
              </a:rPr>
              <a:t> </a:t>
            </a:r>
            <a:endParaRPr lang="nl-NL" dirty="0">
              <a:solidFill>
                <a:srgbClr val="000000">
                  <a:lumMod val="85000"/>
                  <a:lumOff val="15000"/>
                </a:srgbClr>
              </a:solidFill>
              <a:latin typeface="Abadi" panose="020B0604020104020204" pitchFamily="34" charset="0"/>
            </a:endParaRPr>
          </a:p>
          <a:p>
            <a:pPr marL="228600" marR="0" lvl="0" indent="-228600" algn="l" defTabSz="914400" rtl="0" eaLnBrk="1" fontAlgn="auto" latinLnBrk="0" hangingPunct="1">
              <a:lnSpc>
                <a:spcPct val="100000"/>
              </a:lnSpc>
              <a:spcBef>
                <a:spcPts val="1000"/>
              </a:spcBef>
              <a:spcAft>
                <a:spcPts val="0"/>
              </a:spcAft>
              <a:buClr>
                <a:srgbClr val="D2CB6C"/>
              </a:buClr>
              <a:buSzTx/>
              <a:buFont typeface="Arial" panose="020B0604020202020204" pitchFamily="34" charset="0"/>
              <a:buChar char="•"/>
              <a:tabLst/>
              <a:defRPr/>
            </a:pPr>
            <a:endParaRPr kumimoji="0" lang="nl-NL"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pPr algn="l">
              <a:lnSpc>
                <a:spcPts val="1800"/>
              </a:lnSpc>
              <a:spcBef>
                <a:spcPts val="900"/>
              </a:spcBef>
              <a:spcAft>
                <a:spcPts val="900"/>
              </a:spcAft>
              <a:buNone/>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C. De slechtvalk</a:t>
            </a:r>
            <a:r>
              <a:rPr lang="nl-NL" b="0" i="0" dirty="0">
                <a:solidFill>
                  <a:srgbClr val="1F1F1F"/>
                </a:solidFill>
                <a:effectLst/>
                <a:latin typeface="Google Sans"/>
              </a:rPr>
              <a:t> </a:t>
            </a:r>
            <a:endParaRPr lang="nl-NL" b="0" i="0" dirty="0">
              <a:solidFill>
                <a:srgbClr val="1F1F1F"/>
              </a:solidFill>
              <a:effectLst/>
              <a:latin typeface="Arial" panose="020B0604020202020204" pitchFamily="34" charset="0"/>
            </a:endParaRPr>
          </a:p>
          <a:p>
            <a:pPr algn="l">
              <a:lnSpc>
                <a:spcPts val="1800"/>
              </a:lnSpc>
              <a:spcAft>
                <a:spcPts val="750"/>
              </a:spcAft>
            </a:pPr>
            <a:endParaRPr lang="nl-NL" b="0" i="0" dirty="0">
              <a:solidFill>
                <a:srgbClr val="1F1F1F"/>
              </a:solidFill>
              <a:effectLst/>
              <a:latin typeface="Arial" panose="020B0604020202020204" pitchFamily="34" charset="0"/>
            </a:endParaRPr>
          </a:p>
          <a:p>
            <a:pPr marL="228600" marR="0" lvl="0" indent="-228600" algn="l" defTabSz="914400" rtl="0" eaLnBrk="1" fontAlgn="auto" latinLnBrk="0" hangingPunct="1">
              <a:lnSpc>
                <a:spcPct val="100000"/>
              </a:lnSpc>
              <a:spcBef>
                <a:spcPts val="1000"/>
              </a:spcBef>
              <a:spcAft>
                <a:spcPts val="0"/>
              </a:spcAft>
              <a:buClr>
                <a:srgbClr val="D2CB6C"/>
              </a:buClr>
              <a:buSzTx/>
              <a:buFont typeface="Arial" panose="020B0604020202020204" pitchFamily="34" charset="0"/>
              <a:buChar char="•"/>
              <a:tabLst/>
              <a:defRPr/>
            </a:pPr>
            <a:endParaRPr kumimoji="0" lang="nl-NL"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endParaRPr lang="nl-BE" dirty="0"/>
          </a:p>
        </p:txBody>
      </p:sp>
    </p:spTree>
    <p:extLst>
      <p:ext uri="{BB962C8B-B14F-4D97-AF65-F5344CB8AC3E}">
        <p14:creationId xmlns:p14="http://schemas.microsoft.com/office/powerpoint/2010/main" val="252936944"/>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825072EC-E318-1D22-5226-390E341E25D7}"/>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725F9FF-CB49-71BF-A784-52D66125E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1E029839-C769-DDBB-2A1C-C9EFC34AA3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578D2DB-B6AA-2941-9F17-664292251427}"/>
              </a:ext>
            </a:extLst>
          </p:cNvPr>
          <p:cNvSpPr>
            <a:spLocks noGrp="1"/>
          </p:cNvSpPr>
          <p:nvPr>
            <p:ph type="title"/>
          </p:nvPr>
        </p:nvSpPr>
        <p:spPr>
          <a:xfrm>
            <a:off x="435429" y="1059838"/>
            <a:ext cx="6444342" cy="4738324"/>
          </a:xfrm>
          <a:prstGeom prst="ellipse">
            <a:avLst/>
          </a:prstGeom>
          <a:noFill/>
          <a:ln>
            <a:noFill/>
          </a:ln>
        </p:spPr>
        <p:txBody>
          <a:bodyPr>
            <a:noAutofit/>
          </a:bodyPr>
          <a:lstStyle/>
          <a:p>
            <a:r>
              <a:rPr lang="nl-BE" sz="3600" dirty="0">
                <a:solidFill>
                  <a:schemeClr val="bg1"/>
                </a:solidFill>
              </a:rPr>
              <a:t>vraag 10:</a:t>
            </a:r>
            <a:br>
              <a:rPr lang="nl-BE" sz="3600" dirty="0">
                <a:solidFill>
                  <a:schemeClr val="bg1"/>
                </a:solidFill>
              </a:rPr>
            </a:br>
            <a:br>
              <a:rPr lang="nl-BE" sz="3600" dirty="0">
                <a:solidFill>
                  <a:schemeClr val="bg1"/>
                </a:solidFill>
              </a:rPr>
            </a:br>
            <a:r>
              <a:rPr lang="nl-NL" sz="3600" dirty="0">
                <a:solidFill>
                  <a:schemeClr val="bg1"/>
                </a:solidFill>
              </a:rPr>
              <a:t>welke vogel kan achteruit vliegen?</a:t>
            </a:r>
            <a:endParaRPr lang="nl-BE" sz="3600" dirty="0">
              <a:solidFill>
                <a:schemeClr val="bg1"/>
              </a:solidFill>
            </a:endParaRPr>
          </a:p>
        </p:txBody>
      </p:sp>
      <p:sp>
        <p:nvSpPr>
          <p:cNvPr id="5" name="Tijdelijke aanduiding voor inhoud 4">
            <a:extLst>
              <a:ext uri="{FF2B5EF4-FFF2-40B4-BE49-F238E27FC236}">
                <a16:creationId xmlns:a16="http://schemas.microsoft.com/office/drawing/2014/main" id="{1EC7BC74-D371-255D-3573-BEF4900CDD7E}"/>
              </a:ext>
            </a:extLst>
          </p:cNvPr>
          <p:cNvSpPr>
            <a:spLocks noGrp="1"/>
          </p:cNvSpPr>
          <p:nvPr>
            <p:ph idx="1"/>
          </p:nvPr>
        </p:nvSpPr>
        <p:spPr>
          <a:xfrm>
            <a:off x="6092431" y="1059838"/>
            <a:ext cx="6197539" cy="4738323"/>
          </a:xfrm>
        </p:spPr>
        <p:txBody>
          <a:bodyPr anchor="ctr">
            <a:normAutofit/>
          </a:bodyPr>
          <a:lstStyle/>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FF0000"/>
                </a:solidFill>
                <a:effectLst/>
                <a:uLnTx/>
                <a:uFillTx/>
                <a:latin typeface="Abadi" panose="020B0604020104020204" pitchFamily="34" charset="0"/>
                <a:ea typeface="+mn-ea"/>
                <a:cs typeface="+mn-cs"/>
              </a:rPr>
              <a:t>A. De kolibrie</a:t>
            </a:r>
            <a:r>
              <a:rPr lang="nl-NL" sz="2000" b="0" i="0" dirty="0">
                <a:solidFill>
                  <a:srgbClr val="FF0000"/>
                </a:solidFill>
                <a:effectLst/>
                <a:latin typeface="Google Sans"/>
              </a:rPr>
              <a:t> komt door zijn snelle vleugelbewegingen, waardoor hij in de lucht kan blijven hangen en ook vooruit, achteruit, omhoog en omlaag kan vliegen. </a:t>
            </a:r>
            <a:endParaRPr lang="nl-NL" sz="2000" dirty="0">
              <a:solidFill>
                <a:srgbClr val="FF0000"/>
              </a:solidFill>
              <a:latin typeface="Abadi" panose="020B0604020104020204" pitchFamily="34" charset="0"/>
            </a:endParaRPr>
          </a:p>
          <a:p>
            <a:pPr marL="0" marR="0" lvl="0" indent="0" algn="l" defTabSz="914400" rtl="0" eaLnBrk="1" fontAlgn="auto" latinLnBrk="0" hangingPunct="1">
              <a:lnSpc>
                <a:spcPct val="100000"/>
              </a:lnSpc>
              <a:spcBef>
                <a:spcPts val="1000"/>
              </a:spcBef>
              <a:spcAft>
                <a:spcPts val="0"/>
              </a:spcAft>
              <a:buClr>
                <a:srgbClr val="D2CB6C"/>
              </a:buClr>
              <a:buSzTx/>
              <a:buNone/>
              <a:tabLst/>
              <a:defRPr/>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B. </a:t>
            </a:r>
            <a:r>
              <a:rPr lang="nl-NL" sz="4000" dirty="0">
                <a:solidFill>
                  <a:srgbClr val="000000">
                    <a:lumMod val="85000"/>
                    <a:lumOff val="15000"/>
                  </a:srgbClr>
                </a:solidFill>
                <a:latin typeface="Abadi" panose="020B0604020104020204" pitchFamily="34" charset="0"/>
              </a:rPr>
              <a:t>De s</a:t>
            </a:r>
            <a:r>
              <a:rPr kumimoji="0" lang="nl-NL" sz="4000" b="0" i="0" u="none" strike="noStrike" kern="1200" cap="none" spc="0" normalizeH="0" baseline="0" noProof="0" dirty="0" err="1">
                <a:ln>
                  <a:noFill/>
                </a:ln>
                <a:solidFill>
                  <a:srgbClr val="000000">
                    <a:lumMod val="85000"/>
                    <a:lumOff val="15000"/>
                  </a:srgbClr>
                </a:solidFill>
                <a:effectLst/>
                <a:uLnTx/>
                <a:uFillTx/>
                <a:latin typeface="Abadi" panose="020B0604020104020204" pitchFamily="34" charset="0"/>
                <a:ea typeface="+mn-ea"/>
                <a:cs typeface="+mn-cs"/>
              </a:rPr>
              <a:t>truisvogel</a:t>
            </a:r>
            <a:r>
              <a:rPr lang="nl-NL" sz="4000" dirty="0">
                <a:solidFill>
                  <a:srgbClr val="000000">
                    <a:lumMod val="85000"/>
                    <a:lumOff val="15000"/>
                  </a:srgbClr>
                </a:solidFill>
                <a:latin typeface="Abadi" panose="020B0604020104020204" pitchFamily="34" charset="0"/>
              </a:rPr>
              <a:t> </a:t>
            </a:r>
            <a:r>
              <a:rPr lang="nl-BE" b="0" i="0" dirty="0">
                <a:solidFill>
                  <a:srgbClr val="474747"/>
                </a:solidFill>
                <a:effectLst/>
                <a:latin typeface="Google Sans"/>
              </a:rPr>
              <a:t>kunnen niet vliegen.</a:t>
            </a:r>
            <a:endParaRPr lang="nl-NL" dirty="0">
              <a:solidFill>
                <a:srgbClr val="000000">
                  <a:lumMod val="85000"/>
                  <a:lumOff val="15000"/>
                </a:srgbClr>
              </a:solidFill>
              <a:latin typeface="Abadi" panose="020B0604020104020204" pitchFamily="34" charset="0"/>
            </a:endParaRPr>
          </a:p>
          <a:p>
            <a:pPr marL="228600" marR="0" lvl="0" indent="-228600" algn="l" defTabSz="914400" rtl="0" eaLnBrk="1" fontAlgn="auto" latinLnBrk="0" hangingPunct="1">
              <a:lnSpc>
                <a:spcPct val="100000"/>
              </a:lnSpc>
              <a:spcBef>
                <a:spcPts val="1000"/>
              </a:spcBef>
              <a:spcAft>
                <a:spcPts val="0"/>
              </a:spcAft>
              <a:buClr>
                <a:srgbClr val="D2CB6C"/>
              </a:buClr>
              <a:buSzTx/>
              <a:buFont typeface="Arial" panose="020B0604020202020204" pitchFamily="34" charset="0"/>
              <a:buChar char="•"/>
              <a:tabLst/>
              <a:defRPr/>
            </a:pPr>
            <a:endParaRPr kumimoji="0" lang="nl-NL"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pPr algn="l">
              <a:lnSpc>
                <a:spcPts val="1800"/>
              </a:lnSpc>
              <a:spcBef>
                <a:spcPts val="900"/>
              </a:spcBef>
              <a:spcAft>
                <a:spcPts val="900"/>
              </a:spcAft>
              <a:buNone/>
            </a:pPr>
            <a:r>
              <a:rPr kumimoji="0" lang="nl-NL" sz="4000"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rPr>
              <a:t>C. De slechtvalk</a:t>
            </a:r>
            <a:r>
              <a:rPr lang="nl-NL" b="0" i="0" dirty="0">
                <a:solidFill>
                  <a:srgbClr val="1F1F1F"/>
                </a:solidFill>
                <a:effectLst/>
                <a:latin typeface="Google Sans"/>
              </a:rPr>
              <a:t> de snelste vogel ter wereld</a:t>
            </a:r>
            <a:endParaRPr lang="nl-NL" b="0" i="0" dirty="0">
              <a:solidFill>
                <a:srgbClr val="1F1F1F"/>
              </a:solidFill>
              <a:effectLst/>
              <a:latin typeface="Arial" panose="020B0604020202020204" pitchFamily="34" charset="0"/>
            </a:endParaRPr>
          </a:p>
          <a:p>
            <a:pPr algn="l">
              <a:lnSpc>
                <a:spcPts val="1800"/>
              </a:lnSpc>
              <a:spcAft>
                <a:spcPts val="750"/>
              </a:spcAft>
            </a:pPr>
            <a:endParaRPr lang="nl-NL" b="0" i="0" dirty="0">
              <a:solidFill>
                <a:srgbClr val="1F1F1F"/>
              </a:solidFill>
              <a:effectLst/>
              <a:latin typeface="Arial" panose="020B0604020202020204" pitchFamily="34" charset="0"/>
            </a:endParaRPr>
          </a:p>
          <a:p>
            <a:pPr marL="228600" marR="0" lvl="0" indent="-228600" algn="l" defTabSz="914400" rtl="0" eaLnBrk="1" fontAlgn="auto" latinLnBrk="0" hangingPunct="1">
              <a:lnSpc>
                <a:spcPct val="100000"/>
              </a:lnSpc>
              <a:spcBef>
                <a:spcPts val="1000"/>
              </a:spcBef>
              <a:spcAft>
                <a:spcPts val="0"/>
              </a:spcAft>
              <a:buClr>
                <a:srgbClr val="D2CB6C"/>
              </a:buClr>
              <a:buSzTx/>
              <a:buFont typeface="Arial" panose="020B0604020202020204" pitchFamily="34" charset="0"/>
              <a:buChar char="•"/>
              <a:tabLst/>
              <a:defRPr/>
            </a:pPr>
            <a:endParaRPr kumimoji="0" lang="nl-NL" b="0" i="0" u="none" strike="noStrike" kern="1200" cap="none" spc="0" normalizeH="0" baseline="0" noProof="0" dirty="0">
              <a:ln>
                <a:noFill/>
              </a:ln>
              <a:solidFill>
                <a:srgbClr val="000000">
                  <a:lumMod val="85000"/>
                  <a:lumOff val="15000"/>
                </a:srgbClr>
              </a:solidFill>
              <a:effectLst/>
              <a:uLnTx/>
              <a:uFillTx/>
              <a:latin typeface="Abadi" panose="020B0604020104020204" pitchFamily="34" charset="0"/>
              <a:ea typeface="+mn-ea"/>
              <a:cs typeface="+mn-cs"/>
            </a:endParaRPr>
          </a:p>
          <a:p>
            <a:endParaRPr lang="nl-BE" dirty="0"/>
          </a:p>
        </p:txBody>
      </p:sp>
      <p:pic>
        <p:nvPicPr>
          <p:cNvPr id="3" name="Afbeelding 2">
            <a:extLst>
              <a:ext uri="{FF2B5EF4-FFF2-40B4-BE49-F238E27FC236}">
                <a16:creationId xmlns:a16="http://schemas.microsoft.com/office/drawing/2014/main" id="{1B41EEDF-59D6-6519-A14F-43D4E68B88AD}"/>
              </a:ext>
            </a:extLst>
          </p:cNvPr>
          <p:cNvPicPr>
            <a:picLocks noChangeAspect="1"/>
          </p:cNvPicPr>
          <p:nvPr/>
        </p:nvPicPr>
        <p:blipFill>
          <a:blip r:embed="rId2"/>
          <a:stretch>
            <a:fillRect/>
          </a:stretch>
        </p:blipFill>
        <p:spPr>
          <a:xfrm>
            <a:off x="6299033" y="4396118"/>
            <a:ext cx="2725368" cy="1931963"/>
          </a:xfrm>
          <a:prstGeom prst="rect">
            <a:avLst/>
          </a:prstGeom>
        </p:spPr>
      </p:pic>
    </p:spTree>
    <p:extLst>
      <p:ext uri="{BB962C8B-B14F-4D97-AF65-F5344CB8AC3E}">
        <p14:creationId xmlns:p14="http://schemas.microsoft.com/office/powerpoint/2010/main" val="1466818940"/>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52AC2942-75A5-CD1A-E9E5-BDDA619B20B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B80CC59-B5C7-3F5B-8EA1-84F91593638B}"/>
              </a:ext>
            </a:extLst>
          </p:cNvPr>
          <p:cNvSpPr>
            <a:spLocks noGrp="1"/>
          </p:cNvSpPr>
          <p:nvPr>
            <p:ph type="ctrTitle"/>
          </p:nvPr>
        </p:nvSpPr>
        <p:spPr>
          <a:xfrm>
            <a:off x="185058" y="2612571"/>
            <a:ext cx="4180114" cy="2569029"/>
          </a:xfrm>
        </p:spPr>
        <p:txBody>
          <a:bodyPr>
            <a:normAutofit/>
          </a:bodyPr>
          <a:lstStyle/>
          <a:p>
            <a:r>
              <a:rPr lang="nl-BE" sz="4800" dirty="0"/>
              <a:t>SPREEK-WOORDEN</a:t>
            </a:r>
            <a:br>
              <a:rPr lang="nl-BE" sz="4800" dirty="0"/>
            </a:br>
            <a:r>
              <a:rPr lang="nl-BE" sz="4800" dirty="0"/>
              <a:t>?</a:t>
            </a:r>
          </a:p>
        </p:txBody>
      </p:sp>
      <p:pic>
        <p:nvPicPr>
          <p:cNvPr id="5" name="Picture 4">
            <a:extLst>
              <a:ext uri="{FF2B5EF4-FFF2-40B4-BE49-F238E27FC236}">
                <a16:creationId xmlns:a16="http://schemas.microsoft.com/office/drawing/2014/main" id="{D51E9393-EB96-7FCB-6978-4536A62FBE2B}"/>
              </a:ext>
            </a:extLst>
          </p:cNvPr>
          <p:cNvPicPr>
            <a:picLocks noChangeAspect="1"/>
          </p:cNvPicPr>
          <p:nvPr/>
        </p:nvPicPr>
        <p:blipFill>
          <a:blip r:embed="rId2"/>
          <a:srcRect l="10708" r="4660" b="-1"/>
          <a:stretch>
            <a:fillRect/>
          </a:stretch>
        </p:blipFill>
        <p:spPr>
          <a:xfrm>
            <a:off x="4654296" y="10"/>
            <a:ext cx="7537703" cy="6857990"/>
          </a:xfrm>
          <a:prstGeom prst="rect">
            <a:avLst/>
          </a:prstGeom>
        </p:spPr>
      </p:pic>
    </p:spTree>
    <p:extLst>
      <p:ext uri="{BB962C8B-B14F-4D97-AF65-F5344CB8AC3E}">
        <p14:creationId xmlns:p14="http://schemas.microsoft.com/office/powerpoint/2010/main" val="3979212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E9A317-062D-69BD-02F4-ADBD515E5320}"/>
              </a:ext>
            </a:extLst>
          </p:cNvPr>
          <p:cNvSpPr>
            <a:spLocks noGrp="1"/>
          </p:cNvSpPr>
          <p:nvPr>
            <p:ph type="ctrTitle"/>
          </p:nvPr>
        </p:nvSpPr>
        <p:spPr/>
        <p:txBody>
          <a:bodyPr/>
          <a:lstStyle/>
          <a:p>
            <a:r>
              <a:rPr lang="nl-BE" dirty="0"/>
              <a:t>Zo sterk als een … .</a:t>
            </a:r>
          </a:p>
        </p:txBody>
      </p:sp>
      <p:sp>
        <p:nvSpPr>
          <p:cNvPr id="4" name="Tekstvak 3">
            <a:extLst>
              <a:ext uri="{FF2B5EF4-FFF2-40B4-BE49-F238E27FC236}">
                <a16:creationId xmlns:a16="http://schemas.microsoft.com/office/drawing/2014/main" id="{440C8F26-65D7-09AB-6030-CF2D47B8176C}"/>
              </a:ext>
            </a:extLst>
          </p:cNvPr>
          <p:cNvSpPr txBox="1"/>
          <p:nvPr/>
        </p:nvSpPr>
        <p:spPr>
          <a:xfrm>
            <a:off x="1600199" y="511629"/>
            <a:ext cx="3526971" cy="461665"/>
          </a:xfrm>
          <a:prstGeom prst="rect">
            <a:avLst/>
          </a:prstGeom>
          <a:noFill/>
        </p:spPr>
        <p:txBody>
          <a:bodyPr wrap="square" rtlCol="0">
            <a:spAutoFit/>
          </a:bodyPr>
          <a:lstStyle/>
          <a:p>
            <a:r>
              <a:rPr lang="nl-BE" sz="2400" dirty="0">
                <a:solidFill>
                  <a:schemeClr val="bg1"/>
                </a:solidFill>
              </a:rPr>
              <a:t>VRAAG 11</a:t>
            </a:r>
          </a:p>
        </p:txBody>
      </p:sp>
    </p:spTree>
    <p:extLst>
      <p:ext uri="{BB962C8B-B14F-4D97-AF65-F5344CB8AC3E}">
        <p14:creationId xmlns:p14="http://schemas.microsoft.com/office/powerpoint/2010/main" val="681209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865C82-591C-1C99-3F95-14376047CAE2}"/>
              </a:ext>
            </a:extLst>
          </p:cNvPr>
          <p:cNvSpPr>
            <a:spLocks noGrp="1"/>
          </p:cNvSpPr>
          <p:nvPr>
            <p:ph type="ctrTitle"/>
          </p:nvPr>
        </p:nvSpPr>
        <p:spPr>
          <a:xfrm>
            <a:off x="804672" y="2386744"/>
            <a:ext cx="4486656" cy="1645920"/>
          </a:xfrm>
        </p:spPr>
        <p:txBody>
          <a:bodyPr>
            <a:normAutofit/>
          </a:bodyPr>
          <a:lstStyle/>
          <a:p>
            <a:r>
              <a:rPr lang="nl-NL" sz="3200" dirty="0"/>
              <a:t>Zo sterk als een </a:t>
            </a:r>
            <a:r>
              <a:rPr lang="nl-NL" sz="3200" dirty="0">
                <a:solidFill>
                  <a:srgbClr val="FF0000"/>
                </a:solidFill>
              </a:rPr>
              <a:t>beer</a:t>
            </a:r>
            <a:r>
              <a:rPr lang="nl-NL" sz="3200" dirty="0"/>
              <a:t>.</a:t>
            </a:r>
            <a:endParaRPr lang="nl-BE" sz="3200" dirty="0"/>
          </a:p>
        </p:txBody>
      </p:sp>
      <p:sp>
        <p:nvSpPr>
          <p:cNvPr id="9" name="Rectangle 8">
            <a:extLst>
              <a:ext uri="{FF2B5EF4-FFF2-40B4-BE49-F238E27FC236}">
                <a16:creationId xmlns:a16="http://schemas.microsoft.com/office/drawing/2014/main" id="{C98F07DC-5708-4AC5-8708-D8FE21B3F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2AAA7634-72B0-EE0D-94A0-9CF86F4CC694}"/>
              </a:ext>
            </a:extLst>
          </p:cNvPr>
          <p:cNvPicPr>
            <a:picLocks noChangeAspect="1"/>
          </p:cNvPicPr>
          <p:nvPr/>
        </p:nvPicPr>
        <p:blipFill>
          <a:blip r:embed="rId2"/>
          <a:stretch>
            <a:fillRect/>
          </a:stretch>
        </p:blipFill>
        <p:spPr>
          <a:xfrm>
            <a:off x="6733030" y="1668271"/>
            <a:ext cx="4818890" cy="3206752"/>
          </a:xfrm>
          <a:prstGeom prst="rect">
            <a:avLst/>
          </a:prstGeom>
        </p:spPr>
      </p:pic>
    </p:spTree>
    <p:extLst>
      <p:ext uri="{BB962C8B-B14F-4D97-AF65-F5344CB8AC3E}">
        <p14:creationId xmlns:p14="http://schemas.microsoft.com/office/powerpoint/2010/main" val="3256640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5B542E29-E428-534C-F497-734686C9898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FFA7B53-0283-CF74-D542-14FEB839F310}"/>
              </a:ext>
            </a:extLst>
          </p:cNvPr>
          <p:cNvSpPr>
            <a:spLocks noGrp="1"/>
          </p:cNvSpPr>
          <p:nvPr>
            <p:ph type="ctrTitle"/>
          </p:nvPr>
        </p:nvSpPr>
        <p:spPr>
          <a:xfrm>
            <a:off x="804672" y="2386743"/>
            <a:ext cx="4486656" cy="2488279"/>
          </a:xfrm>
        </p:spPr>
        <p:txBody>
          <a:bodyPr>
            <a:normAutofit/>
          </a:bodyPr>
          <a:lstStyle/>
          <a:p>
            <a:r>
              <a:rPr lang="nl-NL" sz="3200" dirty="0"/>
              <a:t>Zo sterk als een beer.</a:t>
            </a:r>
            <a:br>
              <a:rPr lang="nl-NL" sz="3200" dirty="0"/>
            </a:br>
            <a:br>
              <a:rPr lang="nl-NL" sz="3200" dirty="0"/>
            </a:br>
            <a:r>
              <a:rPr lang="nl-NL" sz="3200" dirty="0">
                <a:solidFill>
                  <a:srgbClr val="FF0000"/>
                </a:solidFill>
              </a:rPr>
              <a:t>zeer sterk</a:t>
            </a:r>
            <a:endParaRPr lang="nl-BE" sz="3200" dirty="0">
              <a:solidFill>
                <a:srgbClr val="FF0000"/>
              </a:solidFill>
            </a:endParaRPr>
          </a:p>
        </p:txBody>
      </p:sp>
      <p:sp>
        <p:nvSpPr>
          <p:cNvPr id="9" name="Rectangle 8">
            <a:extLst>
              <a:ext uri="{FF2B5EF4-FFF2-40B4-BE49-F238E27FC236}">
                <a16:creationId xmlns:a16="http://schemas.microsoft.com/office/drawing/2014/main" id="{5D836629-D6D4-C4DC-B738-2F72253DF4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B0D52556-1FDE-F82E-EB05-2F982571BD7A}"/>
              </a:ext>
            </a:extLst>
          </p:cNvPr>
          <p:cNvPicPr>
            <a:picLocks noChangeAspect="1"/>
          </p:cNvPicPr>
          <p:nvPr/>
        </p:nvPicPr>
        <p:blipFill>
          <a:blip r:embed="rId2"/>
          <a:stretch>
            <a:fillRect/>
          </a:stretch>
        </p:blipFill>
        <p:spPr>
          <a:xfrm>
            <a:off x="6733030" y="1668271"/>
            <a:ext cx="4818890" cy="3206752"/>
          </a:xfrm>
          <a:prstGeom prst="rect">
            <a:avLst/>
          </a:prstGeom>
        </p:spPr>
      </p:pic>
    </p:spTree>
    <p:extLst>
      <p:ext uri="{BB962C8B-B14F-4D97-AF65-F5344CB8AC3E}">
        <p14:creationId xmlns:p14="http://schemas.microsoft.com/office/powerpoint/2010/main" val="38283961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FE3890-F5B6-5C5B-B779-7FD22AEECAD7}"/>
              </a:ext>
            </a:extLst>
          </p:cNvPr>
          <p:cNvSpPr>
            <a:spLocks noGrp="1"/>
          </p:cNvSpPr>
          <p:nvPr>
            <p:ph type="ctrTitle"/>
          </p:nvPr>
        </p:nvSpPr>
        <p:spPr/>
        <p:txBody>
          <a:bodyPr/>
          <a:lstStyle/>
          <a:p>
            <a:r>
              <a:rPr lang="nl-BE" dirty="0"/>
              <a:t>Liever één ………………</a:t>
            </a:r>
          </a:p>
        </p:txBody>
      </p:sp>
      <p:sp>
        <p:nvSpPr>
          <p:cNvPr id="3" name="Ondertitel 2">
            <a:extLst>
              <a:ext uri="{FF2B5EF4-FFF2-40B4-BE49-F238E27FC236}">
                <a16:creationId xmlns:a16="http://schemas.microsoft.com/office/drawing/2014/main" id="{387C7852-F27D-BC80-4532-7BD8AA30388F}"/>
              </a:ext>
            </a:extLst>
          </p:cNvPr>
          <p:cNvSpPr>
            <a:spLocks noGrp="1"/>
          </p:cNvSpPr>
          <p:nvPr>
            <p:ph type="subTitle" idx="1"/>
          </p:nvPr>
        </p:nvSpPr>
        <p:spPr>
          <a:xfrm>
            <a:off x="413658" y="522514"/>
            <a:ext cx="3657599" cy="794657"/>
          </a:xfrm>
        </p:spPr>
        <p:txBody>
          <a:bodyPr/>
          <a:lstStyle/>
          <a:p>
            <a:r>
              <a:rPr lang="nl-BE" dirty="0">
                <a:solidFill>
                  <a:schemeClr val="bg1"/>
                </a:solidFill>
              </a:rPr>
              <a:t>VRAAG 12</a:t>
            </a:r>
          </a:p>
        </p:txBody>
      </p:sp>
    </p:spTree>
    <p:extLst>
      <p:ext uri="{BB962C8B-B14F-4D97-AF65-F5344CB8AC3E}">
        <p14:creationId xmlns:p14="http://schemas.microsoft.com/office/powerpoint/2010/main" val="1102630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DAB5FB-A7BA-B0A9-ABEB-7769055351FF}"/>
              </a:ext>
            </a:extLst>
          </p:cNvPr>
          <p:cNvSpPr>
            <a:spLocks noGrp="1"/>
          </p:cNvSpPr>
          <p:nvPr>
            <p:ph type="ctrTitle"/>
          </p:nvPr>
        </p:nvSpPr>
        <p:spPr>
          <a:xfrm>
            <a:off x="804672" y="2386744"/>
            <a:ext cx="4486656" cy="1645920"/>
          </a:xfrm>
        </p:spPr>
        <p:txBody>
          <a:bodyPr>
            <a:normAutofit/>
          </a:bodyPr>
          <a:lstStyle/>
          <a:p>
            <a:r>
              <a:rPr lang="nl-NL" sz="2700" dirty="0"/>
              <a:t>Liever één </a:t>
            </a:r>
            <a:r>
              <a:rPr lang="nl-NL" sz="2700" dirty="0">
                <a:solidFill>
                  <a:srgbClr val="FF0000"/>
                </a:solidFill>
              </a:rPr>
              <a:t>vogel in de hand, dan 10 vogels in de lucht</a:t>
            </a:r>
            <a:r>
              <a:rPr lang="nl-NL" sz="2700" dirty="0"/>
              <a:t>.</a:t>
            </a:r>
            <a:endParaRPr lang="nl-BE" sz="2700" dirty="0"/>
          </a:p>
        </p:txBody>
      </p:sp>
      <p:sp>
        <p:nvSpPr>
          <p:cNvPr id="9" name="Rectangle 8">
            <a:extLst>
              <a:ext uri="{FF2B5EF4-FFF2-40B4-BE49-F238E27FC236}">
                <a16:creationId xmlns:a16="http://schemas.microsoft.com/office/drawing/2014/main" id="{C98F07DC-5708-4AC5-8708-D8FE21B3F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ACE9738A-0A77-5E37-2BF4-2181714965D6}"/>
              </a:ext>
            </a:extLst>
          </p:cNvPr>
          <p:cNvPicPr>
            <a:picLocks noChangeAspect="1"/>
          </p:cNvPicPr>
          <p:nvPr/>
        </p:nvPicPr>
        <p:blipFill>
          <a:blip r:embed="rId2"/>
          <a:stretch>
            <a:fillRect/>
          </a:stretch>
        </p:blipFill>
        <p:spPr>
          <a:xfrm>
            <a:off x="6733030" y="1674080"/>
            <a:ext cx="4818890" cy="3195133"/>
          </a:xfrm>
          <a:prstGeom prst="rect">
            <a:avLst/>
          </a:prstGeom>
        </p:spPr>
      </p:pic>
    </p:spTree>
    <p:extLst>
      <p:ext uri="{BB962C8B-B14F-4D97-AF65-F5344CB8AC3E}">
        <p14:creationId xmlns:p14="http://schemas.microsoft.com/office/powerpoint/2010/main" val="4133297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E7AAD7B5-B987-7F74-5318-837DCE9FD0A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073A04-9B56-636F-408F-E0E5D5DF38FE}"/>
              </a:ext>
            </a:extLst>
          </p:cNvPr>
          <p:cNvSpPr>
            <a:spLocks noGrp="1"/>
          </p:cNvSpPr>
          <p:nvPr>
            <p:ph type="ctrTitle"/>
          </p:nvPr>
        </p:nvSpPr>
        <p:spPr>
          <a:xfrm>
            <a:off x="544285" y="783771"/>
            <a:ext cx="5192486" cy="5606143"/>
          </a:xfrm>
        </p:spPr>
        <p:txBody>
          <a:bodyPr>
            <a:normAutofit/>
          </a:bodyPr>
          <a:lstStyle/>
          <a:p>
            <a:r>
              <a:rPr lang="nl-NL" sz="2700" dirty="0"/>
              <a:t>Liever één vogel in de hand, dan 10 vogels in de lucht.</a:t>
            </a:r>
            <a:br>
              <a:rPr lang="nl-NL" sz="2700" dirty="0"/>
            </a:br>
            <a:br>
              <a:rPr lang="nl-NL" sz="2700" dirty="0"/>
            </a:br>
            <a:r>
              <a:rPr lang="nl-NL" sz="2700" dirty="0">
                <a:solidFill>
                  <a:srgbClr val="FF0000"/>
                </a:solidFill>
              </a:rPr>
              <a:t>Je kunt beter tevreden zijn met wat je hebt, dan dat je risico's neemt voor meer en uiteindelijk met niets eindigt.</a:t>
            </a:r>
            <a:endParaRPr lang="nl-BE" sz="2700" dirty="0">
              <a:solidFill>
                <a:srgbClr val="FF0000"/>
              </a:solidFill>
            </a:endParaRPr>
          </a:p>
        </p:txBody>
      </p:sp>
      <p:sp>
        <p:nvSpPr>
          <p:cNvPr id="9" name="Rectangle 8">
            <a:extLst>
              <a:ext uri="{FF2B5EF4-FFF2-40B4-BE49-F238E27FC236}">
                <a16:creationId xmlns:a16="http://schemas.microsoft.com/office/drawing/2014/main" id="{E8C1D3CA-2B41-A230-4930-94922CEC25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80DEEDB0-539C-903F-3A9C-241090A41E8F}"/>
              </a:ext>
            </a:extLst>
          </p:cNvPr>
          <p:cNvPicPr>
            <a:picLocks noChangeAspect="1"/>
          </p:cNvPicPr>
          <p:nvPr/>
        </p:nvPicPr>
        <p:blipFill>
          <a:blip r:embed="rId2"/>
          <a:stretch>
            <a:fillRect/>
          </a:stretch>
        </p:blipFill>
        <p:spPr>
          <a:xfrm>
            <a:off x="6733030" y="1674080"/>
            <a:ext cx="4818890" cy="3195133"/>
          </a:xfrm>
          <a:prstGeom prst="rect">
            <a:avLst/>
          </a:prstGeom>
        </p:spPr>
      </p:pic>
    </p:spTree>
    <p:extLst>
      <p:ext uri="{BB962C8B-B14F-4D97-AF65-F5344CB8AC3E}">
        <p14:creationId xmlns:p14="http://schemas.microsoft.com/office/powerpoint/2010/main" val="4078302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5" name="Rectangle 34">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8EAC5F0-F4B7-5122-FA47-05B8C34F8587}"/>
              </a:ext>
            </a:extLst>
          </p:cNvPr>
          <p:cNvSpPr>
            <a:spLocks noGrp="1"/>
          </p:cNvSpPr>
          <p:nvPr>
            <p:ph type="title"/>
          </p:nvPr>
        </p:nvSpPr>
        <p:spPr>
          <a:xfrm>
            <a:off x="1306286" y="1059838"/>
            <a:ext cx="4793284" cy="4738324"/>
          </a:xfrm>
          <a:prstGeom prst="ellipse">
            <a:avLst/>
          </a:prstGeom>
          <a:noFill/>
          <a:ln>
            <a:noFill/>
          </a:ln>
        </p:spPr>
        <p:txBody>
          <a:bodyPr>
            <a:normAutofit fontScale="90000"/>
          </a:bodyPr>
          <a:lstStyle/>
          <a:p>
            <a:br>
              <a:rPr lang="nl-BE" sz="2500" dirty="0">
                <a:solidFill>
                  <a:schemeClr val="bg1"/>
                </a:solidFill>
              </a:rPr>
            </a:br>
            <a:br>
              <a:rPr lang="nl-BE" sz="2500" dirty="0">
                <a:solidFill>
                  <a:schemeClr val="bg1"/>
                </a:solidFill>
              </a:rPr>
            </a:br>
            <a:r>
              <a:rPr lang="nl-BE" sz="4000" dirty="0">
                <a:solidFill>
                  <a:schemeClr val="bg1"/>
                </a:solidFill>
              </a:rPr>
              <a:t>vraag 1:</a:t>
            </a:r>
            <a:br>
              <a:rPr lang="nl-BE" sz="4000" dirty="0">
                <a:solidFill>
                  <a:schemeClr val="bg1"/>
                </a:solidFill>
              </a:rPr>
            </a:br>
            <a:br>
              <a:rPr lang="nl-BE" sz="4000" dirty="0">
                <a:solidFill>
                  <a:schemeClr val="bg1"/>
                </a:solidFill>
              </a:rPr>
            </a:br>
            <a:br>
              <a:rPr lang="nl-BE" sz="4000" dirty="0">
                <a:solidFill>
                  <a:schemeClr val="bg1"/>
                </a:solidFill>
              </a:rPr>
            </a:br>
            <a:r>
              <a:rPr lang="nl-BE" sz="4000" dirty="0">
                <a:solidFill>
                  <a:schemeClr val="bg1"/>
                </a:solidFill>
              </a:rPr>
              <a:t>Wanneer is het Dierendag?</a:t>
            </a:r>
          </a:p>
        </p:txBody>
      </p:sp>
      <p:pic>
        <p:nvPicPr>
          <p:cNvPr id="5" name="Tijdelijke aanduiding voor inhoud 4">
            <a:extLst>
              <a:ext uri="{FF2B5EF4-FFF2-40B4-BE49-F238E27FC236}">
                <a16:creationId xmlns:a16="http://schemas.microsoft.com/office/drawing/2014/main" id="{E424A042-74B4-01B1-F384-2C76A1E54BC1}"/>
              </a:ext>
            </a:extLst>
          </p:cNvPr>
          <p:cNvPicPr>
            <a:picLocks noGrp="1" noChangeAspect="1"/>
          </p:cNvPicPr>
          <p:nvPr>
            <p:ph idx="1"/>
          </p:nvPr>
        </p:nvPicPr>
        <p:blipFill>
          <a:blip r:embed="rId2"/>
          <a:stretch>
            <a:fillRect/>
          </a:stretch>
        </p:blipFill>
        <p:spPr>
          <a:xfrm>
            <a:off x="7182644" y="1267222"/>
            <a:ext cx="4323556" cy="4323556"/>
          </a:xfrm>
          <a:prstGeom prst="rect">
            <a:avLst/>
          </a:prstGeom>
        </p:spPr>
      </p:pic>
    </p:spTree>
    <p:extLst>
      <p:ext uri="{BB962C8B-B14F-4D97-AF65-F5344CB8AC3E}">
        <p14:creationId xmlns:p14="http://schemas.microsoft.com/office/powerpoint/2010/main" val="2407862589"/>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D92317-10D3-9CB6-B397-D23B50E7559F}"/>
              </a:ext>
            </a:extLst>
          </p:cNvPr>
          <p:cNvSpPr>
            <a:spLocks noGrp="1"/>
          </p:cNvSpPr>
          <p:nvPr>
            <p:ph type="ctrTitle"/>
          </p:nvPr>
        </p:nvSpPr>
        <p:spPr/>
        <p:txBody>
          <a:bodyPr/>
          <a:lstStyle/>
          <a:p>
            <a:r>
              <a:rPr lang="nl-NL" dirty="0"/>
              <a:t>Van een mug een ……… maken.</a:t>
            </a:r>
            <a:endParaRPr lang="nl-BE" dirty="0"/>
          </a:p>
        </p:txBody>
      </p:sp>
      <p:sp>
        <p:nvSpPr>
          <p:cNvPr id="3" name="Ondertitel 2">
            <a:extLst>
              <a:ext uri="{FF2B5EF4-FFF2-40B4-BE49-F238E27FC236}">
                <a16:creationId xmlns:a16="http://schemas.microsoft.com/office/drawing/2014/main" id="{79658152-88B2-9A4F-E693-E4BFC4562974}"/>
              </a:ext>
            </a:extLst>
          </p:cNvPr>
          <p:cNvSpPr>
            <a:spLocks noGrp="1"/>
          </p:cNvSpPr>
          <p:nvPr>
            <p:ph type="subTitle" idx="1"/>
          </p:nvPr>
        </p:nvSpPr>
        <p:spPr>
          <a:xfrm>
            <a:off x="1600200" y="642258"/>
            <a:ext cx="4626429" cy="838200"/>
          </a:xfrm>
        </p:spPr>
        <p:txBody>
          <a:bodyPr/>
          <a:lstStyle/>
          <a:p>
            <a:pPr algn="l"/>
            <a:r>
              <a:rPr lang="nl-BE" dirty="0">
                <a:solidFill>
                  <a:schemeClr val="bg1"/>
                </a:solidFill>
              </a:rPr>
              <a:t>VRAAG 13</a:t>
            </a:r>
          </a:p>
        </p:txBody>
      </p:sp>
    </p:spTree>
    <p:extLst>
      <p:ext uri="{BB962C8B-B14F-4D97-AF65-F5344CB8AC3E}">
        <p14:creationId xmlns:p14="http://schemas.microsoft.com/office/powerpoint/2010/main" val="335500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E790B4-7340-BB49-F36D-EAFAEF423BA3}"/>
              </a:ext>
            </a:extLst>
          </p:cNvPr>
          <p:cNvSpPr>
            <a:spLocks noGrp="1"/>
          </p:cNvSpPr>
          <p:nvPr>
            <p:ph type="ctrTitle"/>
          </p:nvPr>
        </p:nvSpPr>
        <p:spPr>
          <a:xfrm>
            <a:off x="804672" y="2386744"/>
            <a:ext cx="4486656" cy="1645920"/>
          </a:xfrm>
        </p:spPr>
        <p:txBody>
          <a:bodyPr>
            <a:normAutofit/>
          </a:bodyPr>
          <a:lstStyle/>
          <a:p>
            <a:r>
              <a:rPr lang="nl-NL" sz="3200" dirty="0"/>
              <a:t>Van een mug een </a:t>
            </a:r>
            <a:r>
              <a:rPr lang="nl-NL" sz="3200" dirty="0">
                <a:solidFill>
                  <a:srgbClr val="FF0000"/>
                </a:solidFill>
              </a:rPr>
              <a:t>olifant</a:t>
            </a:r>
            <a:r>
              <a:rPr lang="nl-NL" sz="3200" dirty="0"/>
              <a:t> maken.</a:t>
            </a:r>
            <a:endParaRPr lang="nl-BE" sz="3200" dirty="0"/>
          </a:p>
        </p:txBody>
      </p:sp>
      <p:sp>
        <p:nvSpPr>
          <p:cNvPr id="9" name="Rectangle 8">
            <a:extLst>
              <a:ext uri="{FF2B5EF4-FFF2-40B4-BE49-F238E27FC236}">
                <a16:creationId xmlns:a16="http://schemas.microsoft.com/office/drawing/2014/main" id="{C98F07DC-5708-4AC5-8708-D8FE21B3F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4165C92B-5B15-1E5C-1DBC-0A2316A358C0}"/>
              </a:ext>
            </a:extLst>
          </p:cNvPr>
          <p:cNvPicPr>
            <a:picLocks noChangeAspect="1"/>
          </p:cNvPicPr>
          <p:nvPr/>
        </p:nvPicPr>
        <p:blipFill>
          <a:blip r:embed="rId2"/>
          <a:stretch>
            <a:fillRect/>
          </a:stretch>
        </p:blipFill>
        <p:spPr>
          <a:xfrm>
            <a:off x="6733030" y="1416374"/>
            <a:ext cx="4818890" cy="3710545"/>
          </a:xfrm>
          <a:prstGeom prst="rect">
            <a:avLst/>
          </a:prstGeom>
        </p:spPr>
      </p:pic>
    </p:spTree>
    <p:extLst>
      <p:ext uri="{BB962C8B-B14F-4D97-AF65-F5344CB8AC3E}">
        <p14:creationId xmlns:p14="http://schemas.microsoft.com/office/powerpoint/2010/main" val="257854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0BA5E8B6-22B9-5B2B-8994-71FF3D47132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23BCE16-08AD-19F0-609C-E01C7F59C1F4}"/>
              </a:ext>
            </a:extLst>
          </p:cNvPr>
          <p:cNvSpPr>
            <a:spLocks noGrp="1"/>
          </p:cNvSpPr>
          <p:nvPr>
            <p:ph type="ctrTitle"/>
          </p:nvPr>
        </p:nvSpPr>
        <p:spPr>
          <a:xfrm>
            <a:off x="838199" y="1338943"/>
            <a:ext cx="4746171" cy="4158343"/>
          </a:xfrm>
        </p:spPr>
        <p:txBody>
          <a:bodyPr>
            <a:normAutofit/>
          </a:bodyPr>
          <a:lstStyle/>
          <a:p>
            <a:r>
              <a:rPr lang="nl-NL" sz="3200" dirty="0"/>
              <a:t>Van een mug een olifant maken.</a:t>
            </a:r>
            <a:br>
              <a:rPr lang="nl-NL" sz="3200" dirty="0"/>
            </a:br>
            <a:br>
              <a:rPr lang="nl-NL" sz="3200" dirty="0"/>
            </a:br>
            <a:r>
              <a:rPr lang="nl-NL" sz="3200" dirty="0">
                <a:solidFill>
                  <a:srgbClr val="FF0000"/>
                </a:solidFill>
              </a:rPr>
              <a:t>Een kleinigheid opblazen tot een groot probleem.</a:t>
            </a:r>
            <a:endParaRPr lang="nl-BE" sz="3200" dirty="0">
              <a:solidFill>
                <a:srgbClr val="FF0000"/>
              </a:solidFill>
            </a:endParaRPr>
          </a:p>
        </p:txBody>
      </p:sp>
      <p:sp>
        <p:nvSpPr>
          <p:cNvPr id="9" name="Rectangle 8">
            <a:extLst>
              <a:ext uri="{FF2B5EF4-FFF2-40B4-BE49-F238E27FC236}">
                <a16:creationId xmlns:a16="http://schemas.microsoft.com/office/drawing/2014/main" id="{56AE7D0E-5E6E-4704-EE43-170FA8DC2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0B4230FA-14BC-394E-3C43-6DAB9B8555ED}"/>
              </a:ext>
            </a:extLst>
          </p:cNvPr>
          <p:cNvPicPr>
            <a:picLocks noChangeAspect="1"/>
          </p:cNvPicPr>
          <p:nvPr/>
        </p:nvPicPr>
        <p:blipFill>
          <a:blip r:embed="rId2"/>
          <a:stretch>
            <a:fillRect/>
          </a:stretch>
        </p:blipFill>
        <p:spPr>
          <a:xfrm>
            <a:off x="6733030" y="1416374"/>
            <a:ext cx="4818890" cy="3710545"/>
          </a:xfrm>
          <a:prstGeom prst="rect">
            <a:avLst/>
          </a:prstGeom>
        </p:spPr>
      </p:pic>
    </p:spTree>
    <p:extLst>
      <p:ext uri="{BB962C8B-B14F-4D97-AF65-F5344CB8AC3E}">
        <p14:creationId xmlns:p14="http://schemas.microsoft.com/office/powerpoint/2010/main" val="6859519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76564E-F5CE-F166-7F4F-A95B42B48A52}"/>
              </a:ext>
            </a:extLst>
          </p:cNvPr>
          <p:cNvSpPr>
            <a:spLocks noGrp="1"/>
          </p:cNvSpPr>
          <p:nvPr>
            <p:ph type="ctrTitle"/>
          </p:nvPr>
        </p:nvSpPr>
        <p:spPr/>
        <p:txBody>
          <a:bodyPr/>
          <a:lstStyle/>
          <a:p>
            <a:r>
              <a:rPr lang="nl-BE" dirty="0"/>
              <a:t>Hier kraait geen ……… naar</a:t>
            </a:r>
          </a:p>
        </p:txBody>
      </p:sp>
      <p:sp>
        <p:nvSpPr>
          <p:cNvPr id="3" name="Ondertitel 2">
            <a:extLst>
              <a:ext uri="{FF2B5EF4-FFF2-40B4-BE49-F238E27FC236}">
                <a16:creationId xmlns:a16="http://schemas.microsoft.com/office/drawing/2014/main" id="{179D8CA9-DC58-FC07-AF16-60D9A3CF270F}"/>
              </a:ext>
            </a:extLst>
          </p:cNvPr>
          <p:cNvSpPr>
            <a:spLocks noGrp="1"/>
          </p:cNvSpPr>
          <p:nvPr>
            <p:ph type="subTitle" idx="1"/>
          </p:nvPr>
        </p:nvSpPr>
        <p:spPr>
          <a:xfrm>
            <a:off x="1600200" y="772886"/>
            <a:ext cx="7896606" cy="4819552"/>
          </a:xfrm>
        </p:spPr>
        <p:txBody>
          <a:bodyPr/>
          <a:lstStyle/>
          <a:p>
            <a:pPr algn="l"/>
            <a:r>
              <a:rPr lang="nl-BE" dirty="0">
                <a:solidFill>
                  <a:schemeClr val="bg1"/>
                </a:solidFill>
              </a:rPr>
              <a:t>VRAAG 14 </a:t>
            </a:r>
          </a:p>
        </p:txBody>
      </p:sp>
    </p:spTree>
    <p:extLst>
      <p:ext uri="{BB962C8B-B14F-4D97-AF65-F5344CB8AC3E}">
        <p14:creationId xmlns:p14="http://schemas.microsoft.com/office/powerpoint/2010/main" val="40361814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4D9304B3-D615-7C0C-82AA-B3E78289F73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5D54338-0E02-3C0F-C813-37CA38A52D86}"/>
              </a:ext>
            </a:extLst>
          </p:cNvPr>
          <p:cNvSpPr>
            <a:spLocks noGrp="1"/>
          </p:cNvSpPr>
          <p:nvPr>
            <p:ph type="ctrTitle"/>
          </p:nvPr>
        </p:nvSpPr>
        <p:spPr>
          <a:xfrm>
            <a:off x="804672" y="2386744"/>
            <a:ext cx="4486656" cy="1645920"/>
          </a:xfrm>
        </p:spPr>
        <p:txBody>
          <a:bodyPr>
            <a:normAutofit/>
          </a:bodyPr>
          <a:lstStyle/>
          <a:p>
            <a:r>
              <a:rPr lang="nl-NL" sz="3200" dirty="0"/>
              <a:t>Hier kraait geen </a:t>
            </a:r>
            <a:r>
              <a:rPr lang="nl-NL" sz="3200" dirty="0">
                <a:solidFill>
                  <a:srgbClr val="FF0000"/>
                </a:solidFill>
              </a:rPr>
              <a:t>haan </a:t>
            </a:r>
            <a:r>
              <a:rPr lang="nl-NL" sz="3200" dirty="0"/>
              <a:t>naar.</a:t>
            </a:r>
            <a:endParaRPr lang="nl-BE" sz="3200" dirty="0"/>
          </a:p>
        </p:txBody>
      </p:sp>
      <p:sp>
        <p:nvSpPr>
          <p:cNvPr id="9" name="Rectangle 8">
            <a:extLst>
              <a:ext uri="{FF2B5EF4-FFF2-40B4-BE49-F238E27FC236}">
                <a16:creationId xmlns:a16="http://schemas.microsoft.com/office/drawing/2014/main" id="{9DBBE640-1136-F1A5-3443-5C99D4021A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493B3FF4-25AD-2743-6E7F-6A9B48331BAE}"/>
              </a:ext>
            </a:extLst>
          </p:cNvPr>
          <p:cNvPicPr>
            <a:picLocks noChangeAspect="1"/>
          </p:cNvPicPr>
          <p:nvPr/>
        </p:nvPicPr>
        <p:blipFill>
          <a:blip r:embed="rId2"/>
          <a:stretch>
            <a:fillRect/>
          </a:stretch>
        </p:blipFill>
        <p:spPr>
          <a:xfrm>
            <a:off x="6733030" y="1922358"/>
            <a:ext cx="4818890" cy="2698578"/>
          </a:xfrm>
          <a:prstGeom prst="rect">
            <a:avLst/>
          </a:prstGeom>
        </p:spPr>
      </p:pic>
    </p:spTree>
    <p:extLst>
      <p:ext uri="{BB962C8B-B14F-4D97-AF65-F5344CB8AC3E}">
        <p14:creationId xmlns:p14="http://schemas.microsoft.com/office/powerpoint/2010/main" val="3539377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F01C5E-890A-8654-BCB1-79A4F293F858}"/>
              </a:ext>
            </a:extLst>
          </p:cNvPr>
          <p:cNvSpPr>
            <a:spLocks noGrp="1"/>
          </p:cNvSpPr>
          <p:nvPr>
            <p:ph type="ctrTitle"/>
          </p:nvPr>
        </p:nvSpPr>
        <p:spPr>
          <a:xfrm>
            <a:off x="391887" y="1447800"/>
            <a:ext cx="5246914" cy="3962400"/>
          </a:xfrm>
        </p:spPr>
        <p:txBody>
          <a:bodyPr>
            <a:normAutofit/>
          </a:bodyPr>
          <a:lstStyle/>
          <a:p>
            <a:r>
              <a:rPr lang="nl-NL" sz="3200" dirty="0"/>
              <a:t>Hier kraait geen haan naar.</a:t>
            </a:r>
            <a:br>
              <a:rPr lang="nl-NL" sz="3200" dirty="0"/>
            </a:br>
            <a:br>
              <a:rPr lang="nl-NL" sz="3200" dirty="0"/>
            </a:br>
            <a:r>
              <a:rPr lang="nl-NL" sz="3200" dirty="0"/>
              <a:t> </a:t>
            </a:r>
            <a:r>
              <a:rPr lang="nl-NL" sz="3200" dirty="0">
                <a:solidFill>
                  <a:srgbClr val="FF0000"/>
                </a:solidFill>
              </a:rPr>
              <a:t>Niemand zal daar aandacht aan schenken. </a:t>
            </a:r>
            <a:endParaRPr lang="nl-BE" sz="3200" dirty="0">
              <a:solidFill>
                <a:srgbClr val="FF0000"/>
              </a:solidFill>
            </a:endParaRPr>
          </a:p>
        </p:txBody>
      </p:sp>
      <p:sp>
        <p:nvSpPr>
          <p:cNvPr id="9" name="Rectangle 8">
            <a:extLst>
              <a:ext uri="{FF2B5EF4-FFF2-40B4-BE49-F238E27FC236}">
                <a16:creationId xmlns:a16="http://schemas.microsoft.com/office/drawing/2014/main" id="{C98F07DC-5708-4AC5-8708-D8FE21B3F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33C6D630-68C2-B4B3-5527-94FAC84A479C}"/>
              </a:ext>
            </a:extLst>
          </p:cNvPr>
          <p:cNvPicPr>
            <a:picLocks noChangeAspect="1"/>
          </p:cNvPicPr>
          <p:nvPr/>
        </p:nvPicPr>
        <p:blipFill>
          <a:blip r:embed="rId2"/>
          <a:stretch>
            <a:fillRect/>
          </a:stretch>
        </p:blipFill>
        <p:spPr>
          <a:xfrm>
            <a:off x="6733030" y="1922358"/>
            <a:ext cx="4818890" cy="2698578"/>
          </a:xfrm>
          <a:prstGeom prst="rect">
            <a:avLst/>
          </a:prstGeom>
        </p:spPr>
      </p:pic>
    </p:spTree>
    <p:extLst>
      <p:ext uri="{BB962C8B-B14F-4D97-AF65-F5344CB8AC3E}">
        <p14:creationId xmlns:p14="http://schemas.microsoft.com/office/powerpoint/2010/main" val="1870391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2BFAAD-B9E6-8834-5E4C-EE63DB4E1B05}"/>
              </a:ext>
            </a:extLst>
          </p:cNvPr>
          <p:cNvSpPr>
            <a:spLocks noGrp="1"/>
          </p:cNvSpPr>
          <p:nvPr>
            <p:ph type="ctrTitle"/>
          </p:nvPr>
        </p:nvSpPr>
        <p:spPr/>
        <p:txBody>
          <a:bodyPr/>
          <a:lstStyle/>
          <a:p>
            <a:r>
              <a:rPr lang="nl-NL" dirty="0"/>
              <a:t>Hij is een ……… in schaapsvacht.</a:t>
            </a:r>
            <a:endParaRPr lang="nl-BE" dirty="0"/>
          </a:p>
        </p:txBody>
      </p:sp>
      <p:sp>
        <p:nvSpPr>
          <p:cNvPr id="3" name="Ondertitel 2">
            <a:extLst>
              <a:ext uri="{FF2B5EF4-FFF2-40B4-BE49-F238E27FC236}">
                <a16:creationId xmlns:a16="http://schemas.microsoft.com/office/drawing/2014/main" id="{EF187455-0D93-F6B8-9E1F-6D58D7AB478B}"/>
              </a:ext>
            </a:extLst>
          </p:cNvPr>
          <p:cNvSpPr>
            <a:spLocks noGrp="1"/>
          </p:cNvSpPr>
          <p:nvPr>
            <p:ph type="subTitle" idx="1"/>
          </p:nvPr>
        </p:nvSpPr>
        <p:spPr>
          <a:xfrm>
            <a:off x="1600200" y="729343"/>
            <a:ext cx="7896606" cy="4906638"/>
          </a:xfrm>
        </p:spPr>
        <p:txBody>
          <a:bodyPr/>
          <a:lstStyle/>
          <a:p>
            <a:pPr algn="l"/>
            <a:r>
              <a:rPr lang="nl-BE" dirty="0">
                <a:solidFill>
                  <a:schemeClr val="bg1"/>
                </a:solidFill>
              </a:rPr>
              <a:t>VRAAG 15</a:t>
            </a:r>
          </a:p>
        </p:txBody>
      </p:sp>
    </p:spTree>
    <p:extLst>
      <p:ext uri="{BB962C8B-B14F-4D97-AF65-F5344CB8AC3E}">
        <p14:creationId xmlns:p14="http://schemas.microsoft.com/office/powerpoint/2010/main" val="6883424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8E396A-3247-FD82-1276-64F7CD681ED1}"/>
              </a:ext>
            </a:extLst>
          </p:cNvPr>
          <p:cNvSpPr>
            <a:spLocks noGrp="1"/>
          </p:cNvSpPr>
          <p:nvPr>
            <p:ph type="ctrTitle"/>
          </p:nvPr>
        </p:nvSpPr>
        <p:spPr>
          <a:xfrm>
            <a:off x="804672" y="2386744"/>
            <a:ext cx="4486656" cy="1645920"/>
          </a:xfrm>
        </p:spPr>
        <p:txBody>
          <a:bodyPr>
            <a:normAutofit/>
          </a:bodyPr>
          <a:lstStyle/>
          <a:p>
            <a:r>
              <a:rPr lang="nl-NL" sz="3200" dirty="0"/>
              <a:t>Hij is een </a:t>
            </a:r>
            <a:r>
              <a:rPr lang="nl-NL" sz="3200" dirty="0">
                <a:solidFill>
                  <a:srgbClr val="FF0000"/>
                </a:solidFill>
              </a:rPr>
              <a:t>wolf</a:t>
            </a:r>
            <a:r>
              <a:rPr lang="nl-NL" sz="3200" dirty="0"/>
              <a:t> in schaapsvacht.</a:t>
            </a:r>
            <a:endParaRPr lang="nl-BE" sz="3200" dirty="0"/>
          </a:p>
        </p:txBody>
      </p:sp>
      <p:sp>
        <p:nvSpPr>
          <p:cNvPr id="9" name="Rectangle 8">
            <a:extLst>
              <a:ext uri="{FF2B5EF4-FFF2-40B4-BE49-F238E27FC236}">
                <a16:creationId xmlns:a16="http://schemas.microsoft.com/office/drawing/2014/main" id="{C98F07DC-5708-4AC5-8708-D8FE21B3F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816EB521-1ECF-3E52-7F86-B30C1D242EE8}"/>
              </a:ext>
            </a:extLst>
          </p:cNvPr>
          <p:cNvPicPr>
            <a:picLocks noChangeAspect="1"/>
          </p:cNvPicPr>
          <p:nvPr/>
        </p:nvPicPr>
        <p:blipFill>
          <a:blip r:embed="rId2"/>
          <a:stretch>
            <a:fillRect/>
          </a:stretch>
        </p:blipFill>
        <p:spPr>
          <a:xfrm>
            <a:off x="6733030" y="1663342"/>
            <a:ext cx="4818890" cy="3216609"/>
          </a:xfrm>
          <a:prstGeom prst="rect">
            <a:avLst/>
          </a:prstGeom>
        </p:spPr>
      </p:pic>
    </p:spTree>
    <p:extLst>
      <p:ext uri="{BB962C8B-B14F-4D97-AF65-F5344CB8AC3E}">
        <p14:creationId xmlns:p14="http://schemas.microsoft.com/office/powerpoint/2010/main" val="26263475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EFAC050B-86FE-8977-7124-766DB3EC3D2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00BA9A-81F0-0070-C536-BD5D19B2CA20}"/>
              </a:ext>
            </a:extLst>
          </p:cNvPr>
          <p:cNvSpPr>
            <a:spLocks noGrp="1"/>
          </p:cNvSpPr>
          <p:nvPr>
            <p:ph type="ctrTitle"/>
          </p:nvPr>
        </p:nvSpPr>
        <p:spPr>
          <a:xfrm>
            <a:off x="359230" y="1513114"/>
            <a:ext cx="5377542" cy="4441372"/>
          </a:xfrm>
        </p:spPr>
        <p:txBody>
          <a:bodyPr>
            <a:normAutofit fontScale="90000"/>
          </a:bodyPr>
          <a:lstStyle/>
          <a:p>
            <a:r>
              <a:rPr lang="nl-NL" sz="3200" dirty="0"/>
              <a:t>Hij is een wolf in schaapsvacht.</a:t>
            </a:r>
            <a:br>
              <a:rPr lang="nl-NL" sz="3200" dirty="0"/>
            </a:br>
            <a:br>
              <a:rPr lang="nl-NL" sz="3200" dirty="0"/>
            </a:br>
            <a:r>
              <a:rPr lang="nl-NL" sz="3200" dirty="0">
                <a:solidFill>
                  <a:srgbClr val="FF0000"/>
                </a:solidFill>
              </a:rPr>
              <a:t>iemand zich voordoet als onschuldig of vriendelijk, maar in werkelijkheid gevaarlijk of slecht is.</a:t>
            </a:r>
            <a:endParaRPr lang="nl-BE" sz="3200" dirty="0">
              <a:solidFill>
                <a:srgbClr val="FF0000"/>
              </a:solidFill>
            </a:endParaRPr>
          </a:p>
        </p:txBody>
      </p:sp>
      <p:sp>
        <p:nvSpPr>
          <p:cNvPr id="9" name="Rectangle 8">
            <a:extLst>
              <a:ext uri="{FF2B5EF4-FFF2-40B4-BE49-F238E27FC236}">
                <a16:creationId xmlns:a16="http://schemas.microsoft.com/office/drawing/2014/main" id="{590CA6A6-BE80-BC4C-7515-608A950B9D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271E235A-EFB2-49DB-7BDF-1DF75DE47221}"/>
              </a:ext>
            </a:extLst>
          </p:cNvPr>
          <p:cNvPicPr>
            <a:picLocks noChangeAspect="1"/>
          </p:cNvPicPr>
          <p:nvPr/>
        </p:nvPicPr>
        <p:blipFill>
          <a:blip r:embed="rId2"/>
          <a:stretch>
            <a:fillRect/>
          </a:stretch>
        </p:blipFill>
        <p:spPr>
          <a:xfrm>
            <a:off x="6733030" y="1663342"/>
            <a:ext cx="4818890" cy="3216609"/>
          </a:xfrm>
          <a:prstGeom prst="rect">
            <a:avLst/>
          </a:prstGeom>
        </p:spPr>
      </p:pic>
    </p:spTree>
    <p:extLst>
      <p:ext uri="{BB962C8B-B14F-4D97-AF65-F5344CB8AC3E}">
        <p14:creationId xmlns:p14="http://schemas.microsoft.com/office/powerpoint/2010/main" val="40664060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D3382868-252E-05D5-E740-D89E099399C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3BF9C1B-D1EC-DE8C-9A91-A58065367588}"/>
              </a:ext>
            </a:extLst>
          </p:cNvPr>
          <p:cNvSpPr>
            <a:spLocks noGrp="1"/>
          </p:cNvSpPr>
          <p:nvPr>
            <p:ph type="ctrTitle"/>
          </p:nvPr>
        </p:nvSpPr>
        <p:spPr>
          <a:xfrm>
            <a:off x="609600" y="2404872"/>
            <a:ext cx="3418114" cy="2776728"/>
          </a:xfrm>
        </p:spPr>
        <p:txBody>
          <a:bodyPr>
            <a:normAutofit/>
          </a:bodyPr>
          <a:lstStyle/>
          <a:p>
            <a:r>
              <a:rPr lang="nl-BE" sz="4800" dirty="0"/>
              <a:t>MUZIEK </a:t>
            </a:r>
            <a:br>
              <a:rPr lang="nl-BE" sz="4800" dirty="0"/>
            </a:br>
            <a:r>
              <a:rPr lang="nl-BE" sz="4800" dirty="0"/>
              <a:t>RONDE?</a:t>
            </a:r>
          </a:p>
        </p:txBody>
      </p:sp>
      <p:pic>
        <p:nvPicPr>
          <p:cNvPr id="5" name="Picture 4">
            <a:extLst>
              <a:ext uri="{FF2B5EF4-FFF2-40B4-BE49-F238E27FC236}">
                <a16:creationId xmlns:a16="http://schemas.microsoft.com/office/drawing/2014/main" id="{86960F34-EB3F-D2E5-4FD9-409B5F119ADD}"/>
              </a:ext>
            </a:extLst>
          </p:cNvPr>
          <p:cNvPicPr>
            <a:picLocks noChangeAspect="1"/>
          </p:cNvPicPr>
          <p:nvPr/>
        </p:nvPicPr>
        <p:blipFill>
          <a:blip r:embed="rId2"/>
          <a:srcRect l="10708" r="4660" b="-1"/>
          <a:stretch>
            <a:fillRect/>
          </a:stretch>
        </p:blipFill>
        <p:spPr>
          <a:xfrm>
            <a:off x="4654296" y="10"/>
            <a:ext cx="7537703" cy="6857990"/>
          </a:xfrm>
          <a:prstGeom prst="rect">
            <a:avLst/>
          </a:prstGeom>
        </p:spPr>
      </p:pic>
    </p:spTree>
    <p:extLst>
      <p:ext uri="{BB962C8B-B14F-4D97-AF65-F5344CB8AC3E}">
        <p14:creationId xmlns:p14="http://schemas.microsoft.com/office/powerpoint/2010/main" val="3042172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C0692CE-FEC2-BE60-A645-6A5C15A4C7A4}"/>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5F95ADA-D8DC-2725-A98C-8569AB6B6D18}"/>
              </a:ext>
            </a:extLst>
          </p:cNvPr>
          <p:cNvSpPr>
            <a:spLocks noGrp="1"/>
          </p:cNvSpPr>
          <p:nvPr>
            <p:ph type="title"/>
          </p:nvPr>
        </p:nvSpPr>
        <p:spPr>
          <a:xfrm>
            <a:off x="1438655" y="1059838"/>
            <a:ext cx="4653775" cy="4738324"/>
          </a:xfrm>
          <a:prstGeom prst="ellipse">
            <a:avLst/>
          </a:prstGeom>
          <a:noFill/>
          <a:ln>
            <a:noFill/>
          </a:ln>
        </p:spPr>
        <p:txBody>
          <a:bodyPr>
            <a:normAutofit/>
          </a:bodyPr>
          <a:lstStyle/>
          <a:p>
            <a:r>
              <a:rPr lang="nl-BE" sz="3600" dirty="0">
                <a:solidFill>
                  <a:schemeClr val="bg1"/>
                </a:solidFill>
              </a:rPr>
              <a:t>Vraag1:</a:t>
            </a:r>
            <a:br>
              <a:rPr lang="nl-BE" sz="3600" dirty="0">
                <a:solidFill>
                  <a:schemeClr val="bg1"/>
                </a:solidFill>
              </a:rPr>
            </a:br>
            <a:br>
              <a:rPr lang="nl-BE" sz="3600" dirty="0">
                <a:solidFill>
                  <a:schemeClr val="bg1"/>
                </a:solidFill>
              </a:rPr>
            </a:br>
            <a:br>
              <a:rPr lang="nl-BE" sz="3600" dirty="0">
                <a:solidFill>
                  <a:schemeClr val="bg1"/>
                </a:solidFill>
              </a:rPr>
            </a:br>
            <a:r>
              <a:rPr lang="nl-BE" sz="3600" dirty="0">
                <a:solidFill>
                  <a:schemeClr val="bg1"/>
                </a:solidFill>
              </a:rPr>
              <a:t>Wanneer is het Dierendag?</a:t>
            </a:r>
          </a:p>
        </p:txBody>
      </p:sp>
      <p:sp>
        <p:nvSpPr>
          <p:cNvPr id="3" name="Tijdelijke aanduiding voor inhoud 2">
            <a:extLst>
              <a:ext uri="{FF2B5EF4-FFF2-40B4-BE49-F238E27FC236}">
                <a16:creationId xmlns:a16="http://schemas.microsoft.com/office/drawing/2014/main" id="{CAF365C9-E974-DCAE-0CB6-DBAC5D44F56C}"/>
              </a:ext>
            </a:extLst>
          </p:cNvPr>
          <p:cNvSpPr>
            <a:spLocks noGrp="1"/>
          </p:cNvSpPr>
          <p:nvPr>
            <p:ph idx="1"/>
            <p:extLst>
              <p:ext uri="{E7BDC344-281C-4309-B0C6-D0EE65EED2A8}">
                <p202:designPr xmlns:p202="http://schemas.microsoft.com/office/powerpoint/2020/02/main">
                  <p202:designTagLst>
                    <p202:designTag name="ARCH:1:CLS" val="BulletedText"/>
                  </p202:designTagLst>
                </p202:designPr>
              </p:ext>
            </p:extLst>
          </p:nvPr>
        </p:nvSpPr>
        <p:spPr>
          <a:xfrm>
            <a:off x="6679109" y="1059838"/>
            <a:ext cx="4665397" cy="4738323"/>
          </a:xfrm>
        </p:spPr>
        <p:txBody>
          <a:bodyPr anchor="ctr">
            <a:normAutofit/>
          </a:bodyPr>
          <a:lstStyle/>
          <a:p>
            <a:pPr marL="0" indent="0">
              <a:buNone/>
            </a:pPr>
            <a:r>
              <a:rPr lang="nl-NL" sz="3200" dirty="0"/>
              <a:t>Dierendag of Werelddierendag is een dag die wereldwijd op de agenda staat als een moment waarop extra aandacht wordt besteed aan de dieren. Dierendag valt jaarlijks op 4 oktober.</a:t>
            </a:r>
            <a:endParaRPr lang="nl-BE" sz="3200" dirty="0"/>
          </a:p>
        </p:txBody>
      </p:sp>
    </p:spTree>
    <p:extLst>
      <p:ext uri="{BB962C8B-B14F-4D97-AF65-F5344CB8AC3E}">
        <p14:creationId xmlns:p14="http://schemas.microsoft.com/office/powerpoint/2010/main" val="2389327267"/>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58699969-633C-386C-0703-CB15F21E0940}"/>
              </a:ext>
            </a:extLst>
          </p:cNvPr>
          <p:cNvPicPr>
            <a:picLocks noChangeAspect="1"/>
          </p:cNvPicPr>
          <p:nvPr/>
        </p:nvPicPr>
        <p:blipFill>
          <a:blip r:embed="rId2"/>
          <a:srcRect t="17435" b="11137"/>
          <a:stretch>
            <a:fillRect/>
          </a:stretch>
        </p:blipFill>
        <p:spPr>
          <a:xfrm>
            <a:off x="20" y="10"/>
            <a:ext cx="12191980" cy="4571990"/>
          </a:xfrm>
          <a:prstGeom prst="rect">
            <a:avLst/>
          </a:prstGeom>
        </p:spPr>
      </p:pic>
      <p:sp>
        <p:nvSpPr>
          <p:cNvPr id="2" name="Titel 1">
            <a:extLst>
              <a:ext uri="{FF2B5EF4-FFF2-40B4-BE49-F238E27FC236}">
                <a16:creationId xmlns:a16="http://schemas.microsoft.com/office/drawing/2014/main" id="{4F3601C2-5051-9FE5-4D94-0D4640AE0CC2}"/>
              </a:ext>
            </a:extLst>
          </p:cNvPr>
          <p:cNvSpPr>
            <a:spLocks noGrp="1"/>
          </p:cNvSpPr>
          <p:nvPr>
            <p:ph type="ctrTitle"/>
          </p:nvPr>
        </p:nvSpPr>
        <p:spPr>
          <a:xfrm>
            <a:off x="1600200" y="3753529"/>
            <a:ext cx="8991600" cy="1645759"/>
          </a:xfrm>
        </p:spPr>
        <p:txBody>
          <a:bodyPr>
            <a:normAutofit/>
          </a:bodyPr>
          <a:lstStyle/>
          <a:p>
            <a:r>
              <a:rPr lang="nl-BE" dirty="0"/>
              <a:t>Een kinderliedje over</a:t>
            </a:r>
          </a:p>
        </p:txBody>
      </p:sp>
    </p:spTree>
    <p:extLst>
      <p:ext uri="{BB962C8B-B14F-4D97-AF65-F5344CB8AC3E}">
        <p14:creationId xmlns:p14="http://schemas.microsoft.com/office/powerpoint/2010/main" val="3500167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6D01EA-78FB-B246-212F-4B11B8F46D4E}"/>
              </a:ext>
            </a:extLst>
          </p:cNvPr>
          <p:cNvSpPr>
            <a:spLocks noGrp="1"/>
          </p:cNvSpPr>
          <p:nvPr>
            <p:ph type="title"/>
          </p:nvPr>
        </p:nvSpPr>
        <p:spPr/>
        <p:txBody>
          <a:bodyPr>
            <a:normAutofit/>
          </a:bodyPr>
          <a:lstStyle/>
          <a:p>
            <a:r>
              <a:rPr lang="nl-BE" sz="1400" dirty="0"/>
              <a:t>Alle eendjes zwemmen in het water.</a:t>
            </a:r>
          </a:p>
        </p:txBody>
      </p:sp>
      <p:sp>
        <p:nvSpPr>
          <p:cNvPr id="3" name="Tijdelijke aanduiding voor tekst 2">
            <a:extLst>
              <a:ext uri="{FF2B5EF4-FFF2-40B4-BE49-F238E27FC236}">
                <a16:creationId xmlns:a16="http://schemas.microsoft.com/office/drawing/2014/main" id="{B7D3B2D4-EA2B-8D0F-8CB0-CAF351AE8DF6}"/>
              </a:ext>
            </a:extLst>
          </p:cNvPr>
          <p:cNvSpPr>
            <a:spLocks noGrp="1"/>
          </p:cNvSpPr>
          <p:nvPr>
            <p:ph type="body" idx="1"/>
          </p:nvPr>
        </p:nvSpPr>
        <p:spPr>
          <a:xfrm>
            <a:off x="1600200" y="402771"/>
            <a:ext cx="1360714" cy="1983973"/>
          </a:xfrm>
        </p:spPr>
        <p:txBody>
          <a:bodyPr/>
          <a:lstStyle/>
          <a:p>
            <a:r>
              <a:rPr lang="nl-BE" dirty="0"/>
              <a:t>VRAAG 16</a:t>
            </a:r>
          </a:p>
        </p:txBody>
      </p:sp>
    </p:spTree>
    <p:extLst>
      <p:ext uri="{BB962C8B-B14F-4D97-AF65-F5344CB8AC3E}">
        <p14:creationId xmlns:p14="http://schemas.microsoft.com/office/powerpoint/2010/main" val="14210808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D7B0B5B4-5EAC-86C8-ED1B-1B6BBD270D78}"/>
            </a:ext>
          </a:extLst>
        </p:cNvPr>
        <p:cNvGrpSpPr/>
        <p:nvPr/>
      </p:nvGrpSpPr>
      <p:grpSpPr>
        <a:xfrm>
          <a:off x="0" y="0"/>
          <a:ext cx="0" cy="0"/>
          <a:chOff x="0" y="0"/>
          <a:chExt cx="0" cy="0"/>
        </a:xfrm>
      </p:grpSpPr>
      <p:pic>
        <p:nvPicPr>
          <p:cNvPr id="10" name="Afbeelding 9">
            <a:extLst>
              <a:ext uri="{FF2B5EF4-FFF2-40B4-BE49-F238E27FC236}">
                <a16:creationId xmlns:a16="http://schemas.microsoft.com/office/drawing/2014/main" id="{D94A1125-8595-A352-AA6F-7FF3CAB0939C}"/>
              </a:ext>
            </a:extLst>
          </p:cNvPr>
          <p:cNvPicPr>
            <a:picLocks noChangeAspect="1"/>
          </p:cNvPicPr>
          <p:nvPr/>
        </p:nvPicPr>
        <p:blipFill>
          <a:blip r:embed="rId2"/>
          <a:srcRect t="13647" b="25869"/>
          <a:stretch>
            <a:fillRect/>
          </a:stretch>
        </p:blipFill>
        <p:spPr>
          <a:xfrm>
            <a:off x="20" y="10"/>
            <a:ext cx="12191980" cy="4571990"/>
          </a:xfrm>
          <a:prstGeom prst="rect">
            <a:avLst/>
          </a:prstGeom>
        </p:spPr>
      </p:pic>
      <p:sp>
        <p:nvSpPr>
          <p:cNvPr id="2" name="Titel 1">
            <a:extLst>
              <a:ext uri="{FF2B5EF4-FFF2-40B4-BE49-F238E27FC236}">
                <a16:creationId xmlns:a16="http://schemas.microsoft.com/office/drawing/2014/main" id="{BEFC6B98-20D2-2D8D-6843-06046AFD8450}"/>
              </a:ext>
            </a:extLst>
          </p:cNvPr>
          <p:cNvSpPr>
            <a:spLocks noGrp="1"/>
          </p:cNvSpPr>
          <p:nvPr>
            <p:ph type="ctrTitle"/>
          </p:nvPr>
        </p:nvSpPr>
        <p:spPr>
          <a:xfrm>
            <a:off x="1600200" y="3753529"/>
            <a:ext cx="8991600" cy="1645759"/>
          </a:xfrm>
        </p:spPr>
        <p:txBody>
          <a:bodyPr>
            <a:normAutofit/>
          </a:bodyPr>
          <a:lstStyle/>
          <a:p>
            <a:r>
              <a:rPr lang="nl-BE" dirty="0"/>
              <a:t>Een kinderliedje over</a:t>
            </a:r>
          </a:p>
        </p:txBody>
      </p:sp>
    </p:spTree>
    <p:extLst>
      <p:ext uri="{BB962C8B-B14F-4D97-AF65-F5344CB8AC3E}">
        <p14:creationId xmlns:p14="http://schemas.microsoft.com/office/powerpoint/2010/main" val="46148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ED663-92DC-D906-F465-CEAB13D418F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75BBEB4-1DD2-863D-7002-1844D464205D}"/>
              </a:ext>
            </a:extLst>
          </p:cNvPr>
          <p:cNvSpPr>
            <a:spLocks noGrp="1"/>
          </p:cNvSpPr>
          <p:nvPr>
            <p:ph type="title"/>
          </p:nvPr>
        </p:nvSpPr>
        <p:spPr/>
        <p:txBody>
          <a:bodyPr>
            <a:normAutofit/>
          </a:bodyPr>
          <a:lstStyle/>
          <a:p>
            <a:r>
              <a:rPr lang="nl-BE" sz="1400" dirty="0"/>
              <a:t>WITTE ZWANEN, </a:t>
            </a:r>
            <a:r>
              <a:rPr lang="nl-BE" sz="1400"/>
              <a:t>ZWARTE ZWANEN.</a:t>
            </a:r>
            <a:endParaRPr lang="nl-BE" sz="1400" dirty="0"/>
          </a:p>
        </p:txBody>
      </p:sp>
      <p:sp>
        <p:nvSpPr>
          <p:cNvPr id="3" name="Tijdelijke aanduiding voor tekst 2">
            <a:extLst>
              <a:ext uri="{FF2B5EF4-FFF2-40B4-BE49-F238E27FC236}">
                <a16:creationId xmlns:a16="http://schemas.microsoft.com/office/drawing/2014/main" id="{5FEFE20D-6E46-43E0-21C8-5E427417CEC1}"/>
              </a:ext>
            </a:extLst>
          </p:cNvPr>
          <p:cNvSpPr>
            <a:spLocks noGrp="1"/>
          </p:cNvSpPr>
          <p:nvPr>
            <p:ph type="body" idx="1"/>
          </p:nvPr>
        </p:nvSpPr>
        <p:spPr>
          <a:xfrm>
            <a:off x="1600199" y="544285"/>
            <a:ext cx="1393371" cy="1842459"/>
          </a:xfrm>
        </p:spPr>
        <p:txBody>
          <a:bodyPr/>
          <a:lstStyle/>
          <a:p>
            <a:r>
              <a:rPr lang="nl-BE" dirty="0"/>
              <a:t>VRAAG 17</a:t>
            </a:r>
          </a:p>
        </p:txBody>
      </p:sp>
    </p:spTree>
    <p:extLst>
      <p:ext uri="{BB962C8B-B14F-4D97-AF65-F5344CB8AC3E}">
        <p14:creationId xmlns:p14="http://schemas.microsoft.com/office/powerpoint/2010/main" val="15361329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8BFE2A51-0805-BF14-3FFB-9D4535888532}"/>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5068335D-2D17-D987-32D2-451CA8578C43}"/>
              </a:ext>
            </a:extLst>
          </p:cNvPr>
          <p:cNvPicPr>
            <a:picLocks noChangeAspect="1"/>
          </p:cNvPicPr>
          <p:nvPr/>
        </p:nvPicPr>
        <p:blipFill>
          <a:blip r:embed="rId2"/>
          <a:srcRect b="5661"/>
          <a:stretch>
            <a:fillRect/>
          </a:stretch>
        </p:blipFill>
        <p:spPr>
          <a:xfrm>
            <a:off x="20" y="10"/>
            <a:ext cx="12191980" cy="4571990"/>
          </a:xfrm>
          <a:prstGeom prst="rect">
            <a:avLst/>
          </a:prstGeom>
        </p:spPr>
      </p:pic>
      <p:sp>
        <p:nvSpPr>
          <p:cNvPr id="2" name="Titel 1">
            <a:extLst>
              <a:ext uri="{FF2B5EF4-FFF2-40B4-BE49-F238E27FC236}">
                <a16:creationId xmlns:a16="http://schemas.microsoft.com/office/drawing/2014/main" id="{D5EA84E9-06F5-2CCC-03D2-C49AF833DB47}"/>
              </a:ext>
            </a:extLst>
          </p:cNvPr>
          <p:cNvSpPr>
            <a:spLocks noGrp="1"/>
          </p:cNvSpPr>
          <p:nvPr>
            <p:ph type="ctrTitle"/>
          </p:nvPr>
        </p:nvSpPr>
        <p:spPr>
          <a:xfrm>
            <a:off x="1600200" y="3753529"/>
            <a:ext cx="8991600" cy="1645759"/>
          </a:xfrm>
        </p:spPr>
        <p:txBody>
          <a:bodyPr>
            <a:normAutofit/>
          </a:bodyPr>
          <a:lstStyle/>
          <a:p>
            <a:r>
              <a:rPr lang="nl-BE" dirty="0"/>
              <a:t>Een kinderliedje over</a:t>
            </a:r>
          </a:p>
        </p:txBody>
      </p:sp>
    </p:spTree>
    <p:extLst>
      <p:ext uri="{BB962C8B-B14F-4D97-AF65-F5344CB8AC3E}">
        <p14:creationId xmlns:p14="http://schemas.microsoft.com/office/powerpoint/2010/main" val="229386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03E11-44C0-78D7-852C-C27B590ADA0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4D0CAAE-7CC1-2237-D04C-9C4094B29F76}"/>
              </a:ext>
            </a:extLst>
          </p:cNvPr>
          <p:cNvSpPr>
            <a:spLocks noGrp="1"/>
          </p:cNvSpPr>
          <p:nvPr>
            <p:ph type="title"/>
          </p:nvPr>
        </p:nvSpPr>
        <p:spPr/>
        <p:txBody>
          <a:bodyPr>
            <a:normAutofit/>
          </a:bodyPr>
          <a:lstStyle/>
          <a:p>
            <a:r>
              <a:rPr lang="nl-BE" sz="1400" dirty="0"/>
              <a:t>Papegaai is ziek.</a:t>
            </a:r>
          </a:p>
        </p:txBody>
      </p:sp>
      <p:sp>
        <p:nvSpPr>
          <p:cNvPr id="3" name="Tijdelijke aanduiding voor tekst 2">
            <a:extLst>
              <a:ext uri="{FF2B5EF4-FFF2-40B4-BE49-F238E27FC236}">
                <a16:creationId xmlns:a16="http://schemas.microsoft.com/office/drawing/2014/main" id="{B68835ED-2684-4CA2-2B03-F1FE6C92B5A4}"/>
              </a:ext>
            </a:extLst>
          </p:cNvPr>
          <p:cNvSpPr>
            <a:spLocks noGrp="1"/>
          </p:cNvSpPr>
          <p:nvPr>
            <p:ph type="body" idx="1"/>
          </p:nvPr>
        </p:nvSpPr>
        <p:spPr>
          <a:xfrm>
            <a:off x="1600200" y="566057"/>
            <a:ext cx="1382486" cy="1820687"/>
          </a:xfrm>
        </p:spPr>
        <p:txBody>
          <a:bodyPr/>
          <a:lstStyle/>
          <a:p>
            <a:r>
              <a:rPr lang="nl-BE" dirty="0"/>
              <a:t>VRAAG 18</a:t>
            </a:r>
          </a:p>
        </p:txBody>
      </p:sp>
    </p:spTree>
    <p:extLst>
      <p:ext uri="{BB962C8B-B14F-4D97-AF65-F5344CB8AC3E}">
        <p14:creationId xmlns:p14="http://schemas.microsoft.com/office/powerpoint/2010/main" val="3800738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F6395EE4-4014-3AD2-C7EC-EB559A18908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568AB8F-899B-4BD2-EE33-8AB3D92E3522}"/>
              </a:ext>
            </a:extLst>
          </p:cNvPr>
          <p:cNvSpPr>
            <a:spLocks noGrp="1"/>
          </p:cNvSpPr>
          <p:nvPr>
            <p:ph type="ctrTitle"/>
          </p:nvPr>
        </p:nvSpPr>
        <p:spPr>
          <a:xfrm>
            <a:off x="609600" y="2404872"/>
            <a:ext cx="3418114" cy="2776728"/>
          </a:xfrm>
        </p:spPr>
        <p:txBody>
          <a:bodyPr>
            <a:normAutofit/>
          </a:bodyPr>
          <a:lstStyle/>
          <a:p>
            <a:r>
              <a:rPr lang="nl-BE" sz="4800" dirty="0"/>
              <a:t>WELK DIER IS HET?</a:t>
            </a:r>
          </a:p>
        </p:txBody>
      </p:sp>
      <p:pic>
        <p:nvPicPr>
          <p:cNvPr id="5" name="Picture 4">
            <a:extLst>
              <a:ext uri="{FF2B5EF4-FFF2-40B4-BE49-F238E27FC236}">
                <a16:creationId xmlns:a16="http://schemas.microsoft.com/office/drawing/2014/main" id="{7EDC9434-E91B-D8CD-7DB7-7F3B64ED9966}"/>
              </a:ext>
            </a:extLst>
          </p:cNvPr>
          <p:cNvPicPr>
            <a:picLocks noChangeAspect="1"/>
          </p:cNvPicPr>
          <p:nvPr/>
        </p:nvPicPr>
        <p:blipFill>
          <a:blip r:embed="rId2"/>
          <a:srcRect l="10708" r="4660" b="-1"/>
          <a:stretch>
            <a:fillRect/>
          </a:stretch>
        </p:blipFill>
        <p:spPr>
          <a:xfrm>
            <a:off x="4654296" y="10"/>
            <a:ext cx="7537703" cy="6857990"/>
          </a:xfrm>
          <a:prstGeom prst="rect">
            <a:avLst/>
          </a:prstGeom>
        </p:spPr>
      </p:pic>
    </p:spTree>
    <p:extLst>
      <p:ext uri="{BB962C8B-B14F-4D97-AF65-F5344CB8AC3E}">
        <p14:creationId xmlns:p14="http://schemas.microsoft.com/office/powerpoint/2010/main" val="15055017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4C6D5498-3D22-31F7-15C7-8BD20415C21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5C639E-972F-842C-B94A-871270D44786}"/>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r>
              <a:rPr lang="en-US" sz="2000" dirty="0">
                <a:solidFill>
                  <a:schemeClr val="tx1">
                    <a:lumMod val="85000"/>
                    <a:lumOff val="15000"/>
                  </a:schemeClr>
                </a:solidFill>
              </a:rPr>
              <a:t>WELK </a:t>
            </a:r>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DIER IS </a:t>
            </a:r>
            <a:br>
              <a:rPr lang="en-US" sz="2000" dirty="0">
                <a:solidFill>
                  <a:schemeClr val="tx1">
                    <a:lumMod val="85000"/>
                    <a:lumOff val="15000"/>
                  </a:schemeClr>
                </a:solidFill>
              </a:rPr>
            </a:br>
            <a:r>
              <a:rPr lang="en-US" sz="2000" dirty="0">
                <a:solidFill>
                  <a:schemeClr val="tx1">
                    <a:lumMod val="85000"/>
                    <a:lumOff val="15000"/>
                  </a:schemeClr>
                </a:solidFill>
              </a:rPr>
              <a:t>HET?</a:t>
            </a:r>
          </a:p>
        </p:txBody>
      </p:sp>
      <p:sp>
        <p:nvSpPr>
          <p:cNvPr id="22" name="Rectangle 21">
            <a:extLst>
              <a:ext uri="{FF2B5EF4-FFF2-40B4-BE49-F238E27FC236}">
                <a16:creationId xmlns:a16="http://schemas.microsoft.com/office/drawing/2014/main" id="{0A7EA364-7E99-44F5-802D-EC631D5F6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E46E7F37-82C7-48DE-B872-A19CCCFB7D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fbeelding 18">
            <a:extLst>
              <a:ext uri="{FF2B5EF4-FFF2-40B4-BE49-F238E27FC236}">
                <a16:creationId xmlns:a16="http://schemas.microsoft.com/office/drawing/2014/main" id="{5F184B07-D7D5-8302-723E-C232DC0B6758}"/>
              </a:ext>
            </a:extLst>
          </p:cNvPr>
          <p:cNvPicPr>
            <a:picLocks noChangeAspect="1"/>
          </p:cNvPicPr>
          <p:nvPr/>
        </p:nvPicPr>
        <p:blipFill>
          <a:blip r:embed="rId2"/>
          <a:stretch>
            <a:fillRect/>
          </a:stretch>
        </p:blipFill>
        <p:spPr>
          <a:xfrm>
            <a:off x="5676001" y="3163832"/>
            <a:ext cx="839998" cy="2059348"/>
          </a:xfrm>
          <a:prstGeom prst="rect">
            <a:avLst/>
          </a:prstGeom>
        </p:spPr>
      </p:pic>
      <p:sp>
        <p:nvSpPr>
          <p:cNvPr id="20" name="Tekstvak 19">
            <a:extLst>
              <a:ext uri="{FF2B5EF4-FFF2-40B4-BE49-F238E27FC236}">
                <a16:creationId xmlns:a16="http://schemas.microsoft.com/office/drawing/2014/main" id="{3814DB63-F6E5-7CA2-4C91-6640C73D0D98}"/>
              </a:ext>
            </a:extLst>
          </p:cNvPr>
          <p:cNvSpPr txBox="1"/>
          <p:nvPr/>
        </p:nvSpPr>
        <p:spPr>
          <a:xfrm>
            <a:off x="402771" y="163286"/>
            <a:ext cx="1382487" cy="369332"/>
          </a:xfrm>
          <a:prstGeom prst="rect">
            <a:avLst/>
          </a:prstGeom>
          <a:noFill/>
        </p:spPr>
        <p:txBody>
          <a:bodyPr wrap="square" rtlCol="0">
            <a:spAutoFit/>
          </a:bodyPr>
          <a:lstStyle/>
          <a:p>
            <a:r>
              <a:rPr lang="nl-BE" dirty="0"/>
              <a:t>VRAAG 19</a:t>
            </a:r>
          </a:p>
        </p:txBody>
      </p:sp>
    </p:spTree>
    <p:extLst>
      <p:ext uri="{BB962C8B-B14F-4D97-AF65-F5344CB8AC3E}">
        <p14:creationId xmlns:p14="http://schemas.microsoft.com/office/powerpoint/2010/main" val="30297861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1CAF350-9CAA-76A2-98A6-A827D71ECE7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C0725A-91CE-D074-607E-673161AD9057}"/>
              </a:ext>
            </a:extLst>
          </p:cNvPr>
          <p:cNvSpPr>
            <a:spLocks noGrp="1"/>
          </p:cNvSpPr>
          <p:nvPr>
            <p:ph type="title"/>
          </p:nvPr>
        </p:nvSpPr>
        <p:spPr>
          <a:xfrm>
            <a:off x="791146" y="2286000"/>
            <a:ext cx="2286000" cy="2286000"/>
          </a:xfrm>
          <a:prstGeom prst="roundRect">
            <a:avLst>
              <a:gd name="adj" fmla="val 14141"/>
            </a:avLst>
          </a:prstGeom>
          <a:solidFill>
            <a:schemeClr val="accent2"/>
          </a:solidFill>
          <a:ln>
            <a:noFill/>
          </a:ln>
        </p:spPr>
        <p:txBody>
          <a:bodyPr vert="horz" lIns="182880" tIns="182880" rIns="182880" bIns="182880" rtlCol="0" anchor="ctr" anchorCtr="1">
            <a:normAutofit/>
          </a:bodyPr>
          <a:lstStyle/>
          <a:p>
            <a:r>
              <a:rPr lang="en-US" sz="4800" dirty="0">
                <a:solidFill>
                  <a:schemeClr val="accent4">
                    <a:lumMod val="75000"/>
                  </a:schemeClr>
                </a:solidFill>
              </a:rPr>
              <a:t>KAT</a:t>
            </a:r>
          </a:p>
        </p:txBody>
      </p:sp>
      <p:sp>
        <p:nvSpPr>
          <p:cNvPr id="29" name="Rounded Rectangle 7">
            <a:extLst>
              <a:ext uri="{FF2B5EF4-FFF2-40B4-BE49-F238E27FC236}">
                <a16:creationId xmlns:a16="http://schemas.microsoft.com/office/drawing/2014/main" id="{43A5CDDA-09D3-4374-A493-8EE47F57F6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6554" y="2121408"/>
            <a:ext cx="2615184" cy="2615184"/>
          </a:xfrm>
          <a:prstGeom prst="round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637EAA4-3A1D-4AE1-9D2B-2AEF65405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0C3AE2E3-8FE6-429E-B053-D64D4CB75E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afbeelding 4">
            <a:extLst>
              <a:ext uri="{FF2B5EF4-FFF2-40B4-BE49-F238E27FC236}">
                <a16:creationId xmlns:a16="http://schemas.microsoft.com/office/drawing/2014/main" id="{73A1C7BC-BD4C-E63B-1F73-E386E963C4AC}"/>
              </a:ext>
            </a:extLst>
          </p:cNvPr>
          <p:cNvPicPr>
            <a:picLocks noGrp="1" noChangeAspect="1"/>
          </p:cNvPicPr>
          <p:nvPr>
            <p:ph type="pic" idx="1"/>
          </p:nvPr>
        </p:nvPicPr>
        <p:blipFill>
          <a:blip r:embed="rId2"/>
          <a:srcRect r="4185" b="2"/>
          <a:stretch>
            <a:fillRect/>
          </a:stretch>
        </p:blipFill>
        <p:spPr>
          <a:xfrm>
            <a:off x="4361406" y="1220497"/>
            <a:ext cx="6695895" cy="4102299"/>
          </a:xfrm>
          <a:prstGeom prst="rect">
            <a:avLst/>
          </a:prstGeom>
        </p:spPr>
      </p:pic>
    </p:spTree>
    <p:extLst>
      <p:ext uri="{BB962C8B-B14F-4D97-AF65-F5344CB8AC3E}">
        <p14:creationId xmlns:p14="http://schemas.microsoft.com/office/powerpoint/2010/main" val="27599954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B4F5C87-9FB4-BF57-9577-FFD011AE201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08CAE84-1726-7C49-7ECC-4A6325C4FAB0}"/>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r>
              <a:rPr lang="en-US" sz="2000" dirty="0">
                <a:solidFill>
                  <a:schemeClr val="tx1">
                    <a:lumMod val="85000"/>
                    <a:lumOff val="15000"/>
                  </a:schemeClr>
                </a:solidFill>
              </a:rPr>
              <a:t>WELK </a:t>
            </a:r>
            <a:br>
              <a:rPr lang="en-US" sz="2000" dirty="0">
                <a:solidFill>
                  <a:schemeClr val="tx1">
                    <a:lumMod val="85000"/>
                    <a:lumOff val="15000"/>
                  </a:schemeClr>
                </a:solidFill>
              </a:rPr>
            </a:br>
            <a:r>
              <a:rPr lang="en-US" sz="2000" dirty="0">
                <a:solidFill>
                  <a:schemeClr val="tx1">
                    <a:lumMod val="85000"/>
                    <a:lumOff val="15000"/>
                  </a:schemeClr>
                </a:solidFill>
              </a:rPr>
              <a:t>DIE</a:t>
            </a: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R IS </a:t>
            </a:r>
            <a:br>
              <a:rPr lang="en-US" sz="2000" dirty="0">
                <a:solidFill>
                  <a:schemeClr val="tx1">
                    <a:lumMod val="85000"/>
                    <a:lumOff val="15000"/>
                  </a:schemeClr>
                </a:solidFill>
              </a:rPr>
            </a:br>
            <a:r>
              <a:rPr lang="en-US" sz="2000" dirty="0">
                <a:solidFill>
                  <a:schemeClr val="tx1">
                    <a:lumMod val="85000"/>
                    <a:lumOff val="15000"/>
                  </a:schemeClr>
                </a:solidFill>
              </a:rPr>
              <a:t>HET?</a:t>
            </a:r>
          </a:p>
        </p:txBody>
      </p:sp>
      <p:sp>
        <p:nvSpPr>
          <p:cNvPr id="22" name="Rectangle 21">
            <a:extLst>
              <a:ext uri="{FF2B5EF4-FFF2-40B4-BE49-F238E27FC236}">
                <a16:creationId xmlns:a16="http://schemas.microsoft.com/office/drawing/2014/main" id="{30CFADC9-C213-63FE-7BB0-253A1F013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547206F-FC44-0936-42EE-7064CE68F8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fbeelding 12">
            <a:extLst>
              <a:ext uri="{FF2B5EF4-FFF2-40B4-BE49-F238E27FC236}">
                <a16:creationId xmlns:a16="http://schemas.microsoft.com/office/drawing/2014/main" id="{BBC33E1E-8B09-78AD-19C0-8D2605DA9FB3}"/>
              </a:ext>
            </a:extLst>
          </p:cNvPr>
          <p:cNvPicPr>
            <a:picLocks noChangeAspect="1"/>
          </p:cNvPicPr>
          <p:nvPr/>
        </p:nvPicPr>
        <p:blipFill>
          <a:blip r:embed="rId2"/>
          <a:stretch>
            <a:fillRect/>
          </a:stretch>
        </p:blipFill>
        <p:spPr>
          <a:xfrm>
            <a:off x="5517332" y="2867626"/>
            <a:ext cx="1157335" cy="2651760"/>
          </a:xfrm>
          <a:prstGeom prst="rect">
            <a:avLst/>
          </a:prstGeom>
        </p:spPr>
      </p:pic>
      <p:sp>
        <p:nvSpPr>
          <p:cNvPr id="3" name="Tekstvak 2">
            <a:extLst>
              <a:ext uri="{FF2B5EF4-FFF2-40B4-BE49-F238E27FC236}">
                <a16:creationId xmlns:a16="http://schemas.microsoft.com/office/drawing/2014/main" id="{76306477-801B-FBF2-B6E7-E3B529A9C266}"/>
              </a:ext>
            </a:extLst>
          </p:cNvPr>
          <p:cNvSpPr txBox="1"/>
          <p:nvPr/>
        </p:nvSpPr>
        <p:spPr>
          <a:xfrm>
            <a:off x="489856" y="174171"/>
            <a:ext cx="1741279" cy="369332"/>
          </a:xfrm>
          <a:prstGeom prst="rect">
            <a:avLst/>
          </a:prstGeom>
          <a:noFill/>
        </p:spPr>
        <p:txBody>
          <a:bodyPr wrap="square" rtlCol="0">
            <a:spAutoFit/>
          </a:bodyPr>
          <a:lstStyle/>
          <a:p>
            <a:r>
              <a:rPr lang="nl-BE" dirty="0"/>
              <a:t>VRAAG 20</a:t>
            </a:r>
          </a:p>
        </p:txBody>
      </p:sp>
    </p:spTree>
    <p:extLst>
      <p:ext uri="{BB962C8B-B14F-4D97-AF65-F5344CB8AC3E}">
        <p14:creationId xmlns:p14="http://schemas.microsoft.com/office/powerpoint/2010/main" val="2614423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226F7EE-59EC-B2D0-F7DE-7639C929AD2E}"/>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A7C0262-EC87-5748-16D5-0D5C442EA42C}"/>
              </a:ext>
            </a:extLst>
          </p:cNvPr>
          <p:cNvSpPr>
            <a:spLocks noGrp="1"/>
          </p:cNvSpPr>
          <p:nvPr>
            <p:ph type="title"/>
          </p:nvPr>
        </p:nvSpPr>
        <p:spPr>
          <a:xfrm>
            <a:off x="1438657" y="1059838"/>
            <a:ext cx="4548486" cy="4738324"/>
          </a:xfrm>
          <a:prstGeom prst="ellipse">
            <a:avLst/>
          </a:prstGeom>
          <a:noFill/>
          <a:ln>
            <a:noFill/>
          </a:ln>
        </p:spPr>
        <p:txBody>
          <a:bodyPr>
            <a:noAutofit/>
          </a:bodyPr>
          <a:lstStyle/>
          <a:p>
            <a:r>
              <a:rPr lang="nl-NL" sz="3600" dirty="0">
                <a:solidFill>
                  <a:schemeClr val="bg1"/>
                </a:solidFill>
              </a:rPr>
              <a:t>Vraag 2:</a:t>
            </a:r>
            <a:br>
              <a:rPr lang="nl-NL" sz="3600" dirty="0">
                <a:solidFill>
                  <a:schemeClr val="bg1"/>
                </a:solidFill>
              </a:rPr>
            </a:br>
            <a:br>
              <a:rPr lang="nl-NL" sz="3600" dirty="0">
                <a:solidFill>
                  <a:schemeClr val="bg1"/>
                </a:solidFill>
              </a:rPr>
            </a:br>
            <a:r>
              <a:rPr lang="nl-NL" sz="3600" dirty="0">
                <a:solidFill>
                  <a:schemeClr val="bg1"/>
                </a:solidFill>
              </a:rPr>
              <a:t>Wat is de enige vliegende </a:t>
            </a:r>
            <a:r>
              <a:rPr lang="nl-NL" sz="3600" u="sng" dirty="0">
                <a:solidFill>
                  <a:schemeClr val="bg1"/>
                </a:solidFill>
              </a:rPr>
              <a:t>zoogdier</a:t>
            </a:r>
            <a:br>
              <a:rPr lang="nl-NL" sz="3600" dirty="0">
                <a:solidFill>
                  <a:schemeClr val="bg1"/>
                </a:solidFill>
              </a:rPr>
            </a:br>
            <a:r>
              <a:rPr lang="nl-NL" sz="3600" dirty="0">
                <a:solidFill>
                  <a:schemeClr val="bg1"/>
                </a:solidFill>
              </a:rPr>
              <a:t>soort ter wereld</a:t>
            </a:r>
            <a:r>
              <a:rPr lang="nl-BE" sz="3600" dirty="0">
                <a:solidFill>
                  <a:schemeClr val="bg1"/>
                </a:solidFill>
              </a:rPr>
              <a:t>?</a:t>
            </a:r>
          </a:p>
        </p:txBody>
      </p:sp>
      <p:sp>
        <p:nvSpPr>
          <p:cNvPr id="6" name="Tijdelijke aanduiding voor inhoud 5">
            <a:extLst>
              <a:ext uri="{FF2B5EF4-FFF2-40B4-BE49-F238E27FC236}">
                <a16:creationId xmlns:a16="http://schemas.microsoft.com/office/drawing/2014/main" id="{7B81D70C-332A-DA77-3AFB-3C4B3E58D9E3}"/>
              </a:ext>
            </a:extLst>
          </p:cNvPr>
          <p:cNvSpPr>
            <a:spLocks noGrp="1"/>
          </p:cNvSpPr>
          <p:nvPr>
            <p:ph idx="1"/>
          </p:nvPr>
        </p:nvSpPr>
        <p:spPr>
          <a:xfrm>
            <a:off x="6955970" y="3429000"/>
            <a:ext cx="4833259" cy="2677886"/>
          </a:xfrm>
        </p:spPr>
        <p:txBody>
          <a:bodyPr/>
          <a:lstStyle/>
          <a:p>
            <a:r>
              <a:rPr lang="nl-NL" dirty="0"/>
              <a:t>Zoogdieren zijn een klasse van warmbloedige gewervelde dieren die hun jongen zogen met melk. Kenmerkend voor zoogdieren is dat ze levendbarend zijn (met uitzondering van enkele </a:t>
            </a:r>
            <a:r>
              <a:rPr lang="nl-NL" dirty="0" err="1"/>
              <a:t>eierleggende</a:t>
            </a:r>
            <a:r>
              <a:rPr lang="nl-NL" dirty="0"/>
              <a:t> soorten) en hun jongen voeden met melk uit melkklieren. Ze hebben ook een vacht of haar en een constant warme lichaamstemperatuur. </a:t>
            </a:r>
            <a:endParaRPr lang="nl-BE" dirty="0"/>
          </a:p>
        </p:txBody>
      </p:sp>
    </p:spTree>
    <p:extLst>
      <p:ext uri="{BB962C8B-B14F-4D97-AF65-F5344CB8AC3E}">
        <p14:creationId xmlns:p14="http://schemas.microsoft.com/office/powerpoint/2010/main" val="2804149562"/>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C0ED98D5-7D4D-4D39-9D10-80FE4EB52A0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0423991-BCA4-8497-07A7-C4C66D50459B}"/>
              </a:ext>
            </a:extLst>
          </p:cNvPr>
          <p:cNvSpPr>
            <a:spLocks noGrp="1"/>
          </p:cNvSpPr>
          <p:nvPr>
            <p:ph type="title"/>
          </p:nvPr>
        </p:nvSpPr>
        <p:spPr>
          <a:xfrm>
            <a:off x="834511" y="2286000"/>
            <a:ext cx="2286000" cy="2286000"/>
          </a:xfrm>
          <a:prstGeom prst="flowChartDocument">
            <a:avLst/>
          </a:prstGeom>
          <a:solidFill>
            <a:schemeClr val="accent2"/>
          </a:solidFill>
          <a:ln>
            <a:noFill/>
          </a:ln>
        </p:spPr>
        <p:txBody>
          <a:bodyPr vert="horz" lIns="182880" tIns="182880" rIns="182880" bIns="182880" rtlCol="0" anchor="ctr" anchorCtr="1">
            <a:normAutofit/>
          </a:bodyPr>
          <a:lstStyle/>
          <a:p>
            <a:r>
              <a:rPr lang="en-US" sz="4800" dirty="0">
                <a:solidFill>
                  <a:schemeClr val="accent4">
                    <a:lumMod val="75000"/>
                  </a:schemeClr>
                </a:solidFill>
              </a:rPr>
              <a:t>EGEL</a:t>
            </a:r>
          </a:p>
        </p:txBody>
      </p:sp>
      <p:sp>
        <p:nvSpPr>
          <p:cNvPr id="36" name="Flowchart: Document 35">
            <a:extLst>
              <a:ext uri="{FF2B5EF4-FFF2-40B4-BE49-F238E27FC236}">
                <a16:creationId xmlns:a16="http://schemas.microsoft.com/office/drawing/2014/main" id="{ADC37F12-B9CE-41F1-8016-0DAB94784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919" y="2121408"/>
            <a:ext cx="2615184" cy="2615184"/>
          </a:xfrm>
          <a:prstGeom prst="flowChartDocumen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62C63B-900B-4A8E-9D03-E7AAF0C3A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B9A59758-6872-4C0C-812E-60792A53DD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Tijdelijke aanduiding voor afbeelding 8">
            <a:extLst>
              <a:ext uri="{FF2B5EF4-FFF2-40B4-BE49-F238E27FC236}">
                <a16:creationId xmlns:a16="http://schemas.microsoft.com/office/drawing/2014/main" id="{CF5E012C-F209-AA5F-EA65-EC06BA302BE0}"/>
              </a:ext>
            </a:extLst>
          </p:cNvPr>
          <p:cNvPicPr>
            <a:picLocks noGrp="1" noChangeAspect="1"/>
          </p:cNvPicPr>
          <p:nvPr>
            <p:ph type="pic" idx="1"/>
          </p:nvPr>
        </p:nvPicPr>
        <p:blipFill>
          <a:blip r:embed="rId2"/>
          <a:srcRect t="3483" r="2" b="2"/>
          <a:stretch>
            <a:fillRect/>
          </a:stretch>
        </p:blipFill>
        <p:spPr>
          <a:xfrm>
            <a:off x="4361406" y="1122807"/>
            <a:ext cx="6695895" cy="4297680"/>
          </a:xfrm>
          <a:prstGeom prst="rect">
            <a:avLst/>
          </a:prstGeom>
        </p:spPr>
      </p:pic>
    </p:spTree>
    <p:extLst>
      <p:ext uri="{BB962C8B-B14F-4D97-AF65-F5344CB8AC3E}">
        <p14:creationId xmlns:p14="http://schemas.microsoft.com/office/powerpoint/2010/main" val="178832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56A43599-E442-6A28-E627-CEE341D4EB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FB83BB8-B87D-2AFC-B7F0-40D5B4EAEBC7}"/>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2" name="Rectangle 21">
            <a:extLst>
              <a:ext uri="{FF2B5EF4-FFF2-40B4-BE49-F238E27FC236}">
                <a16:creationId xmlns:a16="http://schemas.microsoft.com/office/drawing/2014/main" id="{43DF2B3E-FD98-4745-8DE7-22102E73A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CF378AE-023B-4329-A0F1-B966CE226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79A326AD-FEB2-24E0-1BAD-E8FA9192B3FF}"/>
              </a:ext>
            </a:extLst>
          </p:cNvPr>
          <p:cNvPicPr>
            <a:picLocks noChangeAspect="1"/>
          </p:cNvPicPr>
          <p:nvPr/>
        </p:nvPicPr>
        <p:blipFill>
          <a:blip r:embed="rId2"/>
          <a:srcRect l="8814" r="14574"/>
          <a:stretch>
            <a:fillRect/>
          </a:stretch>
        </p:blipFill>
        <p:spPr>
          <a:xfrm>
            <a:off x="5098181" y="2867626"/>
            <a:ext cx="1995638" cy="2651760"/>
          </a:xfrm>
          <a:prstGeom prst="rect">
            <a:avLst/>
          </a:prstGeom>
        </p:spPr>
      </p:pic>
      <p:sp>
        <p:nvSpPr>
          <p:cNvPr id="6" name="Tekstvak 5">
            <a:extLst>
              <a:ext uri="{FF2B5EF4-FFF2-40B4-BE49-F238E27FC236}">
                <a16:creationId xmlns:a16="http://schemas.microsoft.com/office/drawing/2014/main" id="{D6619907-6420-4419-E430-90C7321D94FE}"/>
              </a:ext>
            </a:extLst>
          </p:cNvPr>
          <p:cNvSpPr txBox="1"/>
          <p:nvPr/>
        </p:nvSpPr>
        <p:spPr>
          <a:xfrm>
            <a:off x="424544" y="163286"/>
            <a:ext cx="1534886" cy="369332"/>
          </a:xfrm>
          <a:prstGeom prst="rect">
            <a:avLst/>
          </a:prstGeom>
          <a:noFill/>
        </p:spPr>
        <p:txBody>
          <a:bodyPr wrap="square" rtlCol="0">
            <a:spAutoFit/>
          </a:bodyPr>
          <a:lstStyle/>
          <a:p>
            <a:r>
              <a:rPr lang="nl-BE" dirty="0"/>
              <a:t>VRAAG 21 </a:t>
            </a:r>
          </a:p>
        </p:txBody>
      </p:sp>
    </p:spTree>
    <p:extLst>
      <p:ext uri="{BB962C8B-B14F-4D97-AF65-F5344CB8AC3E}">
        <p14:creationId xmlns:p14="http://schemas.microsoft.com/office/powerpoint/2010/main" val="16701776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B629FDAF-69AA-484C-938F-31AC4121ADE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C27345C-3855-F49F-DA8C-09C52F8548B0}"/>
              </a:ext>
            </a:extLst>
          </p:cNvPr>
          <p:cNvSpPr>
            <a:spLocks noGrp="1"/>
          </p:cNvSpPr>
          <p:nvPr>
            <p:ph type="title"/>
          </p:nvPr>
        </p:nvSpPr>
        <p:spPr>
          <a:xfrm>
            <a:off x="-228600" y="2450592"/>
            <a:ext cx="4767943" cy="2286000"/>
          </a:xfrm>
          <a:prstGeom prst="ellipse">
            <a:avLst/>
          </a:prstGeom>
          <a:solidFill>
            <a:schemeClr val="accent2"/>
          </a:solidFill>
          <a:ln>
            <a:noFill/>
          </a:ln>
        </p:spPr>
        <p:txBody>
          <a:bodyPr vert="horz" lIns="182880" tIns="182880" rIns="182880" bIns="182880" rtlCol="0" anchor="ctr" anchorCtr="1">
            <a:normAutofit/>
          </a:bodyPr>
          <a:lstStyle/>
          <a:p>
            <a:r>
              <a:rPr lang="en-US" sz="4000" dirty="0">
                <a:solidFill>
                  <a:schemeClr val="accent4">
                    <a:lumMod val="75000"/>
                  </a:schemeClr>
                </a:solidFill>
              </a:rPr>
              <a:t>EEKHOORN</a:t>
            </a:r>
          </a:p>
        </p:txBody>
      </p:sp>
      <p:sp>
        <p:nvSpPr>
          <p:cNvPr id="45" name="Oval 44">
            <a:extLst>
              <a:ext uri="{FF2B5EF4-FFF2-40B4-BE49-F238E27FC236}">
                <a16:creationId xmlns:a16="http://schemas.microsoft.com/office/drawing/2014/main" id="{F2D8EA08-01BF-4943-9ED7-AE3E5E7288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1417" y="2121408"/>
            <a:ext cx="2615184" cy="2615184"/>
          </a:xfrm>
          <a:prstGeom prst="ellipse">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3F35F6F-B8B9-47D6-B71D-F6C746414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3462DB02-6E53-4AD6-A430-A21F24707D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D982C721-58CD-447E-01A1-693CA6647F9C}"/>
              </a:ext>
            </a:extLst>
          </p:cNvPr>
          <p:cNvPicPr>
            <a:picLocks noChangeAspect="1"/>
          </p:cNvPicPr>
          <p:nvPr/>
        </p:nvPicPr>
        <p:blipFill>
          <a:blip r:embed="rId2"/>
          <a:stretch>
            <a:fillRect/>
          </a:stretch>
        </p:blipFill>
        <p:spPr>
          <a:xfrm>
            <a:off x="5253536" y="1122807"/>
            <a:ext cx="4911634" cy="4297680"/>
          </a:xfrm>
          <a:prstGeom prst="rect">
            <a:avLst/>
          </a:prstGeom>
        </p:spPr>
      </p:pic>
    </p:spTree>
    <p:extLst>
      <p:ext uri="{BB962C8B-B14F-4D97-AF65-F5344CB8AC3E}">
        <p14:creationId xmlns:p14="http://schemas.microsoft.com/office/powerpoint/2010/main" val="3939512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AE59FB97-74EE-39D1-FC44-5BEDFC09D62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CA341B-97AF-CFCA-B578-8FEA7A821001}"/>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9" name="Rectangle 28">
            <a:extLst>
              <a:ext uri="{FF2B5EF4-FFF2-40B4-BE49-F238E27FC236}">
                <a16:creationId xmlns:a16="http://schemas.microsoft.com/office/drawing/2014/main" id="{0A7EA364-7E99-44F5-802D-EC631D5F6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E46E7F37-82C7-48DE-B872-A19CCCFB7D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Afbeelding 5">
            <a:extLst>
              <a:ext uri="{FF2B5EF4-FFF2-40B4-BE49-F238E27FC236}">
                <a16:creationId xmlns:a16="http://schemas.microsoft.com/office/drawing/2014/main" id="{4935DF84-41E8-BE08-782C-E1EDBA9EF5D2}"/>
              </a:ext>
            </a:extLst>
          </p:cNvPr>
          <p:cNvPicPr>
            <a:picLocks noChangeAspect="1"/>
          </p:cNvPicPr>
          <p:nvPr/>
        </p:nvPicPr>
        <p:blipFill>
          <a:blip r:embed="rId2"/>
          <a:stretch>
            <a:fillRect/>
          </a:stretch>
        </p:blipFill>
        <p:spPr>
          <a:xfrm>
            <a:off x="5260513" y="2867626"/>
            <a:ext cx="1670973" cy="2651760"/>
          </a:xfrm>
          <a:prstGeom prst="rect">
            <a:avLst/>
          </a:prstGeom>
        </p:spPr>
      </p:pic>
      <p:sp>
        <p:nvSpPr>
          <p:cNvPr id="7" name="Tekstvak 6">
            <a:extLst>
              <a:ext uri="{FF2B5EF4-FFF2-40B4-BE49-F238E27FC236}">
                <a16:creationId xmlns:a16="http://schemas.microsoft.com/office/drawing/2014/main" id="{18A699FB-CA0D-3C87-5B25-AAABA8B32148}"/>
              </a:ext>
            </a:extLst>
          </p:cNvPr>
          <p:cNvSpPr txBox="1"/>
          <p:nvPr/>
        </p:nvSpPr>
        <p:spPr>
          <a:xfrm>
            <a:off x="304801" y="206829"/>
            <a:ext cx="1589314" cy="369332"/>
          </a:xfrm>
          <a:prstGeom prst="rect">
            <a:avLst/>
          </a:prstGeom>
          <a:noFill/>
        </p:spPr>
        <p:txBody>
          <a:bodyPr wrap="square" rtlCol="0">
            <a:spAutoFit/>
          </a:bodyPr>
          <a:lstStyle/>
          <a:p>
            <a:r>
              <a:rPr lang="nl-BE" dirty="0"/>
              <a:t>VRAAG 22</a:t>
            </a:r>
          </a:p>
        </p:txBody>
      </p:sp>
    </p:spTree>
    <p:extLst>
      <p:ext uri="{BB962C8B-B14F-4D97-AF65-F5344CB8AC3E}">
        <p14:creationId xmlns:p14="http://schemas.microsoft.com/office/powerpoint/2010/main" val="10027431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8BBE9583-3FEE-D551-B9FC-8C92613A170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030EC50-DB6D-F6D3-6F2A-820CE59FA4FD}"/>
              </a:ext>
            </a:extLst>
          </p:cNvPr>
          <p:cNvSpPr>
            <a:spLocks noGrp="1"/>
          </p:cNvSpPr>
          <p:nvPr>
            <p:ph type="title"/>
          </p:nvPr>
        </p:nvSpPr>
        <p:spPr>
          <a:xfrm>
            <a:off x="-228600" y="2450592"/>
            <a:ext cx="4767943" cy="2286000"/>
          </a:xfrm>
          <a:prstGeom prst="ellipse">
            <a:avLst/>
          </a:prstGeom>
          <a:solidFill>
            <a:schemeClr val="accent2"/>
          </a:solidFill>
          <a:ln>
            <a:noFill/>
          </a:ln>
        </p:spPr>
        <p:txBody>
          <a:bodyPr vert="horz" lIns="182880" tIns="182880" rIns="182880" bIns="182880" rtlCol="0" anchor="ctr" anchorCtr="1">
            <a:normAutofit/>
          </a:bodyPr>
          <a:lstStyle/>
          <a:p>
            <a:r>
              <a:rPr lang="en-US" sz="4000" dirty="0">
                <a:solidFill>
                  <a:schemeClr val="accent4">
                    <a:lumMod val="75000"/>
                  </a:schemeClr>
                </a:solidFill>
              </a:rPr>
              <a:t>PAUW</a:t>
            </a:r>
          </a:p>
        </p:txBody>
      </p:sp>
      <p:sp>
        <p:nvSpPr>
          <p:cNvPr id="45" name="Oval 44">
            <a:extLst>
              <a:ext uri="{FF2B5EF4-FFF2-40B4-BE49-F238E27FC236}">
                <a16:creationId xmlns:a16="http://schemas.microsoft.com/office/drawing/2014/main" id="{45EF917D-F2C8-738B-D049-5C8F7A4465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1417" y="2121408"/>
            <a:ext cx="2615184" cy="2615184"/>
          </a:xfrm>
          <a:prstGeom prst="ellipse">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6E799279-DE11-6818-4D31-AAAD0E945C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E2D2D3F1-6DEE-F75E-1F79-87E1A4FD4B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2AC4FB70-D712-EB01-2D2B-D6477FF3BA54}"/>
              </a:ext>
            </a:extLst>
          </p:cNvPr>
          <p:cNvPicPr>
            <a:picLocks noChangeAspect="1"/>
          </p:cNvPicPr>
          <p:nvPr/>
        </p:nvPicPr>
        <p:blipFill>
          <a:blip r:embed="rId2"/>
          <a:stretch>
            <a:fillRect/>
          </a:stretch>
        </p:blipFill>
        <p:spPr>
          <a:xfrm>
            <a:off x="4985837" y="1615794"/>
            <a:ext cx="5939194" cy="3955596"/>
          </a:xfrm>
          <a:prstGeom prst="rect">
            <a:avLst/>
          </a:prstGeom>
        </p:spPr>
      </p:pic>
    </p:spTree>
    <p:extLst>
      <p:ext uri="{BB962C8B-B14F-4D97-AF65-F5344CB8AC3E}">
        <p14:creationId xmlns:p14="http://schemas.microsoft.com/office/powerpoint/2010/main" val="401554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44ED1AA-BC2A-43F4-A4B7-B42A2F1C58D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32B954-43A6-2EAB-25D5-DB8AAC7A8D7F}"/>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9" name="Rectangle 28">
            <a:extLst>
              <a:ext uri="{FF2B5EF4-FFF2-40B4-BE49-F238E27FC236}">
                <a16:creationId xmlns:a16="http://schemas.microsoft.com/office/drawing/2014/main" id="{3E4C7CCF-E891-F80C-E719-30BDFE172C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9E42350F-BCD4-1AD0-16D5-1E37AD19F4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0CA40D94-4117-B4BE-295B-744C9EB368C6}"/>
              </a:ext>
            </a:extLst>
          </p:cNvPr>
          <p:cNvPicPr>
            <a:picLocks noChangeAspect="1"/>
          </p:cNvPicPr>
          <p:nvPr/>
        </p:nvPicPr>
        <p:blipFill>
          <a:blip r:embed="rId2"/>
          <a:stretch>
            <a:fillRect/>
          </a:stretch>
        </p:blipFill>
        <p:spPr>
          <a:xfrm>
            <a:off x="5322549" y="3334267"/>
            <a:ext cx="1126574" cy="1466333"/>
          </a:xfrm>
          <a:prstGeom prst="rect">
            <a:avLst/>
          </a:prstGeom>
        </p:spPr>
      </p:pic>
      <p:sp>
        <p:nvSpPr>
          <p:cNvPr id="7" name="Tekstvak 6">
            <a:extLst>
              <a:ext uri="{FF2B5EF4-FFF2-40B4-BE49-F238E27FC236}">
                <a16:creationId xmlns:a16="http://schemas.microsoft.com/office/drawing/2014/main" id="{59FAB797-BC7E-5482-D025-546BDEBFED59}"/>
              </a:ext>
            </a:extLst>
          </p:cNvPr>
          <p:cNvSpPr txBox="1"/>
          <p:nvPr/>
        </p:nvSpPr>
        <p:spPr>
          <a:xfrm>
            <a:off x="293914" y="130629"/>
            <a:ext cx="1600200" cy="369332"/>
          </a:xfrm>
          <a:prstGeom prst="rect">
            <a:avLst/>
          </a:prstGeom>
          <a:noFill/>
        </p:spPr>
        <p:txBody>
          <a:bodyPr wrap="square" rtlCol="0">
            <a:spAutoFit/>
          </a:bodyPr>
          <a:lstStyle/>
          <a:p>
            <a:r>
              <a:rPr lang="nl-BE" dirty="0"/>
              <a:t>VRAAG 23</a:t>
            </a:r>
          </a:p>
        </p:txBody>
      </p:sp>
    </p:spTree>
    <p:extLst>
      <p:ext uri="{BB962C8B-B14F-4D97-AF65-F5344CB8AC3E}">
        <p14:creationId xmlns:p14="http://schemas.microsoft.com/office/powerpoint/2010/main" val="27765730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C51F202-CC2B-74A4-A30A-F086D585A6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873EC6B-BD55-AB94-00F2-BEA012C3E716}"/>
              </a:ext>
            </a:extLst>
          </p:cNvPr>
          <p:cNvSpPr>
            <a:spLocks noGrp="1"/>
          </p:cNvSpPr>
          <p:nvPr>
            <p:ph type="title"/>
          </p:nvPr>
        </p:nvSpPr>
        <p:spPr>
          <a:xfrm>
            <a:off x="985544" y="1584710"/>
            <a:ext cx="3688580" cy="3688580"/>
          </a:xfrm>
          <a:prstGeom prst="ellipse">
            <a:avLst/>
          </a:prstGeom>
          <a:solidFill>
            <a:schemeClr val="accent2"/>
          </a:solidFill>
          <a:ln>
            <a:noFill/>
          </a:ln>
        </p:spPr>
        <p:txBody>
          <a:bodyPr vert="horz" lIns="182880" tIns="182880" rIns="182880" bIns="182880" rtlCol="0" anchor="ctr" anchorCtr="1">
            <a:normAutofit/>
          </a:bodyPr>
          <a:lstStyle/>
          <a:p>
            <a:r>
              <a:rPr lang="en-US" sz="3600" dirty="0">
                <a:solidFill>
                  <a:schemeClr val="accent4">
                    <a:lumMod val="75000"/>
                  </a:schemeClr>
                </a:solidFill>
              </a:rPr>
              <a:t>MUIS</a:t>
            </a:r>
          </a:p>
        </p:txBody>
      </p:sp>
      <p:sp>
        <p:nvSpPr>
          <p:cNvPr id="54" name="Oval 53">
            <a:extLst>
              <a:ext uri="{FF2B5EF4-FFF2-40B4-BE49-F238E27FC236}">
                <a16:creationId xmlns:a16="http://schemas.microsoft.com/office/drawing/2014/main" id="{95E661A0-C004-462F-B96E-0AF264B372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3868" y="1443035"/>
            <a:ext cx="3971932" cy="3971930"/>
          </a:xfrm>
          <a:prstGeom prst="ellipse">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71DFCAB7-A771-4F9F-9633-8DF1BB08E6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18743" y="640080"/>
            <a:ext cx="5934456"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14611AAE-EBDC-48A3-B867-41382DFCA8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83335" y="802767"/>
            <a:ext cx="5605272"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44905AF1-50E2-D03E-275A-E2110DB6DF5E}"/>
              </a:ext>
            </a:extLst>
          </p:cNvPr>
          <p:cNvPicPr>
            <a:picLocks noChangeAspect="1"/>
          </p:cNvPicPr>
          <p:nvPr/>
        </p:nvPicPr>
        <p:blipFill>
          <a:blip r:embed="rId2"/>
          <a:stretch>
            <a:fillRect/>
          </a:stretch>
        </p:blipFill>
        <p:spPr>
          <a:xfrm>
            <a:off x="6247234" y="1122807"/>
            <a:ext cx="4677474" cy="4297680"/>
          </a:xfrm>
          <a:prstGeom prst="rect">
            <a:avLst/>
          </a:prstGeom>
        </p:spPr>
      </p:pic>
    </p:spTree>
    <p:extLst>
      <p:ext uri="{BB962C8B-B14F-4D97-AF65-F5344CB8AC3E}">
        <p14:creationId xmlns:p14="http://schemas.microsoft.com/office/powerpoint/2010/main" val="142054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1C70621B-4E87-A525-6138-338AC96B0E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D084570-A09C-11EB-F105-7E380CAEBF6A}"/>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9" name="Rectangle 28">
            <a:extLst>
              <a:ext uri="{FF2B5EF4-FFF2-40B4-BE49-F238E27FC236}">
                <a16:creationId xmlns:a16="http://schemas.microsoft.com/office/drawing/2014/main" id="{6EA2CF4C-8117-6064-0D39-8EF6BCD6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9A4C5637-003E-279F-C606-E85681EE3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fbeelding 12">
            <a:extLst>
              <a:ext uri="{FF2B5EF4-FFF2-40B4-BE49-F238E27FC236}">
                <a16:creationId xmlns:a16="http://schemas.microsoft.com/office/drawing/2014/main" id="{1519233D-F900-FCFD-8CE0-CB92171F2C40}"/>
              </a:ext>
            </a:extLst>
          </p:cNvPr>
          <p:cNvPicPr>
            <a:picLocks noChangeAspect="1"/>
          </p:cNvPicPr>
          <p:nvPr/>
        </p:nvPicPr>
        <p:blipFill>
          <a:blip r:embed="rId2"/>
          <a:stretch>
            <a:fillRect/>
          </a:stretch>
        </p:blipFill>
        <p:spPr>
          <a:xfrm>
            <a:off x="5475494" y="3113314"/>
            <a:ext cx="1241011" cy="2047669"/>
          </a:xfrm>
          <a:prstGeom prst="rect">
            <a:avLst/>
          </a:prstGeom>
        </p:spPr>
      </p:pic>
      <p:sp>
        <p:nvSpPr>
          <p:cNvPr id="14" name="Tekstvak 13">
            <a:extLst>
              <a:ext uri="{FF2B5EF4-FFF2-40B4-BE49-F238E27FC236}">
                <a16:creationId xmlns:a16="http://schemas.microsoft.com/office/drawing/2014/main" id="{48EF3D4D-B11D-89E7-D775-874F6633292E}"/>
              </a:ext>
            </a:extLst>
          </p:cNvPr>
          <p:cNvSpPr txBox="1"/>
          <p:nvPr/>
        </p:nvSpPr>
        <p:spPr>
          <a:xfrm>
            <a:off x="261258" y="174171"/>
            <a:ext cx="1589314" cy="369332"/>
          </a:xfrm>
          <a:prstGeom prst="rect">
            <a:avLst/>
          </a:prstGeom>
          <a:noFill/>
        </p:spPr>
        <p:txBody>
          <a:bodyPr wrap="square" rtlCol="0">
            <a:spAutoFit/>
          </a:bodyPr>
          <a:lstStyle/>
          <a:p>
            <a:r>
              <a:rPr lang="nl-BE" dirty="0"/>
              <a:t>VRAAG 24</a:t>
            </a:r>
          </a:p>
        </p:txBody>
      </p:sp>
    </p:spTree>
    <p:extLst>
      <p:ext uri="{BB962C8B-B14F-4D97-AF65-F5344CB8AC3E}">
        <p14:creationId xmlns:p14="http://schemas.microsoft.com/office/powerpoint/2010/main" val="16054610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8AB0B10-9B81-9720-1237-447B38B8843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1C44231-F760-C4B4-36CE-3287654500C4}"/>
              </a:ext>
            </a:extLst>
          </p:cNvPr>
          <p:cNvSpPr>
            <a:spLocks noGrp="1"/>
          </p:cNvSpPr>
          <p:nvPr>
            <p:ph type="title"/>
          </p:nvPr>
        </p:nvSpPr>
        <p:spPr>
          <a:xfrm>
            <a:off x="993853" y="1604772"/>
            <a:ext cx="3648456" cy="3648456"/>
          </a:xfrm>
          <a:prstGeom prst="flowChartDocument">
            <a:avLst/>
          </a:prstGeom>
          <a:solidFill>
            <a:schemeClr val="accent2"/>
          </a:solidFill>
          <a:ln>
            <a:noFill/>
          </a:ln>
        </p:spPr>
        <p:txBody>
          <a:bodyPr vert="horz" lIns="182880" tIns="182880" rIns="182880" bIns="182880" rtlCol="0" anchor="ctr" anchorCtr="1">
            <a:normAutofit/>
          </a:bodyPr>
          <a:lstStyle/>
          <a:p>
            <a:r>
              <a:rPr lang="en-US" sz="3600" dirty="0">
                <a:solidFill>
                  <a:schemeClr val="accent4">
                    <a:lumMod val="75000"/>
                  </a:schemeClr>
                </a:solidFill>
              </a:rPr>
              <a:t>VARKEN</a:t>
            </a:r>
          </a:p>
        </p:txBody>
      </p:sp>
      <p:sp>
        <p:nvSpPr>
          <p:cNvPr id="69" name="Flowchart: Document 62">
            <a:extLst>
              <a:ext uri="{FF2B5EF4-FFF2-40B4-BE49-F238E27FC236}">
                <a16:creationId xmlns:a16="http://schemas.microsoft.com/office/drawing/2014/main" id="{AB75401B-169E-47D1-ABD7-F19123A587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1411" y="1442330"/>
            <a:ext cx="3973340" cy="3973340"/>
          </a:xfrm>
          <a:prstGeom prst="flowChartDocumen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4">
            <a:extLst>
              <a:ext uri="{FF2B5EF4-FFF2-40B4-BE49-F238E27FC236}">
                <a16:creationId xmlns:a16="http://schemas.microsoft.com/office/drawing/2014/main" id="{ADD7A6FB-119E-4B74-8135-C486129DFB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18743" y="640080"/>
            <a:ext cx="5934456"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66">
            <a:extLst>
              <a:ext uri="{FF2B5EF4-FFF2-40B4-BE49-F238E27FC236}">
                <a16:creationId xmlns:a16="http://schemas.microsoft.com/office/drawing/2014/main" id="{E20AEBAF-BE6F-4984-8EA7-50AC64FC82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83335" y="802767"/>
            <a:ext cx="5605272"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47B90A5F-4947-62F4-B400-DF8784BD118A}"/>
              </a:ext>
            </a:extLst>
          </p:cNvPr>
          <p:cNvPicPr>
            <a:picLocks noChangeAspect="1"/>
          </p:cNvPicPr>
          <p:nvPr/>
        </p:nvPicPr>
        <p:blipFill>
          <a:blip r:embed="rId2"/>
          <a:srcRect l="4612" r="33918" b="-1"/>
          <a:stretch>
            <a:fillRect/>
          </a:stretch>
        </p:blipFill>
        <p:spPr>
          <a:xfrm>
            <a:off x="6105321" y="1122807"/>
            <a:ext cx="4961301" cy="4297680"/>
          </a:xfrm>
          <a:prstGeom prst="rect">
            <a:avLst/>
          </a:prstGeom>
        </p:spPr>
      </p:pic>
    </p:spTree>
    <p:extLst>
      <p:ext uri="{BB962C8B-B14F-4D97-AF65-F5344CB8AC3E}">
        <p14:creationId xmlns:p14="http://schemas.microsoft.com/office/powerpoint/2010/main" val="699685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BD523C4-2B99-70C5-B1FC-BAE4F5E8CE0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AE17C1-250D-8581-58E6-7ABF0CBF1FA0}"/>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9" name="Rectangle 28">
            <a:extLst>
              <a:ext uri="{FF2B5EF4-FFF2-40B4-BE49-F238E27FC236}">
                <a16:creationId xmlns:a16="http://schemas.microsoft.com/office/drawing/2014/main" id="{C441E6DE-7C52-62B8-ADAC-EC2408B251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72873535-0CEC-8AC1-AF1B-136DF5AE0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E1952CE7-FFAF-4223-6062-49E57951538E}"/>
              </a:ext>
            </a:extLst>
          </p:cNvPr>
          <p:cNvPicPr>
            <a:picLocks noChangeAspect="1"/>
          </p:cNvPicPr>
          <p:nvPr/>
        </p:nvPicPr>
        <p:blipFill>
          <a:blip r:embed="rId2"/>
          <a:stretch>
            <a:fillRect/>
          </a:stretch>
        </p:blipFill>
        <p:spPr>
          <a:xfrm>
            <a:off x="5537873" y="3323381"/>
            <a:ext cx="1116253" cy="1760247"/>
          </a:xfrm>
          <a:prstGeom prst="rect">
            <a:avLst/>
          </a:prstGeom>
        </p:spPr>
      </p:pic>
      <p:sp>
        <p:nvSpPr>
          <p:cNvPr id="6" name="Tekstvak 5">
            <a:extLst>
              <a:ext uri="{FF2B5EF4-FFF2-40B4-BE49-F238E27FC236}">
                <a16:creationId xmlns:a16="http://schemas.microsoft.com/office/drawing/2014/main" id="{6AA5B90B-1902-2806-5969-FD1551296940}"/>
              </a:ext>
            </a:extLst>
          </p:cNvPr>
          <p:cNvSpPr txBox="1"/>
          <p:nvPr/>
        </p:nvSpPr>
        <p:spPr>
          <a:xfrm>
            <a:off x="293915" y="195943"/>
            <a:ext cx="1937222" cy="369332"/>
          </a:xfrm>
          <a:prstGeom prst="rect">
            <a:avLst/>
          </a:prstGeom>
          <a:noFill/>
        </p:spPr>
        <p:txBody>
          <a:bodyPr wrap="square" rtlCol="0">
            <a:spAutoFit/>
          </a:bodyPr>
          <a:lstStyle/>
          <a:p>
            <a:r>
              <a:rPr lang="nl-BE" dirty="0"/>
              <a:t>VRAAG 25</a:t>
            </a:r>
          </a:p>
        </p:txBody>
      </p:sp>
    </p:spTree>
    <p:extLst>
      <p:ext uri="{BB962C8B-B14F-4D97-AF65-F5344CB8AC3E}">
        <p14:creationId xmlns:p14="http://schemas.microsoft.com/office/powerpoint/2010/main" val="2395884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D7F7282-2A8B-036E-CC42-6CC67AE91D12}"/>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143FDAE-0C45-19C0-C7A5-602D97970786}"/>
              </a:ext>
            </a:extLst>
          </p:cNvPr>
          <p:cNvSpPr>
            <a:spLocks noGrp="1"/>
          </p:cNvSpPr>
          <p:nvPr>
            <p:ph type="title"/>
          </p:nvPr>
        </p:nvSpPr>
        <p:spPr>
          <a:xfrm>
            <a:off x="1438655" y="1059838"/>
            <a:ext cx="4653775" cy="4738324"/>
          </a:xfrm>
          <a:prstGeom prst="ellipse">
            <a:avLst/>
          </a:prstGeom>
          <a:noFill/>
          <a:ln>
            <a:noFill/>
          </a:ln>
        </p:spPr>
        <p:txBody>
          <a:bodyPr>
            <a:noAutofit/>
          </a:bodyPr>
          <a:lstStyle/>
          <a:p>
            <a:r>
              <a:rPr lang="nl-NL" sz="3600" dirty="0">
                <a:solidFill>
                  <a:schemeClr val="bg1"/>
                </a:solidFill>
              </a:rPr>
              <a:t>Vraag 2:</a:t>
            </a:r>
            <a:br>
              <a:rPr lang="nl-NL" sz="3600" dirty="0">
                <a:solidFill>
                  <a:schemeClr val="bg1"/>
                </a:solidFill>
              </a:rPr>
            </a:br>
            <a:br>
              <a:rPr lang="nl-NL" sz="3600" dirty="0">
                <a:solidFill>
                  <a:schemeClr val="bg1"/>
                </a:solidFill>
              </a:rPr>
            </a:br>
            <a:r>
              <a:rPr lang="nl-NL" sz="3600" dirty="0">
                <a:solidFill>
                  <a:schemeClr val="bg1"/>
                </a:solidFill>
              </a:rPr>
              <a:t>Wat is de enige vliegende zoogdier</a:t>
            </a:r>
            <a:br>
              <a:rPr lang="nl-NL" sz="3600" dirty="0">
                <a:solidFill>
                  <a:schemeClr val="bg1"/>
                </a:solidFill>
              </a:rPr>
            </a:br>
            <a:r>
              <a:rPr lang="nl-NL" sz="3600" dirty="0">
                <a:solidFill>
                  <a:schemeClr val="bg1"/>
                </a:solidFill>
              </a:rPr>
              <a:t>soort ter wereld</a:t>
            </a:r>
            <a:r>
              <a:rPr lang="nl-BE" sz="3600" dirty="0">
                <a:solidFill>
                  <a:schemeClr val="bg1"/>
                </a:solidFill>
              </a:rPr>
              <a:t>?</a:t>
            </a:r>
          </a:p>
        </p:txBody>
      </p:sp>
      <p:sp>
        <p:nvSpPr>
          <p:cNvPr id="5" name="Tijdelijke aanduiding voor inhoud 4">
            <a:extLst>
              <a:ext uri="{FF2B5EF4-FFF2-40B4-BE49-F238E27FC236}">
                <a16:creationId xmlns:a16="http://schemas.microsoft.com/office/drawing/2014/main" id="{AC421C8E-4B64-6669-62BF-EB65E576CCED}"/>
              </a:ext>
            </a:extLst>
          </p:cNvPr>
          <p:cNvSpPr>
            <a:spLocks noGrp="1"/>
          </p:cNvSpPr>
          <p:nvPr>
            <p:ph idx="1"/>
          </p:nvPr>
        </p:nvSpPr>
        <p:spPr>
          <a:xfrm>
            <a:off x="6679109" y="1059838"/>
            <a:ext cx="4665397" cy="790733"/>
          </a:xfrm>
        </p:spPr>
        <p:txBody>
          <a:bodyPr anchor="ctr">
            <a:normAutofit/>
          </a:bodyPr>
          <a:lstStyle/>
          <a:p>
            <a:pPr marL="0" indent="0">
              <a:buNone/>
            </a:pPr>
            <a:r>
              <a:rPr lang="nl-NL" sz="4400" dirty="0"/>
              <a:t>De vleermuis</a:t>
            </a:r>
            <a:endParaRPr lang="nl-BE" sz="4400" dirty="0"/>
          </a:p>
        </p:txBody>
      </p:sp>
      <p:pic>
        <p:nvPicPr>
          <p:cNvPr id="3" name="Afbeelding 2">
            <a:extLst>
              <a:ext uri="{FF2B5EF4-FFF2-40B4-BE49-F238E27FC236}">
                <a16:creationId xmlns:a16="http://schemas.microsoft.com/office/drawing/2014/main" id="{5987368D-3CEF-99E8-E36E-1DDE5CCF7E6E}"/>
              </a:ext>
            </a:extLst>
          </p:cNvPr>
          <p:cNvPicPr>
            <a:picLocks noChangeAspect="1"/>
          </p:cNvPicPr>
          <p:nvPr/>
        </p:nvPicPr>
        <p:blipFill>
          <a:blip r:embed="rId2"/>
          <a:stretch>
            <a:fillRect/>
          </a:stretch>
        </p:blipFill>
        <p:spPr>
          <a:xfrm>
            <a:off x="7091362" y="2578555"/>
            <a:ext cx="4001181" cy="3555056"/>
          </a:xfrm>
          <a:prstGeom prst="rect">
            <a:avLst/>
          </a:prstGeom>
        </p:spPr>
      </p:pic>
    </p:spTree>
    <p:extLst>
      <p:ext uri="{BB962C8B-B14F-4D97-AF65-F5344CB8AC3E}">
        <p14:creationId xmlns:p14="http://schemas.microsoft.com/office/powerpoint/2010/main" val="32739736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05AD4A1C-F8AF-1316-4078-17350174AE2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CFD7B6D-9403-3198-1E33-CB3EB7316E81}"/>
              </a:ext>
            </a:extLst>
          </p:cNvPr>
          <p:cNvSpPr>
            <a:spLocks noGrp="1"/>
          </p:cNvSpPr>
          <p:nvPr>
            <p:ph type="title"/>
          </p:nvPr>
        </p:nvSpPr>
        <p:spPr>
          <a:xfrm>
            <a:off x="0" y="2286000"/>
            <a:ext cx="3732957" cy="2286000"/>
          </a:xfrm>
          <a:prstGeom prst="flowChartDocument">
            <a:avLst/>
          </a:prstGeom>
          <a:solidFill>
            <a:schemeClr val="accent2"/>
          </a:solidFill>
          <a:ln>
            <a:noFill/>
          </a:ln>
        </p:spPr>
        <p:txBody>
          <a:bodyPr vert="horz" lIns="182880" tIns="182880" rIns="182880" bIns="182880" rtlCol="0" anchor="ctr" anchorCtr="1">
            <a:normAutofit/>
          </a:bodyPr>
          <a:lstStyle/>
          <a:p>
            <a:r>
              <a:rPr lang="en-US" sz="4800" dirty="0">
                <a:solidFill>
                  <a:schemeClr val="accent4">
                    <a:lumMod val="75000"/>
                  </a:schemeClr>
                </a:solidFill>
              </a:rPr>
              <a:t>GOUDVIS</a:t>
            </a:r>
          </a:p>
        </p:txBody>
      </p:sp>
      <p:sp>
        <p:nvSpPr>
          <p:cNvPr id="63" name="Flowchart: Document 62">
            <a:extLst>
              <a:ext uri="{FF2B5EF4-FFF2-40B4-BE49-F238E27FC236}">
                <a16:creationId xmlns:a16="http://schemas.microsoft.com/office/drawing/2014/main" id="{ADC37F12-B9CE-41F1-8016-0DAB94784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919" y="2121408"/>
            <a:ext cx="2615184" cy="2615184"/>
          </a:xfrm>
          <a:prstGeom prst="flowChartDocumen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CB62C63B-900B-4A8E-9D03-E7AAF0C3A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B9A59758-6872-4C0C-812E-60792A53DD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9B22A6EC-4C18-D66C-B3BF-007EBA4DF3B9}"/>
              </a:ext>
            </a:extLst>
          </p:cNvPr>
          <p:cNvPicPr>
            <a:picLocks noChangeAspect="1"/>
          </p:cNvPicPr>
          <p:nvPr/>
        </p:nvPicPr>
        <p:blipFill>
          <a:blip r:embed="rId2"/>
          <a:srcRect r="1" b="4074"/>
          <a:stretch>
            <a:fillRect/>
          </a:stretch>
        </p:blipFill>
        <p:spPr>
          <a:xfrm>
            <a:off x="4361406" y="1122807"/>
            <a:ext cx="6695895" cy="4297680"/>
          </a:xfrm>
          <a:prstGeom prst="rect">
            <a:avLst/>
          </a:prstGeom>
        </p:spPr>
      </p:pic>
    </p:spTree>
    <p:extLst>
      <p:ext uri="{BB962C8B-B14F-4D97-AF65-F5344CB8AC3E}">
        <p14:creationId xmlns:p14="http://schemas.microsoft.com/office/powerpoint/2010/main" val="342581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77B00433-EB4C-462C-5025-5DCEF80E810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D4EAE4F-EE87-BCC2-ABAC-1CCA097671A1}"/>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9" name="Rectangle 28">
            <a:extLst>
              <a:ext uri="{FF2B5EF4-FFF2-40B4-BE49-F238E27FC236}">
                <a16:creationId xmlns:a16="http://schemas.microsoft.com/office/drawing/2014/main" id="{8D654819-9B36-BE07-61D3-0E09575FA4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01697788-412F-199B-DBA1-F0E8237E3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kstvak 5">
            <a:extLst>
              <a:ext uri="{FF2B5EF4-FFF2-40B4-BE49-F238E27FC236}">
                <a16:creationId xmlns:a16="http://schemas.microsoft.com/office/drawing/2014/main" id="{BF4AF291-D35E-39CE-D4E5-6C4B1C7EF7B6}"/>
              </a:ext>
            </a:extLst>
          </p:cNvPr>
          <p:cNvSpPr txBox="1"/>
          <p:nvPr/>
        </p:nvSpPr>
        <p:spPr>
          <a:xfrm>
            <a:off x="293914" y="195943"/>
            <a:ext cx="2024743" cy="369332"/>
          </a:xfrm>
          <a:prstGeom prst="rect">
            <a:avLst/>
          </a:prstGeom>
          <a:noFill/>
        </p:spPr>
        <p:txBody>
          <a:bodyPr wrap="square" rtlCol="0">
            <a:spAutoFit/>
          </a:bodyPr>
          <a:lstStyle/>
          <a:p>
            <a:r>
              <a:rPr lang="nl-BE" dirty="0"/>
              <a:t>VRAAG 26</a:t>
            </a:r>
          </a:p>
        </p:txBody>
      </p:sp>
      <p:pic>
        <p:nvPicPr>
          <p:cNvPr id="7" name="Afbeelding 6">
            <a:extLst>
              <a:ext uri="{FF2B5EF4-FFF2-40B4-BE49-F238E27FC236}">
                <a16:creationId xmlns:a16="http://schemas.microsoft.com/office/drawing/2014/main" id="{2DAD8B3F-0FF0-ABE3-305F-D2EB0A2274E3}"/>
              </a:ext>
            </a:extLst>
          </p:cNvPr>
          <p:cNvPicPr>
            <a:picLocks noChangeAspect="1"/>
          </p:cNvPicPr>
          <p:nvPr/>
        </p:nvPicPr>
        <p:blipFill>
          <a:blip r:embed="rId2"/>
          <a:stretch>
            <a:fillRect/>
          </a:stretch>
        </p:blipFill>
        <p:spPr>
          <a:xfrm>
            <a:off x="5588148" y="2798196"/>
            <a:ext cx="556282" cy="2790619"/>
          </a:xfrm>
          <a:prstGeom prst="rect">
            <a:avLst/>
          </a:prstGeom>
        </p:spPr>
      </p:pic>
    </p:spTree>
    <p:extLst>
      <p:ext uri="{BB962C8B-B14F-4D97-AF65-F5344CB8AC3E}">
        <p14:creationId xmlns:p14="http://schemas.microsoft.com/office/powerpoint/2010/main" val="4516235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689EB72E-36C7-8E76-7895-C5EE2EE2519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F40C976-2057-CC2B-4398-D09ACDEECD35}"/>
              </a:ext>
            </a:extLst>
          </p:cNvPr>
          <p:cNvSpPr>
            <a:spLocks noGrp="1"/>
          </p:cNvSpPr>
          <p:nvPr>
            <p:ph type="title"/>
          </p:nvPr>
        </p:nvSpPr>
        <p:spPr>
          <a:xfrm>
            <a:off x="0" y="2525486"/>
            <a:ext cx="4047181" cy="2046514"/>
          </a:xfrm>
          <a:prstGeom prst="flowChartDocument">
            <a:avLst/>
          </a:prstGeom>
          <a:solidFill>
            <a:schemeClr val="accent2"/>
          </a:solidFill>
          <a:ln>
            <a:noFill/>
          </a:ln>
        </p:spPr>
        <p:txBody>
          <a:bodyPr vert="horz" lIns="182880" tIns="182880" rIns="182880" bIns="182880" rtlCol="0" anchor="ctr" anchorCtr="1">
            <a:normAutofit/>
          </a:bodyPr>
          <a:lstStyle/>
          <a:p>
            <a:r>
              <a:rPr lang="en-US" sz="4000" dirty="0">
                <a:solidFill>
                  <a:schemeClr val="accent4">
                    <a:lumMod val="75000"/>
                  </a:schemeClr>
                </a:solidFill>
              </a:rPr>
              <a:t>STOKSTAARTJE</a:t>
            </a:r>
          </a:p>
        </p:txBody>
      </p:sp>
      <p:sp>
        <p:nvSpPr>
          <p:cNvPr id="63" name="Flowchart: Document 62">
            <a:extLst>
              <a:ext uri="{FF2B5EF4-FFF2-40B4-BE49-F238E27FC236}">
                <a16:creationId xmlns:a16="http://schemas.microsoft.com/office/drawing/2014/main" id="{ADC37F12-B9CE-41F1-8016-0DAB94784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919" y="2121408"/>
            <a:ext cx="2615184" cy="2615184"/>
          </a:xfrm>
          <a:prstGeom prst="flowChartDocumen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CB62C63B-900B-4A8E-9D03-E7AAF0C3A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B9A59758-6872-4C0C-812E-60792A53DD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C62CB757-6776-F403-1FF7-C39E84405358}"/>
              </a:ext>
            </a:extLst>
          </p:cNvPr>
          <p:cNvPicPr>
            <a:picLocks noChangeAspect="1"/>
          </p:cNvPicPr>
          <p:nvPr/>
        </p:nvPicPr>
        <p:blipFill>
          <a:blip r:embed="rId2"/>
          <a:stretch>
            <a:fillRect/>
          </a:stretch>
        </p:blipFill>
        <p:spPr>
          <a:xfrm>
            <a:off x="4717100" y="1200150"/>
            <a:ext cx="6267450" cy="4305300"/>
          </a:xfrm>
          <a:prstGeom prst="rect">
            <a:avLst/>
          </a:prstGeom>
        </p:spPr>
      </p:pic>
    </p:spTree>
    <p:extLst>
      <p:ext uri="{BB962C8B-B14F-4D97-AF65-F5344CB8AC3E}">
        <p14:creationId xmlns:p14="http://schemas.microsoft.com/office/powerpoint/2010/main" val="35343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8246317B-2110-88BE-9D08-42ECC10BA76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AEE2E93-5CA2-15CF-645A-9B4BA265FDD0}"/>
              </a:ext>
            </a:extLst>
          </p:cNvPr>
          <p:cNvSpPr>
            <a:spLocks noGrp="1"/>
          </p:cNvSpPr>
          <p:nvPr>
            <p:ph type="title"/>
          </p:nvPr>
        </p:nvSpPr>
        <p:spPr>
          <a:xfrm>
            <a:off x="2231136" y="964692"/>
            <a:ext cx="7729728" cy="1188720"/>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p>
        </p:txBody>
      </p:sp>
      <p:sp>
        <p:nvSpPr>
          <p:cNvPr id="29" name="Rectangle 28">
            <a:extLst>
              <a:ext uri="{FF2B5EF4-FFF2-40B4-BE49-F238E27FC236}">
                <a16:creationId xmlns:a16="http://schemas.microsoft.com/office/drawing/2014/main" id="{A79101A1-8D87-58E6-45B2-1D5BD05B0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8C722A84-7203-D2E3-B543-B57634B722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kstvak 5">
            <a:extLst>
              <a:ext uri="{FF2B5EF4-FFF2-40B4-BE49-F238E27FC236}">
                <a16:creationId xmlns:a16="http://schemas.microsoft.com/office/drawing/2014/main" id="{D25BC755-1520-7708-CCA2-E3A236F07035}"/>
              </a:ext>
            </a:extLst>
          </p:cNvPr>
          <p:cNvSpPr txBox="1"/>
          <p:nvPr/>
        </p:nvSpPr>
        <p:spPr>
          <a:xfrm>
            <a:off x="239486" y="163286"/>
            <a:ext cx="1883228" cy="369332"/>
          </a:xfrm>
          <a:prstGeom prst="rect">
            <a:avLst/>
          </a:prstGeom>
          <a:noFill/>
        </p:spPr>
        <p:txBody>
          <a:bodyPr wrap="square" rtlCol="0">
            <a:spAutoFit/>
          </a:bodyPr>
          <a:lstStyle/>
          <a:p>
            <a:r>
              <a:rPr lang="nl-BE" dirty="0"/>
              <a:t>VRAAG 27 </a:t>
            </a:r>
          </a:p>
        </p:txBody>
      </p:sp>
      <p:pic>
        <p:nvPicPr>
          <p:cNvPr id="7" name="Afbeelding 6">
            <a:extLst>
              <a:ext uri="{FF2B5EF4-FFF2-40B4-BE49-F238E27FC236}">
                <a16:creationId xmlns:a16="http://schemas.microsoft.com/office/drawing/2014/main" id="{612BB4DB-4002-2BED-945E-8BEED128648A}"/>
              </a:ext>
            </a:extLst>
          </p:cNvPr>
          <p:cNvPicPr>
            <a:picLocks noChangeAspect="1"/>
          </p:cNvPicPr>
          <p:nvPr/>
        </p:nvPicPr>
        <p:blipFill>
          <a:blip r:embed="rId2"/>
          <a:stretch>
            <a:fillRect/>
          </a:stretch>
        </p:blipFill>
        <p:spPr>
          <a:xfrm>
            <a:off x="5648581" y="3429000"/>
            <a:ext cx="1101647" cy="1436934"/>
          </a:xfrm>
          <a:prstGeom prst="rect">
            <a:avLst/>
          </a:prstGeom>
        </p:spPr>
      </p:pic>
    </p:spTree>
    <p:extLst>
      <p:ext uri="{BB962C8B-B14F-4D97-AF65-F5344CB8AC3E}">
        <p14:creationId xmlns:p14="http://schemas.microsoft.com/office/powerpoint/2010/main" val="35913238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7D70EEE1-4A95-923A-4289-48EFC6A51C9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F1A74F9-5FF8-0A86-B25D-C82BB47E31C1}"/>
              </a:ext>
            </a:extLst>
          </p:cNvPr>
          <p:cNvSpPr>
            <a:spLocks noGrp="1"/>
          </p:cNvSpPr>
          <p:nvPr>
            <p:ph type="title"/>
          </p:nvPr>
        </p:nvSpPr>
        <p:spPr>
          <a:xfrm>
            <a:off x="195943" y="2286000"/>
            <a:ext cx="3367850" cy="2286000"/>
          </a:xfrm>
          <a:prstGeom prst="flowChartDocument">
            <a:avLst/>
          </a:prstGeom>
          <a:solidFill>
            <a:schemeClr val="accent2"/>
          </a:solidFill>
          <a:ln>
            <a:noFill/>
          </a:ln>
        </p:spPr>
        <p:txBody>
          <a:bodyPr vert="horz" lIns="182880" tIns="182880" rIns="182880" bIns="182880" rtlCol="0" anchor="ctr" anchorCtr="1">
            <a:normAutofit/>
          </a:bodyPr>
          <a:lstStyle/>
          <a:p>
            <a:r>
              <a:rPr lang="en-US" sz="4400" dirty="0">
                <a:solidFill>
                  <a:schemeClr val="accent4">
                    <a:lumMod val="75000"/>
                  </a:schemeClr>
                </a:solidFill>
              </a:rPr>
              <a:t>PANDA</a:t>
            </a:r>
          </a:p>
        </p:txBody>
      </p:sp>
      <p:sp>
        <p:nvSpPr>
          <p:cNvPr id="63" name="Flowchart: Document 62">
            <a:extLst>
              <a:ext uri="{FF2B5EF4-FFF2-40B4-BE49-F238E27FC236}">
                <a16:creationId xmlns:a16="http://schemas.microsoft.com/office/drawing/2014/main" id="{ADC37F12-B9CE-41F1-8016-0DAB94784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919" y="2121408"/>
            <a:ext cx="2615184" cy="2615184"/>
          </a:xfrm>
          <a:prstGeom prst="flowChartDocumen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CB62C63B-900B-4A8E-9D03-E7AAF0C3A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8017" y="640080"/>
            <a:ext cx="7662672"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B9A59758-6872-4C0C-812E-60792A53DD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7181" y="802767"/>
            <a:ext cx="732434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28A34868-E45A-7992-7E1A-60AE3BBCB6D6}"/>
              </a:ext>
            </a:extLst>
          </p:cNvPr>
          <p:cNvPicPr>
            <a:picLocks noChangeAspect="1"/>
          </p:cNvPicPr>
          <p:nvPr/>
        </p:nvPicPr>
        <p:blipFill>
          <a:blip r:embed="rId2"/>
          <a:stretch>
            <a:fillRect/>
          </a:stretch>
        </p:blipFill>
        <p:spPr>
          <a:xfrm>
            <a:off x="4648200" y="1117473"/>
            <a:ext cx="6237514" cy="4323731"/>
          </a:xfrm>
          <a:prstGeom prst="rect">
            <a:avLst/>
          </a:prstGeom>
        </p:spPr>
      </p:pic>
    </p:spTree>
    <p:extLst>
      <p:ext uri="{BB962C8B-B14F-4D97-AF65-F5344CB8AC3E}">
        <p14:creationId xmlns:p14="http://schemas.microsoft.com/office/powerpoint/2010/main" val="258488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C5A972AB-DB6D-DB84-5E1B-FE19C3BD82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55114F-C81B-83ED-2913-802913075FA8}"/>
              </a:ext>
            </a:extLst>
          </p:cNvPr>
          <p:cNvSpPr>
            <a:spLocks noGrp="1"/>
          </p:cNvSpPr>
          <p:nvPr>
            <p:ph type="title"/>
          </p:nvPr>
        </p:nvSpPr>
        <p:spPr>
          <a:xfrm>
            <a:off x="2231136" y="903514"/>
            <a:ext cx="7729728" cy="1249897"/>
          </a:xfrm>
        </p:spPr>
        <p:txBody>
          <a:bodyPr vert="horz" lIns="182880" tIns="182880" rIns="182880" bIns="182880" rtlCol="0" anchor="ctr" anchorCtr="1">
            <a:normAutofit fontScale="90000"/>
          </a:bodyPr>
          <a:lstStyle/>
          <a:p>
            <a:br>
              <a:rPr lang="en-US" sz="2000" dirty="0">
                <a:solidFill>
                  <a:schemeClr val="tx1">
                    <a:lumMod val="85000"/>
                    <a:lumOff val="15000"/>
                  </a:schemeClr>
                </a:solidFill>
              </a:rPr>
            </a:br>
            <a:r>
              <a:rPr kumimoji="0" lang="nl-BE" sz="4800" b="0" i="0" u="none" strike="noStrike" kern="1200" cap="all" spc="200" normalizeH="0" baseline="0" noProof="0" dirty="0">
                <a:ln>
                  <a:noFill/>
                </a:ln>
                <a:solidFill>
                  <a:srgbClr val="262626"/>
                </a:solidFill>
                <a:effectLst/>
                <a:uLnTx/>
                <a:uFillTx/>
                <a:latin typeface="Gill Sans MT" panose="020B0502020104020203"/>
                <a:ea typeface="+mj-ea"/>
                <a:cs typeface="+mj-cs"/>
              </a:rPr>
              <a:t>WELK DIER IS HET?</a:t>
            </a:r>
            <a:r>
              <a:rPr lang="en-US" sz="2000" dirty="0">
                <a:solidFill>
                  <a:schemeClr val="tx1">
                    <a:lumMod val="85000"/>
                    <a:lumOff val="15000"/>
                  </a:schemeClr>
                </a:solidFill>
              </a:rPr>
              <a:t>ELK </a:t>
            </a:r>
            <a:br>
              <a:rPr lang="en-US" sz="2000" dirty="0">
                <a:solidFill>
                  <a:schemeClr val="tx1">
                    <a:lumMod val="85000"/>
                    <a:lumOff val="15000"/>
                  </a:schemeClr>
                </a:solidFill>
              </a:rPr>
            </a:br>
            <a:r>
              <a:rPr lang="en-US" sz="2000" dirty="0">
                <a:solidFill>
                  <a:schemeClr val="tx1">
                    <a:lumMod val="85000"/>
                    <a:lumOff val="15000"/>
                  </a:schemeClr>
                </a:solidFill>
              </a:rPr>
              <a:t>DIER IS </a:t>
            </a:r>
            <a:br>
              <a:rPr lang="en-US" sz="2000" dirty="0">
                <a:solidFill>
                  <a:schemeClr val="tx1">
                    <a:lumMod val="85000"/>
                    <a:lumOff val="15000"/>
                  </a:schemeClr>
                </a:solidFill>
              </a:rPr>
            </a:br>
            <a:endParaRPr lang="en-US" sz="2000" dirty="0">
              <a:solidFill>
                <a:schemeClr val="tx1">
                  <a:lumMod val="85000"/>
                  <a:lumOff val="15000"/>
                </a:schemeClr>
              </a:solidFill>
            </a:endParaRPr>
          </a:p>
        </p:txBody>
      </p:sp>
      <p:sp>
        <p:nvSpPr>
          <p:cNvPr id="29" name="Rectangle 28">
            <a:extLst>
              <a:ext uri="{FF2B5EF4-FFF2-40B4-BE49-F238E27FC236}">
                <a16:creationId xmlns:a16="http://schemas.microsoft.com/office/drawing/2014/main" id="{2EB06CF9-E8C2-7507-B686-A286A6B3F8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0" y="2537477"/>
            <a:ext cx="2651760" cy="33120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CBDCA8A6-AFC5-805E-C1B7-E0A0B1FAD8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4712" y="2703034"/>
            <a:ext cx="2322576" cy="29809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648923EA-A264-7412-CCD7-7A964B8DA096}"/>
              </a:ext>
            </a:extLst>
          </p:cNvPr>
          <p:cNvPicPr>
            <a:picLocks noChangeAspect="1"/>
          </p:cNvPicPr>
          <p:nvPr/>
        </p:nvPicPr>
        <p:blipFill>
          <a:blip r:embed="rId2"/>
          <a:stretch>
            <a:fillRect/>
          </a:stretch>
        </p:blipFill>
        <p:spPr>
          <a:xfrm>
            <a:off x="5372734" y="3429000"/>
            <a:ext cx="1446531" cy="1500106"/>
          </a:xfrm>
          <a:prstGeom prst="rect">
            <a:avLst/>
          </a:prstGeom>
        </p:spPr>
      </p:pic>
      <p:sp>
        <p:nvSpPr>
          <p:cNvPr id="6" name="Tekstvak 5">
            <a:extLst>
              <a:ext uri="{FF2B5EF4-FFF2-40B4-BE49-F238E27FC236}">
                <a16:creationId xmlns:a16="http://schemas.microsoft.com/office/drawing/2014/main" id="{C477489B-F34B-F3FE-2D16-A7F53D2A5327}"/>
              </a:ext>
            </a:extLst>
          </p:cNvPr>
          <p:cNvSpPr txBox="1"/>
          <p:nvPr/>
        </p:nvSpPr>
        <p:spPr>
          <a:xfrm>
            <a:off x="250371" y="206829"/>
            <a:ext cx="1980765" cy="369332"/>
          </a:xfrm>
          <a:prstGeom prst="rect">
            <a:avLst/>
          </a:prstGeom>
          <a:noFill/>
        </p:spPr>
        <p:txBody>
          <a:bodyPr wrap="square" rtlCol="0">
            <a:spAutoFit/>
          </a:bodyPr>
          <a:lstStyle/>
          <a:p>
            <a:r>
              <a:rPr lang="nl-BE" dirty="0"/>
              <a:t>VRAAG 28</a:t>
            </a:r>
          </a:p>
        </p:txBody>
      </p:sp>
    </p:spTree>
    <p:extLst>
      <p:ext uri="{BB962C8B-B14F-4D97-AF65-F5344CB8AC3E}">
        <p14:creationId xmlns:p14="http://schemas.microsoft.com/office/powerpoint/2010/main" val="27982041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E2A6B67-585B-4CAD-7095-9B93D077A6B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D245701-36F2-4B05-68A2-1EB6A7F363FB}"/>
              </a:ext>
            </a:extLst>
          </p:cNvPr>
          <p:cNvSpPr>
            <a:spLocks noGrp="1"/>
          </p:cNvSpPr>
          <p:nvPr>
            <p:ph type="title"/>
          </p:nvPr>
        </p:nvSpPr>
        <p:spPr>
          <a:xfrm>
            <a:off x="985544" y="1584710"/>
            <a:ext cx="3688580" cy="3688580"/>
          </a:xfrm>
          <a:prstGeom prst="ellipse">
            <a:avLst/>
          </a:prstGeom>
          <a:solidFill>
            <a:schemeClr val="accent2"/>
          </a:solidFill>
          <a:ln>
            <a:noFill/>
          </a:ln>
        </p:spPr>
        <p:txBody>
          <a:bodyPr vert="horz" lIns="182880" tIns="182880" rIns="182880" bIns="182880" rtlCol="0" anchor="ctr" anchorCtr="1">
            <a:normAutofit/>
          </a:bodyPr>
          <a:lstStyle/>
          <a:p>
            <a:r>
              <a:rPr lang="en-US" sz="3600" dirty="0">
                <a:solidFill>
                  <a:schemeClr val="accent4">
                    <a:lumMod val="75000"/>
                  </a:schemeClr>
                </a:solidFill>
              </a:rPr>
              <a:t>KREEFT</a:t>
            </a:r>
          </a:p>
        </p:txBody>
      </p:sp>
      <p:sp>
        <p:nvSpPr>
          <p:cNvPr id="63" name="Oval 62">
            <a:extLst>
              <a:ext uri="{FF2B5EF4-FFF2-40B4-BE49-F238E27FC236}">
                <a16:creationId xmlns:a16="http://schemas.microsoft.com/office/drawing/2014/main" id="{95E661A0-C004-462F-B96E-0AF264B372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3868" y="1443035"/>
            <a:ext cx="3971932" cy="3971930"/>
          </a:xfrm>
          <a:prstGeom prst="ellipse">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71DFCAB7-A771-4F9F-9633-8DF1BB08E6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18743" y="640080"/>
            <a:ext cx="5934456"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14611AAE-EBDC-48A3-B867-41382DFCA8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83335" y="802767"/>
            <a:ext cx="5605272"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1BFEB18A-2FE0-16BF-B334-A56D30AF52E6}"/>
              </a:ext>
            </a:extLst>
          </p:cNvPr>
          <p:cNvPicPr>
            <a:picLocks noChangeAspect="1"/>
          </p:cNvPicPr>
          <p:nvPr/>
        </p:nvPicPr>
        <p:blipFill>
          <a:blip r:embed="rId2"/>
          <a:stretch>
            <a:fillRect/>
          </a:stretch>
        </p:blipFill>
        <p:spPr>
          <a:xfrm>
            <a:off x="6437131" y="1122807"/>
            <a:ext cx="4297680" cy="4297680"/>
          </a:xfrm>
          <a:prstGeom prst="rect">
            <a:avLst/>
          </a:prstGeom>
        </p:spPr>
      </p:pic>
    </p:spTree>
    <p:extLst>
      <p:ext uri="{BB962C8B-B14F-4D97-AF65-F5344CB8AC3E}">
        <p14:creationId xmlns:p14="http://schemas.microsoft.com/office/powerpoint/2010/main" val="45884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06CB87F0-B422-45E5-81A2-0A4C804BE9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22BD129-8DEA-57C4-1595-FAE43819BD48}"/>
              </a:ext>
            </a:extLst>
          </p:cNvPr>
          <p:cNvSpPr>
            <a:spLocks noGrp="1"/>
          </p:cNvSpPr>
          <p:nvPr>
            <p:ph type="ctrTitle"/>
          </p:nvPr>
        </p:nvSpPr>
        <p:spPr>
          <a:xfrm>
            <a:off x="-1" y="1600200"/>
            <a:ext cx="5366657" cy="3581400"/>
          </a:xfrm>
        </p:spPr>
        <p:txBody>
          <a:bodyPr>
            <a:normAutofit/>
          </a:bodyPr>
          <a:lstStyle/>
          <a:p>
            <a:r>
              <a:rPr lang="nl-BE" sz="4800" dirty="0"/>
              <a:t>EINDE</a:t>
            </a:r>
            <a:br>
              <a:rPr lang="nl-BE" sz="4800" dirty="0"/>
            </a:br>
            <a:r>
              <a:rPr lang="nl-BE" sz="4800" dirty="0"/>
              <a:t>Quiz over dieren</a:t>
            </a:r>
          </a:p>
        </p:txBody>
      </p:sp>
      <p:pic>
        <p:nvPicPr>
          <p:cNvPr id="5" name="Picture 4">
            <a:extLst>
              <a:ext uri="{FF2B5EF4-FFF2-40B4-BE49-F238E27FC236}">
                <a16:creationId xmlns:a16="http://schemas.microsoft.com/office/drawing/2014/main" id="{F2A6871D-9DFB-B4D9-F839-A1EAEDC066F3}"/>
              </a:ext>
            </a:extLst>
          </p:cNvPr>
          <p:cNvPicPr>
            <a:picLocks noChangeAspect="1"/>
          </p:cNvPicPr>
          <p:nvPr/>
        </p:nvPicPr>
        <p:blipFill>
          <a:blip r:embed="rId2"/>
          <a:srcRect l="10708" r="4660" b="-1"/>
          <a:stretch>
            <a:fillRect/>
          </a:stretch>
        </p:blipFill>
        <p:spPr>
          <a:xfrm>
            <a:off x="4654296" y="10"/>
            <a:ext cx="7537703" cy="6857990"/>
          </a:xfrm>
          <a:prstGeom prst="rect">
            <a:avLst/>
          </a:prstGeom>
        </p:spPr>
      </p:pic>
    </p:spTree>
    <p:extLst>
      <p:ext uri="{BB962C8B-B14F-4D97-AF65-F5344CB8AC3E}">
        <p14:creationId xmlns:p14="http://schemas.microsoft.com/office/powerpoint/2010/main" val="1445246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1A59C73-1D5F-7C7C-E94A-7801850B4B01}"/>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2C646D6-DA80-8205-5E47-4873CFCB175F}"/>
              </a:ext>
            </a:extLst>
          </p:cNvPr>
          <p:cNvSpPr>
            <a:spLocks noGrp="1"/>
          </p:cNvSpPr>
          <p:nvPr>
            <p:ph type="title"/>
          </p:nvPr>
        </p:nvSpPr>
        <p:spPr>
          <a:xfrm>
            <a:off x="1045029" y="1059838"/>
            <a:ext cx="5442857" cy="4738324"/>
          </a:xfrm>
          <a:prstGeom prst="ellipse">
            <a:avLst/>
          </a:prstGeom>
          <a:noFill/>
          <a:ln>
            <a:noFill/>
          </a:ln>
        </p:spPr>
        <p:txBody>
          <a:bodyPr>
            <a:noAutofit/>
          </a:bodyPr>
          <a:lstStyle/>
          <a:p>
            <a:r>
              <a:rPr lang="nl-NL" sz="3600" dirty="0">
                <a:solidFill>
                  <a:schemeClr val="bg1"/>
                </a:solidFill>
              </a:rPr>
              <a:t>Vraag 3:</a:t>
            </a:r>
            <a:br>
              <a:rPr lang="nl-NL" sz="3600" dirty="0">
                <a:solidFill>
                  <a:schemeClr val="bg1"/>
                </a:solidFill>
              </a:rPr>
            </a:br>
            <a:br>
              <a:rPr lang="nl-NL" sz="3600" dirty="0">
                <a:solidFill>
                  <a:schemeClr val="bg1"/>
                </a:solidFill>
              </a:rPr>
            </a:br>
            <a:r>
              <a:rPr lang="nl-NL" sz="3600" dirty="0">
                <a:solidFill>
                  <a:schemeClr val="bg1"/>
                </a:solidFill>
              </a:rPr>
              <a:t>Welke dieren eten bijna alleen maar bamboe, tussen 12 en 40 kg per dag</a:t>
            </a:r>
            <a:r>
              <a:rPr lang="nl-BE" sz="3600" dirty="0">
                <a:solidFill>
                  <a:schemeClr val="bg1"/>
                </a:solidFill>
              </a:rPr>
              <a:t>?</a:t>
            </a:r>
          </a:p>
        </p:txBody>
      </p:sp>
      <p:pic>
        <p:nvPicPr>
          <p:cNvPr id="3" name="Tijdelijke aanduiding voor inhoud 2">
            <a:extLst>
              <a:ext uri="{FF2B5EF4-FFF2-40B4-BE49-F238E27FC236}">
                <a16:creationId xmlns:a16="http://schemas.microsoft.com/office/drawing/2014/main" id="{F930A3FA-3205-4CF5-31B1-88919CD2583C}"/>
              </a:ext>
            </a:extLst>
          </p:cNvPr>
          <p:cNvPicPr>
            <a:picLocks noGrp="1" noChangeAspect="1"/>
          </p:cNvPicPr>
          <p:nvPr>
            <p:ph idx="1"/>
          </p:nvPr>
        </p:nvPicPr>
        <p:blipFill>
          <a:blip r:embed="rId2"/>
          <a:stretch>
            <a:fillRect/>
          </a:stretch>
        </p:blipFill>
        <p:spPr>
          <a:xfrm>
            <a:off x="6961820" y="2057400"/>
            <a:ext cx="4577832" cy="2563586"/>
          </a:xfrm>
          <a:prstGeom prst="rect">
            <a:avLst/>
          </a:prstGeom>
        </p:spPr>
      </p:pic>
    </p:spTree>
    <p:extLst>
      <p:ext uri="{BB962C8B-B14F-4D97-AF65-F5344CB8AC3E}">
        <p14:creationId xmlns:p14="http://schemas.microsoft.com/office/powerpoint/2010/main" val="190805509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24E3E9C-3F68-691C-2E8A-DDD7F4B10998}"/>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9F34C3A-4478-E659-C25A-78B18D17161A}"/>
              </a:ext>
            </a:extLst>
          </p:cNvPr>
          <p:cNvSpPr>
            <a:spLocks noGrp="1"/>
          </p:cNvSpPr>
          <p:nvPr>
            <p:ph type="title"/>
          </p:nvPr>
        </p:nvSpPr>
        <p:spPr>
          <a:xfrm>
            <a:off x="947057" y="1059838"/>
            <a:ext cx="5453743" cy="4738324"/>
          </a:xfrm>
          <a:prstGeom prst="ellipse">
            <a:avLst/>
          </a:prstGeom>
          <a:noFill/>
          <a:ln>
            <a:noFill/>
          </a:ln>
        </p:spPr>
        <p:txBody>
          <a:bodyPr>
            <a:noAutofit/>
          </a:bodyPr>
          <a:lstStyle/>
          <a:p>
            <a:r>
              <a:rPr lang="nl-NL" sz="3600" dirty="0">
                <a:solidFill>
                  <a:schemeClr val="bg1"/>
                </a:solidFill>
              </a:rPr>
              <a:t>Vraag 3:</a:t>
            </a:r>
            <a:br>
              <a:rPr lang="nl-NL" sz="3600" dirty="0">
                <a:solidFill>
                  <a:schemeClr val="bg1"/>
                </a:solidFill>
              </a:rPr>
            </a:br>
            <a:br>
              <a:rPr lang="nl-NL" sz="3600" dirty="0">
                <a:solidFill>
                  <a:schemeClr val="bg1"/>
                </a:solidFill>
              </a:rPr>
            </a:br>
            <a:r>
              <a:rPr lang="nl-NL" sz="3600" dirty="0">
                <a:solidFill>
                  <a:schemeClr val="bg1"/>
                </a:solidFill>
              </a:rPr>
              <a:t> Welke dieren eten bijna alleen maar bamboe, tussen 12 en 40 kg per dag</a:t>
            </a:r>
            <a:r>
              <a:rPr lang="nl-BE" sz="3600" dirty="0">
                <a:solidFill>
                  <a:schemeClr val="bg1"/>
                </a:solidFill>
              </a:rPr>
              <a:t>?</a:t>
            </a:r>
          </a:p>
        </p:txBody>
      </p:sp>
      <p:sp>
        <p:nvSpPr>
          <p:cNvPr id="5" name="Tijdelijke aanduiding voor inhoud 4">
            <a:extLst>
              <a:ext uri="{FF2B5EF4-FFF2-40B4-BE49-F238E27FC236}">
                <a16:creationId xmlns:a16="http://schemas.microsoft.com/office/drawing/2014/main" id="{E9D7BCDC-4DD8-54E5-EA9A-4F0B0FB8CCD4}"/>
              </a:ext>
            </a:extLst>
          </p:cNvPr>
          <p:cNvSpPr>
            <a:spLocks noGrp="1"/>
          </p:cNvSpPr>
          <p:nvPr>
            <p:ph idx="1"/>
          </p:nvPr>
        </p:nvSpPr>
        <p:spPr>
          <a:xfrm>
            <a:off x="6679109" y="1059839"/>
            <a:ext cx="4665397" cy="768962"/>
          </a:xfrm>
        </p:spPr>
        <p:txBody>
          <a:bodyPr anchor="ctr">
            <a:normAutofit/>
          </a:bodyPr>
          <a:lstStyle/>
          <a:p>
            <a:pPr marL="0" indent="0">
              <a:buNone/>
            </a:pPr>
            <a:r>
              <a:rPr lang="nl-BE" sz="4000" dirty="0"/>
              <a:t>Panda</a:t>
            </a:r>
          </a:p>
        </p:txBody>
      </p:sp>
      <p:pic>
        <p:nvPicPr>
          <p:cNvPr id="3" name="Afbeelding 2">
            <a:extLst>
              <a:ext uri="{FF2B5EF4-FFF2-40B4-BE49-F238E27FC236}">
                <a16:creationId xmlns:a16="http://schemas.microsoft.com/office/drawing/2014/main" id="{7E7B3DD2-24FE-A7DB-BFA8-2AB7E0DF303A}"/>
              </a:ext>
            </a:extLst>
          </p:cNvPr>
          <p:cNvPicPr>
            <a:picLocks noChangeAspect="1"/>
          </p:cNvPicPr>
          <p:nvPr/>
        </p:nvPicPr>
        <p:blipFill>
          <a:blip r:embed="rId2"/>
          <a:stretch>
            <a:fillRect/>
          </a:stretch>
        </p:blipFill>
        <p:spPr>
          <a:xfrm>
            <a:off x="6892399" y="2666319"/>
            <a:ext cx="4706320" cy="3131842"/>
          </a:xfrm>
          <a:prstGeom prst="rect">
            <a:avLst/>
          </a:prstGeom>
        </p:spPr>
      </p:pic>
    </p:spTree>
    <p:extLst>
      <p:ext uri="{BB962C8B-B14F-4D97-AF65-F5344CB8AC3E}">
        <p14:creationId xmlns:p14="http://schemas.microsoft.com/office/powerpoint/2010/main" val="4732293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AC58F9D2-5401-B3DA-E120-795DD5509E0E}"/>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8" name="Rectangle 27">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DF87FEF-4E1B-6AEE-664E-D2A10A154A76}"/>
              </a:ext>
            </a:extLst>
          </p:cNvPr>
          <p:cNvSpPr>
            <a:spLocks noGrp="1"/>
          </p:cNvSpPr>
          <p:nvPr>
            <p:ph type="title"/>
          </p:nvPr>
        </p:nvSpPr>
        <p:spPr>
          <a:xfrm>
            <a:off x="468085" y="1059838"/>
            <a:ext cx="6672943" cy="4738324"/>
          </a:xfrm>
          <a:prstGeom prst="ellipse">
            <a:avLst/>
          </a:prstGeom>
          <a:noFill/>
          <a:ln>
            <a:noFill/>
          </a:ln>
        </p:spPr>
        <p:txBody>
          <a:bodyPr>
            <a:noAutofit/>
          </a:bodyPr>
          <a:lstStyle/>
          <a:p>
            <a:r>
              <a:rPr lang="nl-NL" dirty="0">
                <a:solidFill>
                  <a:schemeClr val="bg1"/>
                </a:solidFill>
              </a:rPr>
              <a:t>Vraag 4:</a:t>
            </a:r>
            <a:br>
              <a:rPr lang="nl-NL" dirty="0">
                <a:solidFill>
                  <a:schemeClr val="bg1"/>
                </a:solidFill>
              </a:rPr>
            </a:br>
            <a:br>
              <a:rPr lang="nl-NL" dirty="0">
                <a:solidFill>
                  <a:schemeClr val="bg1"/>
                </a:solidFill>
              </a:rPr>
            </a:br>
            <a:r>
              <a:rPr lang="nl-NL" dirty="0">
                <a:solidFill>
                  <a:schemeClr val="bg1"/>
                </a:solidFill>
              </a:rPr>
              <a:t>Bij </a:t>
            </a:r>
            <a:r>
              <a:rPr lang="nl-NL" dirty="0" err="1">
                <a:solidFill>
                  <a:schemeClr val="bg1"/>
                </a:solidFill>
              </a:rPr>
              <a:t>welkE</a:t>
            </a:r>
            <a:r>
              <a:rPr lang="nl-NL" dirty="0">
                <a:solidFill>
                  <a:schemeClr val="bg1"/>
                </a:solidFill>
              </a:rPr>
              <a:t> dieren is het mannetje verantwoordelijk voor de zwangerschap</a:t>
            </a:r>
            <a:r>
              <a:rPr lang="nl-BE" dirty="0">
                <a:solidFill>
                  <a:schemeClr val="bg1"/>
                </a:solidFill>
              </a:rPr>
              <a:t>?</a:t>
            </a:r>
          </a:p>
        </p:txBody>
      </p:sp>
      <p:pic>
        <p:nvPicPr>
          <p:cNvPr id="3" name="Tijdelijke aanduiding voor inhoud 2">
            <a:extLst>
              <a:ext uri="{FF2B5EF4-FFF2-40B4-BE49-F238E27FC236}">
                <a16:creationId xmlns:a16="http://schemas.microsoft.com/office/drawing/2014/main" id="{1ECDB4EE-8290-29FF-4D29-A86F7FD8631C}"/>
              </a:ext>
            </a:extLst>
          </p:cNvPr>
          <p:cNvPicPr>
            <a:picLocks noGrp="1" noChangeAspect="1"/>
          </p:cNvPicPr>
          <p:nvPr>
            <p:ph idx="1"/>
          </p:nvPr>
        </p:nvPicPr>
        <p:blipFill>
          <a:blip r:embed="rId2"/>
          <a:stretch>
            <a:fillRect/>
          </a:stretch>
        </p:blipFill>
        <p:spPr>
          <a:xfrm>
            <a:off x="7762307" y="1997925"/>
            <a:ext cx="2862149" cy="2862149"/>
          </a:xfrm>
          <a:prstGeom prst="rect">
            <a:avLst/>
          </a:prstGeom>
        </p:spPr>
      </p:pic>
    </p:spTree>
    <p:extLst>
      <p:ext uri="{BB962C8B-B14F-4D97-AF65-F5344CB8AC3E}">
        <p14:creationId xmlns:p14="http://schemas.microsoft.com/office/powerpoint/2010/main" val="297558332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Pakket">
  <a:themeElements>
    <a:clrScheme name="Parcel">
      <a:dk1>
        <a:srgbClr val="000000"/>
      </a:dk1>
      <a:lt1>
        <a:srgbClr val="FFFFFF"/>
      </a:lt1>
      <a:dk2>
        <a:srgbClr val="635D4D"/>
      </a:dk2>
      <a:lt2>
        <a:srgbClr val="D8D6BA"/>
      </a:lt2>
      <a:accent1>
        <a:srgbClr val="9CBEBD"/>
      </a:accent1>
      <a:accent2>
        <a:srgbClr val="D2CB6C"/>
      </a:accent2>
      <a:accent3>
        <a:srgbClr val="9D9A93"/>
      </a:accent3>
      <a:accent4>
        <a:srgbClr val="C89F5D"/>
      </a:accent4>
      <a:accent5>
        <a:srgbClr val="A9A57C"/>
      </a:accent5>
      <a:accent6>
        <a:srgbClr val="95A39D"/>
      </a:accent6>
      <a:hlink>
        <a:srgbClr val="D25814"/>
      </a:hlink>
      <a:folHlink>
        <a:srgbClr val="849A0A"/>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0BDC4BB7-8AF9-46FD-8C32-AB93AC9C4100}"/>
    </a:ext>
  </a:extLst>
</a:theme>
</file>

<file path=docProps/app.xml><?xml version="1.0" encoding="utf-8"?>
<Properties xmlns="http://schemas.openxmlformats.org/officeDocument/2006/extended-properties" xmlns:vt="http://schemas.openxmlformats.org/officeDocument/2006/docPropsVTypes">
  <Template>Pakket</Template>
  <TotalTime>0</TotalTime>
  <Words>1008</Words>
  <Application>Microsoft Office PowerPoint</Application>
  <PresentationFormat>Breedbeeld</PresentationFormat>
  <Paragraphs>127</Paragraphs>
  <Slides>67</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67</vt:i4>
      </vt:variant>
    </vt:vector>
  </HeadingPairs>
  <TitlesOfParts>
    <vt:vector size="72" baseType="lpstr">
      <vt:lpstr>Abadi</vt:lpstr>
      <vt:lpstr>Arial</vt:lpstr>
      <vt:lpstr>Gill Sans MT</vt:lpstr>
      <vt:lpstr>Google Sans</vt:lpstr>
      <vt:lpstr>Pakket</vt:lpstr>
      <vt:lpstr>Quiz over dieren</vt:lpstr>
      <vt:lpstr>Vragen over dieren?</vt:lpstr>
      <vt:lpstr>  vraag 1:   Wanneer is het Dierendag?</vt:lpstr>
      <vt:lpstr>Vraag1:   Wanneer is het Dierendag?</vt:lpstr>
      <vt:lpstr>Vraag 2:  Wat is de enige vliegende zoogdier soort ter wereld?</vt:lpstr>
      <vt:lpstr>Vraag 2:  Wat is de enige vliegende zoogdier soort ter wereld?</vt:lpstr>
      <vt:lpstr>Vraag 3:  Welke dieren eten bijna alleen maar bamboe, tussen 12 en 40 kg per dag?</vt:lpstr>
      <vt:lpstr>Vraag 3:   Welke dieren eten bijna alleen maar bamboe, tussen 12 en 40 kg per dag?</vt:lpstr>
      <vt:lpstr>Vraag 4:  Bij welkE dieren is het mannetje verantwoordelijk voor de zwangerschap?</vt:lpstr>
      <vt:lpstr>Vraag 4:  Bij welkE dieren is het mannetje verantwoordelijk voor de zwangerschap?</vt:lpstr>
      <vt:lpstr>Vraag 5:  Hoeveel magen heeft een mier?</vt:lpstr>
      <vt:lpstr>Vraag 5:  Hoeveel magen heeft een mier?</vt:lpstr>
      <vt:lpstr>Vraag 6:  Hoe wordt een éénbultige kameelachtige genoemd?</vt:lpstr>
      <vt:lpstr>Vraag 6:  Hoe wordt een éénbultige kameelachtige genoemd?</vt:lpstr>
      <vt:lpstr>Vraag 7  Hoe lang is de draagtijd van een Giraffe? </vt:lpstr>
      <vt:lpstr>Vraag 7:  Hoe lang is de draagtijd van een Giraffe? </vt:lpstr>
      <vt:lpstr>Vraag 8:  De Afrikaanse olifant heeft de langste draagtijd?  Hoelang is dat?</vt:lpstr>
      <vt:lpstr>Vraag 8:  De Afrikaanse olifant heeft de langste draagtijd?  Hoelang is dat?</vt:lpstr>
      <vt:lpstr>Vraag 9:  Welk dier wordt geboren na een draagtijd van twaalf maanden?</vt:lpstr>
      <vt:lpstr>Vraag 9:  Welk dier wordt geboren na een draagtijd van twaalf maanden?</vt:lpstr>
      <vt:lpstr>vraag 10:  welke vogel kan achteruit vliegen?</vt:lpstr>
      <vt:lpstr>vraag 10:  welke vogel kan achteruit vliegen?</vt:lpstr>
      <vt:lpstr>SPREEK-WOORDEN ?</vt:lpstr>
      <vt:lpstr>Zo sterk als een … .</vt:lpstr>
      <vt:lpstr>Zo sterk als een beer.</vt:lpstr>
      <vt:lpstr>Zo sterk als een beer.  zeer sterk</vt:lpstr>
      <vt:lpstr>Liever één ………………</vt:lpstr>
      <vt:lpstr>Liever één vogel in de hand, dan 10 vogels in de lucht.</vt:lpstr>
      <vt:lpstr>Liever één vogel in de hand, dan 10 vogels in de lucht.  Je kunt beter tevreden zijn met wat je hebt, dan dat je risico's neemt voor meer en uiteindelijk met niets eindigt.</vt:lpstr>
      <vt:lpstr>Van een mug een ……… maken.</vt:lpstr>
      <vt:lpstr>Van een mug een olifant maken.</vt:lpstr>
      <vt:lpstr>Van een mug een olifant maken.  Een kleinigheid opblazen tot een groot probleem.</vt:lpstr>
      <vt:lpstr>Hier kraait geen ……… naar</vt:lpstr>
      <vt:lpstr>Hier kraait geen haan naar.</vt:lpstr>
      <vt:lpstr>Hier kraait geen haan naar.   Niemand zal daar aandacht aan schenken. </vt:lpstr>
      <vt:lpstr>Hij is een ……… in schaapsvacht.</vt:lpstr>
      <vt:lpstr>Hij is een wolf in schaapsvacht.</vt:lpstr>
      <vt:lpstr>Hij is een wolf in schaapsvacht.  iemand zich voordoet als onschuldig of vriendelijk, maar in werkelijkheid gevaarlijk of slecht is.</vt:lpstr>
      <vt:lpstr>MUZIEK  RONDE?</vt:lpstr>
      <vt:lpstr>Een kinderliedje over</vt:lpstr>
      <vt:lpstr>Alle eendjes zwemmen in het water.</vt:lpstr>
      <vt:lpstr>Een kinderliedje over</vt:lpstr>
      <vt:lpstr>WITTE ZWANEN, ZWARTE ZWANEN.</vt:lpstr>
      <vt:lpstr>Een kinderliedje over</vt:lpstr>
      <vt:lpstr>Papegaai is ziek.</vt:lpstr>
      <vt:lpstr>WELK DIER IS HET?</vt:lpstr>
      <vt:lpstr>WELK  WELK DIER IS HET?DIER IS  HET?</vt:lpstr>
      <vt:lpstr>KAT</vt:lpstr>
      <vt:lpstr>WELK  DIEWELK DIER IS HET?R IS  HET?</vt:lpstr>
      <vt:lpstr>EGEL</vt:lpstr>
      <vt:lpstr> WELK DIER IS HET?ELK  DIER IS </vt:lpstr>
      <vt:lpstr>EEKHOORN</vt:lpstr>
      <vt:lpstr> WELK DIER IS HET?ELK  DIER IS </vt:lpstr>
      <vt:lpstr>PAUW</vt:lpstr>
      <vt:lpstr> WELK DIER IS HET?ELK  DIER IS </vt:lpstr>
      <vt:lpstr>MUIS</vt:lpstr>
      <vt:lpstr> WELK DIER IS HET?ELK  DIER IS </vt:lpstr>
      <vt:lpstr>VARKEN</vt:lpstr>
      <vt:lpstr> WELK DIER IS HET?ELK  DIER IS </vt:lpstr>
      <vt:lpstr>GOUDVIS</vt:lpstr>
      <vt:lpstr> WELK DIER IS HET?ELK  DIER IS </vt:lpstr>
      <vt:lpstr>STOKSTAARTJE</vt:lpstr>
      <vt:lpstr> WELK DIER IS HET?ELK  DIER IS </vt:lpstr>
      <vt:lpstr>PANDA</vt:lpstr>
      <vt:lpstr> WELK DIER IS HET?ELK  DIER IS  </vt:lpstr>
      <vt:lpstr>KREEFT</vt:lpstr>
      <vt:lpstr>EINDE Quiz over dieren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Quiz over dieren</dc:title>
  <dc:creator>Inge Jamers</dc:creator>
  <cp:lastModifiedBy>Wonen en Leven - Mieke Leterme</cp:lastModifiedBy>
  <cp:revision>6</cp:revision>
  <dcterms:created xsi:type="dcterms:W3CDTF">2025-08-02T19:08:41Z</dcterms:created>
  <dcterms:modified xsi:type="dcterms:W3CDTF">2025-08-11T07:32:39Z</dcterms:modified>
</cp:coreProperties>
</file>