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92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44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viewProps" Target="viewProps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0244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176378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684436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nl-NL"/>
              <a:t>Klikken om de tekststijl van het model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733214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001543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38193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285014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331165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85080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2976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93602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02591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6765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76678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07024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292325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8101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BB75700-C0B7-45C0-980E-356211528AF1}" type="datetimeFigureOut">
              <a:rPr lang="nl-BE" smtClean="0"/>
              <a:t>26/02/2025</a:t>
            </a:fld>
            <a:endParaRPr lang="nl-B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E107F8-2E6A-443C-A8B1-FAF0C8B436FD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099425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4952AD-0C35-35A7-75DF-E43F7A595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br>
              <a:rPr lang="nl-NL" dirty="0"/>
            </a:br>
            <a:r>
              <a:rPr lang="nl-NL"/>
              <a:t>De slimste mens  </a:t>
            </a:r>
            <a:r>
              <a:rPr lang="nl-NL" dirty="0"/>
              <a:t>Quiz</a:t>
            </a:r>
            <a:endParaRPr lang="nl-BE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45F7F13-8ED3-BBE5-A3A7-325B940D77B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57153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D0DA94C-5939-0C9D-D5AC-976F52300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r>
              <a:rPr lang="nl-NL" dirty="0"/>
              <a:t>Zagreb</a:t>
            </a:r>
            <a:endParaRPr lang="nl-BE" dirty="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Klassieke huizen">
            <a:extLst>
              <a:ext uri="{FF2B5EF4-FFF2-40B4-BE49-F238E27FC236}">
                <a16:creationId xmlns:a16="http://schemas.microsoft.com/office/drawing/2014/main" id="{99254B9E-6E07-5ACB-6A6F-775EA3C5852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561" r="28034" b="-1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C3E916-4D6D-080A-6759-E460FF6227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512729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7CA1B80-B352-E92C-1029-74D659866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Wat is het grootste meer ter wereld?</a:t>
            </a:r>
            <a:endParaRPr lang="nl-BE" sz="360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ovenaanzicht van het eiland met het huis dat is omgeven door kokospalmen">
            <a:extLst>
              <a:ext uri="{FF2B5EF4-FFF2-40B4-BE49-F238E27FC236}">
                <a16:creationId xmlns:a16="http://schemas.microsoft.com/office/drawing/2014/main" id="{BE2E592A-6BA6-ACDC-A9B2-AF90AD847C3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1362" r="20233" b="-1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DE3898-716A-6EB4-78A7-AADF54906A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r>
              <a:rPr lang="nl-NL" sz="2800" dirty="0"/>
              <a:t>Victoriameer</a:t>
            </a:r>
          </a:p>
          <a:p>
            <a:endParaRPr lang="nl-NL" sz="2800" dirty="0"/>
          </a:p>
          <a:p>
            <a:r>
              <a:rPr lang="nl-NL" sz="2800" dirty="0" err="1"/>
              <a:t>Kaspiche</a:t>
            </a:r>
            <a:r>
              <a:rPr lang="nl-NL" sz="2800" dirty="0"/>
              <a:t> Zee</a:t>
            </a:r>
          </a:p>
          <a:p>
            <a:endParaRPr lang="nl-NL" sz="2800" dirty="0"/>
          </a:p>
          <a:p>
            <a:r>
              <a:rPr lang="nl-NL" sz="2800" dirty="0" err="1"/>
              <a:t>Huronmeer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6307973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26BB897-8F45-8BEE-5560-8E14165CE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r>
              <a:rPr lang="nl-NL" dirty="0"/>
              <a:t>Kaspische Zee</a:t>
            </a:r>
            <a:endParaRPr lang="nl-BE" dirty="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20A9850-9D10-3E4E-E661-83BD17A1025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8668" r="20542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AE35FF5-4698-AC7C-C19B-307ADDA644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681249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DD1F3D9-0B78-CB91-9C3A-6B3E2A09A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900"/>
              <a:t>Wat is de gemiddelde temperatuur op de Noordpool met Kerst?</a:t>
            </a:r>
            <a:endParaRPr lang="nl-BE" sz="290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IJsbeer op ijsberg">
            <a:extLst>
              <a:ext uri="{FF2B5EF4-FFF2-40B4-BE49-F238E27FC236}">
                <a16:creationId xmlns:a16="http://schemas.microsoft.com/office/drawing/2014/main" id="{21882FA4-0C9F-592F-D3DB-0CE79252A6F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610" r="25985" b="-1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E0FAF9-3947-8ACC-4776-352CE9A26F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r>
              <a:rPr lang="nl-NL" sz="2800" dirty="0"/>
              <a:t>-30° C</a:t>
            </a:r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800" dirty="0"/>
              <a:t>-45°C</a:t>
            </a:r>
          </a:p>
          <a:p>
            <a:endParaRPr lang="nl-NL" sz="2800" dirty="0"/>
          </a:p>
          <a:p>
            <a:endParaRPr lang="nl-NL" sz="2800" dirty="0"/>
          </a:p>
          <a:p>
            <a:r>
              <a:rPr lang="nl-NL" sz="2800" dirty="0"/>
              <a:t>-60°C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861876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6A222EB-A81E-4238-B08D-AAB1828C8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014676C-074B-475A-8346-9C901C86C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9C4C8E-197B-4679-AE96-B5147F971C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56687" y="1930986"/>
            <a:ext cx="0" cy="3200400"/>
          </a:xfrm>
          <a:prstGeom prst="line">
            <a:avLst/>
          </a:prstGeom>
          <a:ln w="15875" cap="sq">
            <a:solidFill>
              <a:schemeClr val="tx2">
                <a:alpha val="7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4CEA9F60-D09D-AEFB-382A-6162C81DA6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1266958"/>
            <a:ext cx="6808362" cy="452845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72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-30°C</a:t>
            </a:r>
          </a:p>
        </p:txBody>
      </p:sp>
    </p:spTree>
    <p:extLst>
      <p:ext uri="{BB962C8B-B14F-4D97-AF65-F5344CB8AC3E}">
        <p14:creationId xmlns:p14="http://schemas.microsoft.com/office/powerpoint/2010/main" val="13689405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03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37" name="Picture 103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039" name="Oval 103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041" name="Picture 104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43" name="Picture 104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045" name="Rectangle 104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1047" name="Rectangle 1046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E795107-A600-2B7B-2D0E-1159B7F2B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925" y="1325880"/>
            <a:ext cx="3352375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0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Actualiteit</a:t>
            </a:r>
          </a:p>
        </p:txBody>
      </p:sp>
      <p:sp>
        <p:nvSpPr>
          <p:cNvPr id="1049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51" name="Freeform: Shape 1050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53" name="Rectangle 1052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030" name="Picture 6" descr="Afbeeldingsresultaten voor actualiteit">
            <a:extLst>
              <a:ext uri="{FF2B5EF4-FFF2-40B4-BE49-F238E27FC236}">
                <a16:creationId xmlns:a16="http://schemas.microsoft.com/office/drawing/2014/main" id="{06F9ED1D-55AF-0606-83F0-3D8C7D1FBA0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35720" y="1854820"/>
            <a:ext cx="5085716" cy="2972171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3972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359D8ED-F3B9-B433-46BB-43DEE603A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300" dirty="0"/>
              <a:t>Op 19 september 2021 barste de </a:t>
            </a:r>
            <a:r>
              <a:rPr lang="nl-NL" sz="2300" dirty="0" err="1"/>
              <a:t>Cumbre</a:t>
            </a:r>
            <a:r>
              <a:rPr lang="nl-NL" sz="2300" dirty="0"/>
              <a:t> </a:t>
            </a:r>
            <a:r>
              <a:rPr lang="nl-NL" sz="2300" dirty="0" err="1"/>
              <a:t>Vieja</a:t>
            </a:r>
            <a:r>
              <a:rPr lang="nl-NL" sz="2300" dirty="0"/>
              <a:t> – vulkaan uit. Op welk eiland was dat?</a:t>
            </a:r>
            <a:endParaRPr lang="nl-BE" sz="2300" dirty="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Vulkanische uitbarsting bij nacht">
            <a:extLst>
              <a:ext uri="{FF2B5EF4-FFF2-40B4-BE49-F238E27FC236}">
                <a16:creationId xmlns:a16="http://schemas.microsoft.com/office/drawing/2014/main" id="{19F683E7-8969-983E-1CA4-B800AAA0D4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147" r="42448" b="-1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8D2DE36-F232-20D2-2CF7-277022068E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sz="2800" dirty="0"/>
              <a:t>Lanzarote</a:t>
            </a:r>
          </a:p>
          <a:p>
            <a:pPr marL="0" indent="0">
              <a:buNone/>
            </a:pPr>
            <a:endParaRPr lang="nl-BE" sz="2800" dirty="0"/>
          </a:p>
          <a:p>
            <a:r>
              <a:rPr lang="nl-BE" sz="2800" dirty="0"/>
              <a:t>La Palma</a:t>
            </a:r>
          </a:p>
          <a:p>
            <a:endParaRPr lang="nl-BE" sz="2800" dirty="0"/>
          </a:p>
          <a:p>
            <a:r>
              <a:rPr lang="nl-BE" sz="2800" dirty="0"/>
              <a:t>Sicilië</a:t>
            </a:r>
          </a:p>
        </p:txBody>
      </p:sp>
    </p:spTree>
    <p:extLst>
      <p:ext uri="{BB962C8B-B14F-4D97-AF65-F5344CB8AC3E}">
        <p14:creationId xmlns:p14="http://schemas.microsoft.com/office/powerpoint/2010/main" val="39790115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877CE8D-05DA-A1D2-1EB9-B64A457291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112" y="4212709"/>
            <a:ext cx="9164206" cy="831400"/>
          </a:xfrm>
        </p:spPr>
        <p:txBody>
          <a:bodyPr>
            <a:normAutofit/>
          </a:bodyPr>
          <a:lstStyle/>
          <a:p>
            <a:r>
              <a:rPr lang="nl-NL" sz="4000"/>
              <a:t>La Palma</a:t>
            </a:r>
            <a:endParaRPr lang="nl-BE" sz="4000"/>
          </a:p>
        </p:txBody>
      </p:sp>
      <p:pic>
        <p:nvPicPr>
          <p:cNvPr id="2068" name="Picture 20" descr="La Palma (eiland) - Wikipedia">
            <a:extLst>
              <a:ext uri="{FF2B5EF4-FFF2-40B4-BE49-F238E27FC236}">
                <a16:creationId xmlns:a16="http://schemas.microsoft.com/office/drawing/2014/main" id="{68FEBEFB-C706-DE99-90B6-8EF2376FB7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5550" y="640080"/>
            <a:ext cx="4426376" cy="324375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7 feiten over de vulkaanuitbarsting op La Palma">
            <a:extLst>
              <a:ext uri="{FF2B5EF4-FFF2-40B4-BE49-F238E27FC236}">
                <a16:creationId xmlns:a16="http://schemas.microsoft.com/office/drawing/2014/main" id="{EE305DE5-1A60-4181-6858-B9DE61EE72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83754" y="909349"/>
            <a:ext cx="4426563" cy="269912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04DEDF6-3A82-C243-7111-C643C70B0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459" y="5163378"/>
            <a:ext cx="9164206" cy="1316931"/>
          </a:xfrm>
        </p:spPr>
        <p:txBody>
          <a:bodyPr>
            <a:normAutofit/>
          </a:bodyPr>
          <a:lstStyle/>
          <a:p>
            <a:endParaRPr lang="nl-BE" sz="1800"/>
          </a:p>
        </p:txBody>
      </p:sp>
    </p:spTree>
    <p:extLst>
      <p:ext uri="{BB962C8B-B14F-4D97-AF65-F5344CB8AC3E}">
        <p14:creationId xmlns:p14="http://schemas.microsoft.com/office/powerpoint/2010/main" val="3681914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1A1ED0-02F8-D024-B54B-A3E28B919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000"/>
              <a:t>In welk Europees land werd in 2023 een voormalige directeur van een ziekenhuis veroordeeld tot gevangenisstraf?</a:t>
            </a:r>
            <a:endParaRPr lang="nl-BE" sz="200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Miniatuurhuizen">
            <a:extLst>
              <a:ext uri="{FF2B5EF4-FFF2-40B4-BE49-F238E27FC236}">
                <a16:creationId xmlns:a16="http://schemas.microsoft.com/office/drawing/2014/main" id="{6110B700-4FEE-2AC5-DD41-84F4560778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5898" r="25880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347724-64C7-DFEF-73B7-42805A3AC3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endParaRPr lang="nl-NL" dirty="0"/>
          </a:p>
          <a:p>
            <a:endParaRPr lang="nl-BE" dirty="0"/>
          </a:p>
          <a:p>
            <a:r>
              <a:rPr lang="nl-BE" dirty="0"/>
              <a:t>Duitsland</a:t>
            </a:r>
          </a:p>
          <a:p>
            <a:endParaRPr lang="nl-BE" dirty="0"/>
          </a:p>
          <a:p>
            <a:r>
              <a:rPr lang="nl-BE" dirty="0"/>
              <a:t>Nederland</a:t>
            </a:r>
          </a:p>
          <a:p>
            <a:endParaRPr lang="nl-BE" dirty="0"/>
          </a:p>
          <a:p>
            <a:r>
              <a:rPr lang="nl-BE" dirty="0"/>
              <a:t>België </a:t>
            </a:r>
          </a:p>
        </p:txBody>
      </p:sp>
      <p:pic>
        <p:nvPicPr>
          <p:cNvPr id="3074" name="Picture 2" descr="Nieuw rapport over gevangenissen: 'Politiek heeft niets gedaan' | BRUZZ">
            <a:extLst>
              <a:ext uri="{FF2B5EF4-FFF2-40B4-BE49-F238E27FC236}">
                <a16:creationId xmlns:a16="http://schemas.microsoft.com/office/drawing/2014/main" id="{651B0688-A760-17E6-F37C-A191CEC8B3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8326" y="2042538"/>
            <a:ext cx="3475949" cy="231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85575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4102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4105" name="Picture 4104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4107" name="Oval 4106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4109" name="Picture 4108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4111" name="Picture 4110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4113" name="Rectangle 4112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7CD119E-95A8-D269-1AA5-A0B1D40E7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16" y="4542503"/>
            <a:ext cx="9184606" cy="117987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België</a:t>
            </a:r>
          </a:p>
        </p:txBody>
      </p:sp>
      <p:pic>
        <p:nvPicPr>
          <p:cNvPr id="4098" name="Picture 2" descr="De wereld wordt een pak veiliger als we minder mensen opsluiten | Durf  Denken">
            <a:extLst>
              <a:ext uri="{FF2B5EF4-FFF2-40B4-BE49-F238E27FC236}">
                <a16:creationId xmlns:a16="http://schemas.microsoft.com/office/drawing/2014/main" id="{E4B48C3F-B399-2AC8-A56B-CFE4E234A3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85" r="2" b="11226"/>
          <a:stretch/>
        </p:blipFill>
        <p:spPr bwMode="auto">
          <a:xfrm>
            <a:off x="635458" y="640080"/>
            <a:ext cx="9186063" cy="360273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664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5" name="Picture 4" descr="Hand die bal vasthoudt">
            <a:extLst>
              <a:ext uri="{FF2B5EF4-FFF2-40B4-BE49-F238E27FC236}">
                <a16:creationId xmlns:a16="http://schemas.microsoft.com/office/drawing/2014/main" id="{EEE0E083-2A34-1B8A-36D2-E0E744F66E4D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  <a:alphaModFix amt="25000"/>
          </a:blip>
          <a:srcRect t="12326" b="3088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6CF8F6E-A73B-244F-111C-E3152C1043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5" y="1447800"/>
            <a:ext cx="8825658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 dirty="0" err="1"/>
              <a:t>Aardrijkskunde</a:t>
            </a:r>
            <a:endParaRPr lang="en-US" sz="72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885E190-58DD-42DD-A4A8-401E15C92A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859030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3F93AF-3BDB-A053-8601-C512DBFB5E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0" y="1191241"/>
            <a:ext cx="6715125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400" dirty="0"/>
              <a:t>Op 30 augustus 2021 ontsnappen 2 dieren uit een Nederlandse zoo door een zelf gegraven gat. Welke dieren waren dat?</a:t>
            </a:r>
            <a:endParaRPr lang="nl-BE" sz="2400" dirty="0"/>
          </a:p>
        </p:txBody>
      </p:sp>
      <p:pic>
        <p:nvPicPr>
          <p:cNvPr id="7" name="Picture 4" descr="Twee wilde wolven die op een besneeuwde weg lopen">
            <a:extLst>
              <a:ext uri="{FF2B5EF4-FFF2-40B4-BE49-F238E27FC236}">
                <a16:creationId xmlns:a16="http://schemas.microsoft.com/office/drawing/2014/main" id="{861D7CBE-80F3-2793-D55B-A34FCE22B2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594" r="13295" b="-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23A6C4-5059-EEF6-9BA2-B30CBFD17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 fontScale="92500" lnSpcReduction="10000"/>
          </a:bodyPr>
          <a:lstStyle/>
          <a:p>
            <a:endParaRPr lang="nl-NL" dirty="0"/>
          </a:p>
          <a:p>
            <a:r>
              <a:rPr lang="nl-BE" sz="2800" dirty="0"/>
              <a:t>Prairiehonden</a:t>
            </a:r>
          </a:p>
          <a:p>
            <a:endParaRPr lang="nl-BE" sz="2800" dirty="0"/>
          </a:p>
          <a:p>
            <a:endParaRPr lang="nl-BE" sz="2800" dirty="0"/>
          </a:p>
          <a:p>
            <a:r>
              <a:rPr lang="nl-BE" sz="2800" dirty="0"/>
              <a:t>Stokstaartjes</a:t>
            </a:r>
          </a:p>
          <a:p>
            <a:endParaRPr lang="nl-BE" sz="2800" dirty="0"/>
          </a:p>
          <a:p>
            <a:endParaRPr lang="nl-BE" sz="2800" dirty="0"/>
          </a:p>
          <a:p>
            <a:r>
              <a:rPr lang="nl-BE" sz="2800" dirty="0"/>
              <a:t>Wolven</a:t>
            </a:r>
          </a:p>
        </p:txBody>
      </p:sp>
    </p:spTree>
    <p:extLst>
      <p:ext uri="{BB962C8B-B14F-4D97-AF65-F5344CB8AC3E}">
        <p14:creationId xmlns:p14="http://schemas.microsoft.com/office/powerpoint/2010/main" val="10415254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6A81905-F480-46A4-BC10-215D24EA1A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00AC929-7BB4-4F43-16F1-D19974F63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2012" y="1447800"/>
            <a:ext cx="5222325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>
                <a:solidFill>
                  <a:srgbClr val="EBEBEB"/>
                </a:solidFill>
              </a:rPr>
              <a:t>Wolven</a:t>
            </a:r>
          </a:p>
        </p:txBody>
      </p:sp>
      <p:sp>
        <p:nvSpPr>
          <p:cNvPr id="23" name="Freeform 8">
            <a:extLst>
              <a:ext uri="{FF2B5EF4-FFF2-40B4-BE49-F238E27FC236}">
                <a16:creationId xmlns:a16="http://schemas.microsoft.com/office/drawing/2014/main" id="{36FD4D9D-3784-41E8-8405-A42B72F513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5692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4" descr="Wolf in de sneeuw">
            <a:extLst>
              <a:ext uri="{FF2B5EF4-FFF2-40B4-BE49-F238E27FC236}">
                <a16:creationId xmlns:a16="http://schemas.microsoft.com/office/drawing/2014/main" id="{C8AD0753-FCB4-040C-36F6-EEF74AC906D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52312" r="4064" b="-1"/>
          <a:stretch/>
        </p:blipFill>
        <p:spPr>
          <a:xfrm>
            <a:off x="20" y="10"/>
            <a:ext cx="4481944" cy="6857990"/>
          </a:xfrm>
          <a:custGeom>
            <a:avLst/>
            <a:gdLst/>
            <a:ahLst/>
            <a:cxnLst/>
            <a:rect l="l" t="t" r="r" b="b"/>
            <a:pathLst>
              <a:path w="4481964" h="6858000">
                <a:moveTo>
                  <a:pt x="0" y="0"/>
                </a:moveTo>
                <a:lnTo>
                  <a:pt x="3137249" y="0"/>
                </a:ln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0817A52-B891-4228-A61E-0C0A57632D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323477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FA3120-9C62-6F83-6899-2E89829264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900"/>
              <a:t>In 2021 werd Joe Biden president. Hij was eerder vice-president. Onder welke president was dat?</a:t>
            </a:r>
            <a:endParaRPr lang="nl-BE" sz="2900"/>
          </a:p>
        </p:txBody>
      </p:sp>
      <p:pic>
        <p:nvPicPr>
          <p:cNvPr id="5" name="Picture 10" descr="Joe Biden smiling in front of the American flag">
            <a:extLst>
              <a:ext uri="{FF2B5EF4-FFF2-40B4-BE49-F238E27FC236}">
                <a16:creationId xmlns:a16="http://schemas.microsoft.com/office/drawing/2014/main" id="{5FDF4754-697E-CC8B-66C4-D016972979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60" r="2462" b="2"/>
          <a:stretch/>
        </p:blipFill>
        <p:spPr bwMode="auto">
          <a:xfrm>
            <a:off x="648930" y="2052213"/>
            <a:ext cx="5451627" cy="4196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0E013B3-F63E-EB24-C44E-E72CF7A1F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0752" y="2052214"/>
            <a:ext cx="4338409" cy="4196185"/>
          </a:xfrm>
        </p:spPr>
        <p:txBody>
          <a:bodyPr>
            <a:normAutofit/>
          </a:bodyPr>
          <a:lstStyle/>
          <a:p>
            <a:endParaRPr lang="nl-NL"/>
          </a:p>
          <a:p>
            <a:r>
              <a:rPr lang="nl-BE"/>
              <a:t>Donald Trump</a:t>
            </a:r>
          </a:p>
          <a:p>
            <a:endParaRPr lang="nl-BE"/>
          </a:p>
          <a:p>
            <a:endParaRPr lang="nl-BE"/>
          </a:p>
          <a:p>
            <a:r>
              <a:rPr lang="nl-BE"/>
              <a:t>Barack Obama</a:t>
            </a:r>
          </a:p>
          <a:p>
            <a:endParaRPr lang="nl-BE"/>
          </a:p>
          <a:p>
            <a:endParaRPr lang="nl-BE"/>
          </a:p>
          <a:p>
            <a:r>
              <a:rPr lang="nl-BE"/>
              <a:t>George W. Bush</a:t>
            </a:r>
          </a:p>
        </p:txBody>
      </p:sp>
      <p:sp>
        <p:nvSpPr>
          <p:cNvPr id="4" name="AutoShape 2" descr="WASHINGTON, DC - DECEMBER 16: U.S. President Joe Biden speaks at the Department of Labor on December 16, 2024 in Washington, DC. Biden signed a proclamation to establish the Frances Perkins National Monument in Maine. Perkins was the first female Cabinet secretary and served as the Labor Secretary under Franklin Roosevelt.  (Photo by Kevin Dietsch/Getty Images)">
            <a:extLst>
              <a:ext uri="{FF2B5EF4-FFF2-40B4-BE49-F238E27FC236}">
                <a16:creationId xmlns:a16="http://schemas.microsoft.com/office/drawing/2014/main" id="{78F7C758-29AA-9741-FFE5-C4192C2BD56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599" y="3276599"/>
            <a:ext cx="2398295" cy="2398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410567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761131-16C6-2EF0-2967-B65326AE51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/>
              <a:t>Barack Obama</a:t>
            </a:r>
          </a:p>
        </p:txBody>
      </p:sp>
      <p:pic>
        <p:nvPicPr>
          <p:cNvPr id="2058" name="Picture 10">
            <a:extLst>
              <a:ext uri="{FF2B5EF4-FFF2-40B4-BE49-F238E27FC236}">
                <a16:creationId xmlns:a16="http://schemas.microsoft.com/office/drawing/2014/main" id="{7183BDE0-6D94-BAEF-7678-9D0724123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79"/>
          <a:stretch/>
        </p:blipFill>
        <p:spPr bwMode="auto">
          <a:xfrm>
            <a:off x="648930" y="2052213"/>
            <a:ext cx="5451627" cy="4196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50109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 useBgFill="1">
        <p:nvSpPr>
          <p:cNvPr id="19" name="Rectangle 18">
            <a:extLst>
              <a:ext uri="{FF2B5EF4-FFF2-40B4-BE49-F238E27FC236}">
                <a16:creationId xmlns:a16="http://schemas.microsoft.com/office/drawing/2014/main" id="{E6A222EB-A81E-4238-B08D-AAB1828C8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014676C-074B-475A-8346-9C901C86C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79C4C8E-197B-4679-AE96-B5147F971C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56687" y="1930986"/>
            <a:ext cx="0" cy="3200400"/>
          </a:xfrm>
          <a:prstGeom prst="line">
            <a:avLst/>
          </a:prstGeom>
          <a:ln w="15875" cap="sq">
            <a:solidFill>
              <a:schemeClr val="tx2">
                <a:alpha val="7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0ED976BA-7A4B-0D8D-B260-9F661AFB5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1266958"/>
            <a:ext cx="6808362" cy="452845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0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Open vraag:</a:t>
            </a:r>
            <a:br>
              <a:rPr lang="en-US" sz="40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br>
              <a:rPr lang="en-US" sz="40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</a:br>
            <a:r>
              <a:rPr lang="en-US" sz="40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Hij was van 1979 tot aan zijn dood in februari 2021 burgemeester van de kustgemeente Knokke – Heist. Wat is zijn naam én voornaam?</a:t>
            </a:r>
          </a:p>
        </p:txBody>
      </p:sp>
    </p:spTree>
    <p:extLst>
      <p:ext uri="{BB962C8B-B14F-4D97-AF65-F5344CB8AC3E}">
        <p14:creationId xmlns:p14="http://schemas.microsoft.com/office/powerpoint/2010/main" val="21708204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4" name="Picture 3093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096" name="Picture 3095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098" name="Oval 3097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100" name="Picture 3099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102" name="Picture 3101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104" name="Rectangle 3103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106" name="Rectangle 3105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EFF76DB-C17C-5F0B-2532-F2F3865AED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Leopold Lippens</a:t>
            </a:r>
          </a:p>
        </p:txBody>
      </p:sp>
      <p:sp>
        <p:nvSpPr>
          <p:cNvPr id="3108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6" name="Picture 4" descr="Leopold Lippens, de burgemeester van Knokke.">
            <a:extLst>
              <a:ext uri="{FF2B5EF4-FFF2-40B4-BE49-F238E27FC236}">
                <a16:creationId xmlns:a16="http://schemas.microsoft.com/office/drawing/2014/main" id="{2330ED09-B416-20F8-68A2-6834B8009BBA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8" r="16729" b="-1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10" name="Rectangle 3109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9959691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B040EA2-C25B-80D7-7E1F-B04EC4D177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3322912" cy="16419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300"/>
              <a:t>Welk land bood excuses aan voor het slavernijverleden in Congo (juli 2023)?</a:t>
            </a:r>
            <a:endParaRPr lang="nl-BE" sz="2300"/>
          </a:p>
        </p:txBody>
      </p:sp>
      <p:pic>
        <p:nvPicPr>
          <p:cNvPr id="4098" name="Picture 2" descr="Waarom werden er slaven naar andere delen van de wereld gehaald? | Willem  Wever">
            <a:extLst>
              <a:ext uri="{FF2B5EF4-FFF2-40B4-BE49-F238E27FC236}">
                <a16:creationId xmlns:a16="http://schemas.microsoft.com/office/drawing/2014/main" id="{8E71FFC3-6B13-C10D-A17C-0694D168A2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" b="1"/>
          <a:stretch/>
        </p:blipFill>
        <p:spPr bwMode="auto">
          <a:xfrm>
            <a:off x="4619544" y="609601"/>
            <a:ext cx="6924756" cy="56387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3" name="Rectangle 4102">
            <a:extLst>
              <a:ext uri="{FF2B5EF4-FFF2-40B4-BE49-F238E27FC236}">
                <a16:creationId xmlns:a16="http://schemas.microsoft.com/office/drawing/2014/main" id="{A93A089E-0A16-452C-B341-0F769780D2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7EEBB4D-289C-1860-BB1E-C7DDCB1C58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38401"/>
            <a:ext cx="3324141" cy="3809998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dirty="0"/>
              <a:t>Verenigde Staten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Nederland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België</a:t>
            </a:r>
          </a:p>
        </p:txBody>
      </p:sp>
    </p:spTree>
    <p:extLst>
      <p:ext uri="{BB962C8B-B14F-4D97-AF65-F5344CB8AC3E}">
        <p14:creationId xmlns:p14="http://schemas.microsoft.com/office/powerpoint/2010/main" val="11727832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55" name="Picture 5154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5157" name="Picture 5156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5159" name="Oval 5158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5161" name="Picture 5160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5163" name="Picture 5162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5165" name="Rectangle 5164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5167" name="Rectangle 5166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CD6219A-103A-8AF9-387A-FDF737201E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Nederland</a:t>
            </a:r>
          </a:p>
        </p:txBody>
      </p:sp>
      <p:sp>
        <p:nvSpPr>
          <p:cNvPr id="5169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6" name="Picture 6">
            <a:extLst>
              <a:ext uri="{FF2B5EF4-FFF2-40B4-BE49-F238E27FC236}">
                <a16:creationId xmlns:a16="http://schemas.microsoft.com/office/drawing/2014/main" id="{D9A91E7E-4094-D959-BD78-20CD7CA39AC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0" r="19892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71" name="Rectangle 5170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175591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1" name="Picture 6150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6153" name="Picture 6152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6155" name="Oval 6154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6157" name="Picture 6156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6159" name="Picture 6158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6161" name="Rectangle 6160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FBF020E-0ED5-7DA3-278C-7CCD72F24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7" y="1454963"/>
            <a:ext cx="3342462" cy="33083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Biologie</a:t>
            </a:r>
          </a:p>
        </p:txBody>
      </p:sp>
      <p:pic>
        <p:nvPicPr>
          <p:cNvPr id="6146" name="Picture 2" descr="Biologie | Athena">
            <a:extLst>
              <a:ext uri="{FF2B5EF4-FFF2-40B4-BE49-F238E27FC236}">
                <a16:creationId xmlns:a16="http://schemas.microsoft.com/office/drawing/2014/main" id="{BAE0290F-ADFC-9DC2-7515-BC86BEEAC48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" r="12991"/>
          <a:stretch/>
        </p:blipFill>
        <p:spPr bwMode="auto">
          <a:xfrm>
            <a:off x="607848" y="609601"/>
            <a:ext cx="6946288" cy="56387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88055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382FD2D-0595-D998-6CFE-25A729CE1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 dirty="0"/>
              <a:t>U verbrand zichzelf aan heet water. Er ontstaan blaren. Welke brandwonde heeft u?</a:t>
            </a:r>
            <a:endParaRPr lang="nl-BE" sz="2600" dirty="0"/>
          </a:p>
        </p:txBody>
      </p:sp>
      <p:pic>
        <p:nvPicPr>
          <p:cNvPr id="5" name="Picture 4" descr="Brand en rook">
            <a:extLst>
              <a:ext uri="{FF2B5EF4-FFF2-40B4-BE49-F238E27FC236}">
                <a16:creationId xmlns:a16="http://schemas.microsoft.com/office/drawing/2014/main" id="{41E9BD74-69EB-9F2F-6226-F7379FD0267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9945" r="24945" b="-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3C79134-C8FA-F11F-31F0-C36164B90C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dirty="0"/>
              <a:t>Eerste graad brandwonden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Tweede graad brandwonden</a:t>
            </a:r>
          </a:p>
          <a:p>
            <a:pPr marL="0" indent="0">
              <a:buNone/>
            </a:pPr>
            <a:endParaRPr lang="nl-BE" dirty="0"/>
          </a:p>
          <a:p>
            <a:endParaRPr lang="nl-BE" dirty="0"/>
          </a:p>
          <a:p>
            <a:r>
              <a:rPr lang="nl-BE" dirty="0"/>
              <a:t>Derde Graad brandwonden</a:t>
            </a:r>
          </a:p>
        </p:txBody>
      </p:sp>
    </p:spTree>
    <p:extLst>
      <p:ext uri="{BB962C8B-B14F-4D97-AF65-F5344CB8AC3E}">
        <p14:creationId xmlns:p14="http://schemas.microsoft.com/office/powerpoint/2010/main" val="866183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0EAC860-5F36-A54A-373E-92C2C41E2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r>
              <a:rPr lang="nl-NL" dirty="0"/>
              <a:t>Wat is de langste rivier in Afrika?</a:t>
            </a:r>
            <a:endParaRPr lang="nl-BE" dirty="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uchtfoto van de rivier die door het bos vloeit">
            <a:extLst>
              <a:ext uri="{FF2B5EF4-FFF2-40B4-BE49-F238E27FC236}">
                <a16:creationId xmlns:a16="http://schemas.microsoft.com/office/drawing/2014/main" id="{2B547F0B-B4DE-293F-641A-7CEC889A0B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589" r="12025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5612EA8-2D0E-0DC8-C662-D3AC9A3B0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r>
              <a:rPr lang="nl-NL" sz="2800" dirty="0"/>
              <a:t>De Nijl</a:t>
            </a:r>
          </a:p>
          <a:p>
            <a:endParaRPr lang="nl-NL" sz="2800" dirty="0"/>
          </a:p>
          <a:p>
            <a:r>
              <a:rPr lang="nl-NL" sz="2800" dirty="0"/>
              <a:t>De Mississippi </a:t>
            </a:r>
          </a:p>
          <a:p>
            <a:endParaRPr lang="nl-NL" sz="2800" dirty="0"/>
          </a:p>
          <a:p>
            <a:r>
              <a:rPr lang="nl-BE" sz="2800" dirty="0"/>
              <a:t>De Ourthe</a:t>
            </a:r>
          </a:p>
        </p:txBody>
      </p:sp>
    </p:spTree>
    <p:extLst>
      <p:ext uri="{BB962C8B-B14F-4D97-AF65-F5344CB8AC3E}">
        <p14:creationId xmlns:p14="http://schemas.microsoft.com/office/powerpoint/2010/main" val="38885517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24" name="Picture 7204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225" name="Picture 7206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7226" name="Oval 7208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7227" name="Picture 7210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7228" name="Picture 7212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7229" name="Rectangle 7214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C13CAE1-98F0-A0DA-4F74-FA466EA34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829" y="1447800"/>
            <a:ext cx="4397828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7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Tweede graad brandwonden</a:t>
            </a:r>
          </a:p>
        </p:txBody>
      </p:sp>
      <p:pic>
        <p:nvPicPr>
          <p:cNvPr id="7178" name="Picture 10" descr="EHBO, verbrand en nu? – barbecueman.eu">
            <a:extLst>
              <a:ext uri="{FF2B5EF4-FFF2-40B4-BE49-F238E27FC236}">
                <a16:creationId xmlns:a16="http://schemas.microsoft.com/office/drawing/2014/main" id="{FB485E1F-1EB0-CFFC-0287-3481A76F5D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854" y="1197995"/>
            <a:ext cx="5450557" cy="4461544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>
            <a:extLst>
              <a:ext uri="{FF2B5EF4-FFF2-40B4-BE49-F238E27FC236}">
                <a16:creationId xmlns:a16="http://schemas.microsoft.com/office/drawing/2014/main" id="{B85343C1-A2A8-9D83-5372-7E04983350E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667250" y="247650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  <p:sp>
        <p:nvSpPr>
          <p:cNvPr id="7" name="AutoShape 8">
            <a:extLst>
              <a:ext uri="{FF2B5EF4-FFF2-40B4-BE49-F238E27FC236}">
                <a16:creationId xmlns:a16="http://schemas.microsoft.com/office/drawing/2014/main" id="{C2D5678B-3189-F2FA-13FD-67DA2A49D02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819650" y="262890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6983663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D9D39D-D0EE-17A3-B467-96C1BF3A7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r>
              <a:rPr lang="nl-NL" dirty="0"/>
              <a:t>Wat is geen zoogdier?</a:t>
            </a:r>
            <a:endParaRPr lang="nl-BE" dirty="0"/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218D9822-598D-3B77-7B35-6CD3B65925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342" r="22547" b="-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796CB9-EB7D-8525-79E0-9249DD5F76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r>
              <a:rPr lang="nl-NL" dirty="0"/>
              <a:t>Krokodil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Kat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Walvis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7569017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A23C2C5-FD15-D95F-76A5-D48142AD5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Krokodil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lligators in ondiep water">
            <a:extLst>
              <a:ext uri="{FF2B5EF4-FFF2-40B4-BE49-F238E27FC236}">
                <a16:creationId xmlns:a16="http://schemas.microsoft.com/office/drawing/2014/main" id="{79BAC61B-B0C5-5D6F-8722-31A509F1D0A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8785" r="15685" b="-1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7152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B055F11-28DF-B8CB-1F4B-0ABEF927E0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100" dirty="0">
                <a:solidFill>
                  <a:srgbClr val="EBEBEB"/>
                </a:solidFill>
              </a:rPr>
              <a:t>Open </a:t>
            </a:r>
            <a:r>
              <a:rPr lang="en-US" sz="4100" dirty="0" err="1">
                <a:solidFill>
                  <a:srgbClr val="EBEBEB"/>
                </a:solidFill>
              </a:rPr>
              <a:t>vraag</a:t>
            </a:r>
            <a:r>
              <a:rPr lang="en-US" sz="4100" dirty="0">
                <a:solidFill>
                  <a:srgbClr val="EBEBEB"/>
                </a:solidFill>
              </a:rPr>
              <a:t>: Wat is het </a:t>
            </a:r>
            <a:r>
              <a:rPr lang="en-US" sz="4100" dirty="0" err="1">
                <a:solidFill>
                  <a:srgbClr val="EBEBEB"/>
                </a:solidFill>
              </a:rPr>
              <a:t>enige</a:t>
            </a:r>
            <a:r>
              <a:rPr lang="en-US" sz="4100" dirty="0">
                <a:solidFill>
                  <a:srgbClr val="EBEBEB"/>
                </a:solidFill>
              </a:rPr>
              <a:t> </a:t>
            </a:r>
            <a:r>
              <a:rPr lang="en-US" sz="4100" dirty="0" err="1">
                <a:solidFill>
                  <a:srgbClr val="EBEBEB"/>
                </a:solidFill>
              </a:rPr>
              <a:t>vliegende</a:t>
            </a:r>
            <a:r>
              <a:rPr lang="en-US" sz="4100" dirty="0">
                <a:solidFill>
                  <a:srgbClr val="EBEBEB"/>
                </a:solidFill>
              </a:rPr>
              <a:t> </a:t>
            </a:r>
            <a:r>
              <a:rPr lang="en-US" sz="4100" dirty="0" err="1">
                <a:solidFill>
                  <a:srgbClr val="EBEBEB"/>
                </a:solidFill>
              </a:rPr>
              <a:t>zoogdier</a:t>
            </a:r>
            <a:r>
              <a:rPr lang="en-US" sz="4100" dirty="0">
                <a:solidFill>
                  <a:srgbClr val="EBEBEB"/>
                </a:solidFill>
              </a:rPr>
              <a:t>?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Familie van stokstaartjes op de uitkijk">
            <a:extLst>
              <a:ext uri="{FF2B5EF4-FFF2-40B4-BE49-F238E27FC236}">
                <a16:creationId xmlns:a16="http://schemas.microsoft.com/office/drawing/2014/main" id="{FAEF4A1F-052A-BB80-B02E-7603BEDFCDA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6864" r="3081" b="-1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53278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FDF37A9-2B2E-EB70-ADC9-213EA2B67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9" y="1454964"/>
            <a:ext cx="3342460" cy="33088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/>
              <a:t>Vleermuis</a:t>
            </a:r>
          </a:p>
        </p:txBody>
      </p:sp>
      <p:pic>
        <p:nvPicPr>
          <p:cNvPr id="5" name="Picture 4" descr="Vleermuis die overdag vliegt">
            <a:extLst>
              <a:ext uri="{FF2B5EF4-FFF2-40B4-BE49-F238E27FC236}">
                <a16:creationId xmlns:a16="http://schemas.microsoft.com/office/drawing/2014/main" id="{65956AA8-821B-59F1-4812-3B2118DA7420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1776" r="3872"/>
          <a:stretch/>
        </p:blipFill>
        <p:spPr>
          <a:xfrm>
            <a:off x="-1" y="10"/>
            <a:ext cx="755414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2066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EBB4D6D-40B7-67B7-63E3-DC23E1C7E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Hoeveel magen heeft een vogel?</a:t>
            </a:r>
            <a:endParaRPr lang="nl-BE" sz="3600"/>
          </a:p>
        </p:txBody>
      </p:sp>
      <p:pic>
        <p:nvPicPr>
          <p:cNvPr id="5" name="Picture 4" descr="Vogeltje op boomstam">
            <a:extLst>
              <a:ext uri="{FF2B5EF4-FFF2-40B4-BE49-F238E27FC236}">
                <a16:creationId xmlns:a16="http://schemas.microsoft.com/office/drawing/2014/main" id="{E4952D34-1FCA-55C5-5751-84622D0764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9646" r="31035" b="-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6AC610C-450D-670F-4DBB-56FBF42F4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1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2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3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208195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9" name="Picture 8198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8201" name="Picture 8200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8203" name="Oval 8202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8205" name="Picture 8204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8207" name="Picture 8206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8209" name="Rectangle 8208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8211" name="Rectangle 8210">
            <a:extLst>
              <a:ext uri="{FF2B5EF4-FFF2-40B4-BE49-F238E27FC236}">
                <a16:creationId xmlns:a16="http://schemas.microsoft.com/office/drawing/2014/main" id="{757B325C-3E35-45CF-9D07-3BCB281F3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D960255-F07C-98FC-BB95-67C4EBC50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1925" y="1325880"/>
            <a:ext cx="3352375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0" i="0" kern="1200">
                <a:solidFill>
                  <a:srgbClr val="EBEBEB"/>
                </a:solidFill>
                <a:latin typeface="+mj-lt"/>
                <a:ea typeface="+mj-ea"/>
                <a:cs typeface="+mj-cs"/>
              </a:rPr>
              <a:t>2</a:t>
            </a:r>
          </a:p>
        </p:txBody>
      </p:sp>
      <p:sp>
        <p:nvSpPr>
          <p:cNvPr id="8213" name="Freeform 36">
            <a:extLst>
              <a:ext uri="{FF2B5EF4-FFF2-40B4-BE49-F238E27FC236}">
                <a16:creationId xmlns:a16="http://schemas.microsoft.com/office/drawing/2014/main" id="{C24BEC42-AFF3-40D1-93A2-A27A42E1E2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63681" y="-1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215" name="Freeform: Shape 8214">
            <a:extLst>
              <a:ext uri="{FF2B5EF4-FFF2-40B4-BE49-F238E27FC236}">
                <a16:creationId xmlns:a16="http://schemas.microsoft.com/office/drawing/2014/main" id="{608F427C-1EC9-4280-9367-F2B3AA063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809954" cy="6858000"/>
          </a:xfrm>
          <a:custGeom>
            <a:avLst/>
            <a:gdLst>
              <a:gd name="connsiteX0" fmla="*/ 6465239 w 7809954"/>
              <a:gd name="connsiteY0" fmla="*/ 0 h 6858000"/>
              <a:gd name="connsiteX1" fmla="*/ 7808777 w 7809954"/>
              <a:gd name="connsiteY1" fmla="*/ 0 h 6858000"/>
              <a:gd name="connsiteX2" fmla="*/ 7783732 w 7809954"/>
              <a:gd name="connsiteY2" fmla="*/ 155676 h 6858000"/>
              <a:gd name="connsiteX3" fmla="*/ 7759863 w 7809954"/>
              <a:gd name="connsiteY3" fmla="*/ 310667 h 6858000"/>
              <a:gd name="connsiteX4" fmla="*/ 7736499 w 7809954"/>
              <a:gd name="connsiteY4" fmla="*/ 466344 h 6858000"/>
              <a:gd name="connsiteX5" fmla="*/ 7716496 w 7809954"/>
              <a:gd name="connsiteY5" fmla="*/ 622706 h 6858000"/>
              <a:gd name="connsiteX6" fmla="*/ 7696325 w 7809954"/>
              <a:gd name="connsiteY6" fmla="*/ 778383 h 6858000"/>
              <a:gd name="connsiteX7" fmla="*/ 7677499 w 7809954"/>
              <a:gd name="connsiteY7" fmla="*/ 934745 h 6858000"/>
              <a:gd name="connsiteX8" fmla="*/ 7661363 w 7809954"/>
              <a:gd name="connsiteY8" fmla="*/ 1089050 h 6858000"/>
              <a:gd name="connsiteX9" fmla="*/ 7646067 w 7809954"/>
              <a:gd name="connsiteY9" fmla="*/ 1245413 h 6858000"/>
              <a:gd name="connsiteX10" fmla="*/ 7632115 w 7809954"/>
              <a:gd name="connsiteY10" fmla="*/ 1401089 h 6858000"/>
              <a:gd name="connsiteX11" fmla="*/ 7620013 w 7809954"/>
              <a:gd name="connsiteY11" fmla="*/ 1554023 h 6858000"/>
              <a:gd name="connsiteX12" fmla="*/ 7607910 w 7809954"/>
              <a:gd name="connsiteY12" fmla="*/ 1709013 h 6858000"/>
              <a:gd name="connsiteX13" fmla="*/ 7597825 w 7809954"/>
              <a:gd name="connsiteY13" fmla="*/ 1861947 h 6858000"/>
              <a:gd name="connsiteX14" fmla="*/ 7589925 w 7809954"/>
              <a:gd name="connsiteY14" fmla="*/ 2014880 h 6858000"/>
              <a:gd name="connsiteX15" fmla="*/ 7581688 w 7809954"/>
              <a:gd name="connsiteY15" fmla="*/ 2167128 h 6858000"/>
              <a:gd name="connsiteX16" fmla="*/ 7574797 w 7809954"/>
              <a:gd name="connsiteY16" fmla="*/ 2318004 h 6858000"/>
              <a:gd name="connsiteX17" fmla="*/ 7569922 w 7809954"/>
              <a:gd name="connsiteY17" fmla="*/ 2467508 h 6858000"/>
              <a:gd name="connsiteX18" fmla="*/ 7565720 w 7809954"/>
              <a:gd name="connsiteY18" fmla="*/ 2617013 h 6858000"/>
              <a:gd name="connsiteX19" fmla="*/ 7561686 w 7809954"/>
              <a:gd name="connsiteY19" fmla="*/ 2765145 h 6858000"/>
              <a:gd name="connsiteX20" fmla="*/ 7559837 w 7809954"/>
              <a:gd name="connsiteY20" fmla="*/ 2911221 h 6858000"/>
              <a:gd name="connsiteX21" fmla="*/ 7557820 w 7809954"/>
              <a:gd name="connsiteY21" fmla="*/ 3057296 h 6858000"/>
              <a:gd name="connsiteX22" fmla="*/ 7556811 w 7809954"/>
              <a:gd name="connsiteY22" fmla="*/ 3201314 h 6858000"/>
              <a:gd name="connsiteX23" fmla="*/ 7557820 w 7809954"/>
              <a:gd name="connsiteY23" fmla="*/ 3343960 h 6858000"/>
              <a:gd name="connsiteX24" fmla="*/ 7557820 w 7809954"/>
              <a:gd name="connsiteY24" fmla="*/ 3485235 h 6858000"/>
              <a:gd name="connsiteX25" fmla="*/ 7559837 w 7809954"/>
              <a:gd name="connsiteY25" fmla="*/ 3625138 h 6858000"/>
              <a:gd name="connsiteX26" fmla="*/ 7562862 w 7809954"/>
              <a:gd name="connsiteY26" fmla="*/ 3762298 h 6858000"/>
              <a:gd name="connsiteX27" fmla="*/ 7565720 w 7809954"/>
              <a:gd name="connsiteY27" fmla="*/ 3898087 h 6858000"/>
              <a:gd name="connsiteX28" fmla="*/ 7568914 w 7809954"/>
              <a:gd name="connsiteY28" fmla="*/ 4031132 h 6858000"/>
              <a:gd name="connsiteX29" fmla="*/ 7573788 w 7809954"/>
              <a:gd name="connsiteY29" fmla="*/ 4163491 h 6858000"/>
              <a:gd name="connsiteX30" fmla="*/ 7578999 w 7809954"/>
              <a:gd name="connsiteY30" fmla="*/ 4293793 h 6858000"/>
              <a:gd name="connsiteX31" fmla="*/ 7583705 w 7809954"/>
              <a:gd name="connsiteY31" fmla="*/ 4421352 h 6858000"/>
              <a:gd name="connsiteX32" fmla="*/ 7596985 w 7809954"/>
              <a:gd name="connsiteY32" fmla="*/ 4670298 h 6858000"/>
              <a:gd name="connsiteX33" fmla="*/ 7611104 w 7809954"/>
              <a:gd name="connsiteY33" fmla="*/ 4908956 h 6858000"/>
              <a:gd name="connsiteX34" fmla="*/ 7625896 w 7809954"/>
              <a:gd name="connsiteY34" fmla="*/ 5138013 h 6858000"/>
              <a:gd name="connsiteX35" fmla="*/ 7642201 w 7809954"/>
              <a:gd name="connsiteY35" fmla="*/ 5354726 h 6858000"/>
              <a:gd name="connsiteX36" fmla="*/ 7659178 w 7809954"/>
              <a:gd name="connsiteY36" fmla="*/ 5561838 h 6858000"/>
              <a:gd name="connsiteX37" fmla="*/ 7677499 w 7809954"/>
              <a:gd name="connsiteY37" fmla="*/ 5753862 h 6858000"/>
              <a:gd name="connsiteX38" fmla="*/ 7695485 w 7809954"/>
              <a:gd name="connsiteY38" fmla="*/ 5934227 h 6858000"/>
              <a:gd name="connsiteX39" fmla="*/ 7713470 w 7809954"/>
              <a:gd name="connsiteY39" fmla="*/ 6100191 h 6858000"/>
              <a:gd name="connsiteX40" fmla="*/ 7730447 w 7809954"/>
              <a:gd name="connsiteY40" fmla="*/ 6252438 h 6858000"/>
              <a:gd name="connsiteX41" fmla="*/ 7746584 w 7809954"/>
              <a:gd name="connsiteY41" fmla="*/ 6387541 h 6858000"/>
              <a:gd name="connsiteX42" fmla="*/ 7761880 w 7809954"/>
              <a:gd name="connsiteY42" fmla="*/ 6509613 h 6858000"/>
              <a:gd name="connsiteX43" fmla="*/ 7774655 w 7809954"/>
              <a:gd name="connsiteY43" fmla="*/ 6612483 h 6858000"/>
              <a:gd name="connsiteX44" fmla="*/ 7786757 w 7809954"/>
              <a:gd name="connsiteY44" fmla="*/ 6698894 h 6858000"/>
              <a:gd name="connsiteX45" fmla="*/ 7804071 w 7809954"/>
              <a:gd name="connsiteY45" fmla="*/ 6817538 h 6858000"/>
              <a:gd name="connsiteX46" fmla="*/ 7809954 w 7809954"/>
              <a:gd name="connsiteY46" fmla="*/ 6858000 h 6858000"/>
              <a:gd name="connsiteX47" fmla="*/ 7157124 w 7809954"/>
              <a:gd name="connsiteY47" fmla="*/ 6858000 h 6858000"/>
              <a:gd name="connsiteX48" fmla="*/ 7157124 w 7809954"/>
              <a:gd name="connsiteY48" fmla="*/ 6858000 h 6858000"/>
              <a:gd name="connsiteX49" fmla="*/ 0 w 7809954"/>
              <a:gd name="connsiteY49" fmla="*/ 6858000 h 6858000"/>
              <a:gd name="connsiteX50" fmla="*/ 0 w 7809954"/>
              <a:gd name="connsiteY50" fmla="*/ 0 h 6858000"/>
              <a:gd name="connsiteX51" fmla="*/ 6465239 w 7809954"/>
              <a:gd name="connsiteY51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809954" h="6858000">
                <a:moveTo>
                  <a:pt x="6465239" y="0"/>
                </a:moveTo>
                <a:lnTo>
                  <a:pt x="7808777" y="0"/>
                </a:lnTo>
                <a:lnTo>
                  <a:pt x="7783732" y="155676"/>
                </a:lnTo>
                <a:lnTo>
                  <a:pt x="7759863" y="310667"/>
                </a:lnTo>
                <a:lnTo>
                  <a:pt x="7736499" y="466344"/>
                </a:lnTo>
                <a:lnTo>
                  <a:pt x="7716496" y="622706"/>
                </a:lnTo>
                <a:lnTo>
                  <a:pt x="7696325" y="778383"/>
                </a:lnTo>
                <a:lnTo>
                  <a:pt x="7677499" y="934745"/>
                </a:lnTo>
                <a:lnTo>
                  <a:pt x="7661363" y="1089050"/>
                </a:lnTo>
                <a:lnTo>
                  <a:pt x="7646067" y="1245413"/>
                </a:lnTo>
                <a:lnTo>
                  <a:pt x="7632115" y="1401089"/>
                </a:lnTo>
                <a:lnTo>
                  <a:pt x="7620013" y="1554023"/>
                </a:lnTo>
                <a:lnTo>
                  <a:pt x="7607910" y="1709013"/>
                </a:lnTo>
                <a:lnTo>
                  <a:pt x="7597825" y="1861947"/>
                </a:lnTo>
                <a:lnTo>
                  <a:pt x="7589925" y="2014880"/>
                </a:lnTo>
                <a:lnTo>
                  <a:pt x="7581688" y="2167128"/>
                </a:lnTo>
                <a:lnTo>
                  <a:pt x="7574797" y="2318004"/>
                </a:lnTo>
                <a:lnTo>
                  <a:pt x="7569922" y="2467508"/>
                </a:lnTo>
                <a:lnTo>
                  <a:pt x="7565720" y="2617013"/>
                </a:lnTo>
                <a:lnTo>
                  <a:pt x="7561686" y="2765145"/>
                </a:lnTo>
                <a:lnTo>
                  <a:pt x="7559837" y="2911221"/>
                </a:lnTo>
                <a:lnTo>
                  <a:pt x="7557820" y="3057296"/>
                </a:lnTo>
                <a:lnTo>
                  <a:pt x="7556811" y="3201314"/>
                </a:lnTo>
                <a:lnTo>
                  <a:pt x="7557820" y="3343960"/>
                </a:lnTo>
                <a:lnTo>
                  <a:pt x="7557820" y="3485235"/>
                </a:lnTo>
                <a:lnTo>
                  <a:pt x="7559837" y="3625138"/>
                </a:lnTo>
                <a:lnTo>
                  <a:pt x="7562862" y="3762298"/>
                </a:lnTo>
                <a:lnTo>
                  <a:pt x="7565720" y="3898087"/>
                </a:lnTo>
                <a:lnTo>
                  <a:pt x="7568914" y="4031132"/>
                </a:lnTo>
                <a:lnTo>
                  <a:pt x="7573788" y="4163491"/>
                </a:lnTo>
                <a:lnTo>
                  <a:pt x="7578999" y="4293793"/>
                </a:lnTo>
                <a:lnTo>
                  <a:pt x="7583705" y="4421352"/>
                </a:lnTo>
                <a:lnTo>
                  <a:pt x="7596985" y="4670298"/>
                </a:lnTo>
                <a:lnTo>
                  <a:pt x="7611104" y="4908956"/>
                </a:lnTo>
                <a:lnTo>
                  <a:pt x="7625896" y="5138013"/>
                </a:lnTo>
                <a:lnTo>
                  <a:pt x="7642201" y="5354726"/>
                </a:lnTo>
                <a:lnTo>
                  <a:pt x="7659178" y="5561838"/>
                </a:lnTo>
                <a:lnTo>
                  <a:pt x="7677499" y="5753862"/>
                </a:lnTo>
                <a:lnTo>
                  <a:pt x="7695485" y="5934227"/>
                </a:lnTo>
                <a:lnTo>
                  <a:pt x="7713470" y="6100191"/>
                </a:lnTo>
                <a:lnTo>
                  <a:pt x="7730447" y="6252438"/>
                </a:lnTo>
                <a:lnTo>
                  <a:pt x="7746584" y="6387541"/>
                </a:lnTo>
                <a:lnTo>
                  <a:pt x="7761880" y="6509613"/>
                </a:lnTo>
                <a:lnTo>
                  <a:pt x="7774655" y="6612483"/>
                </a:lnTo>
                <a:lnTo>
                  <a:pt x="7786757" y="6698894"/>
                </a:lnTo>
                <a:lnTo>
                  <a:pt x="7804071" y="6817538"/>
                </a:lnTo>
                <a:lnTo>
                  <a:pt x="7809954" y="6858000"/>
                </a:lnTo>
                <a:lnTo>
                  <a:pt x="7157124" y="6858000"/>
                </a:lnTo>
                <a:lnTo>
                  <a:pt x="7157124" y="6858000"/>
                </a:lnTo>
                <a:lnTo>
                  <a:pt x="0" y="6858000"/>
                </a:lnTo>
                <a:lnTo>
                  <a:pt x="0" y="0"/>
                </a:lnTo>
                <a:lnTo>
                  <a:pt x="6465239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8217" name="Rectangle 8216">
            <a:extLst>
              <a:ext uri="{FF2B5EF4-FFF2-40B4-BE49-F238E27FC236}">
                <a16:creationId xmlns:a16="http://schemas.microsoft.com/office/drawing/2014/main" id="{F98810A7-E114-447A-A7D6-69B27CFB56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8196" name="Picture 4" descr="spijsvertering van de vogel">
            <a:extLst>
              <a:ext uri="{FF2B5EF4-FFF2-40B4-BE49-F238E27FC236}">
                <a16:creationId xmlns:a16="http://schemas.microsoft.com/office/drawing/2014/main" id="{61F93B45-C88B-181E-6D55-B6ED6C686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952" y="1000124"/>
            <a:ext cx="6939351" cy="461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524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1B28F63-CF00-448F-B141-FE33C33B18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AE609E2-8522-44E4-9077-980E5BCF3E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4FA533C5-33E3-4611-AF9F-72811D8B26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8949AD42-25FD-4C3D-9EEE-B7FEC58099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AC7D913-60B7-4603-881B-831DA5D3A9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87F0FDC4-AD8C-47D9-9131-623C98ADB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E6A222EB-A81E-4238-B08D-AAB1828C8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014676C-074B-475A-8346-9C901C86C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179C4C8E-197B-4679-AE96-B5147F971C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356687" y="1930986"/>
            <a:ext cx="0" cy="3200400"/>
          </a:xfrm>
          <a:prstGeom prst="line">
            <a:avLst/>
          </a:prstGeom>
          <a:ln w="15875" cap="sq">
            <a:solidFill>
              <a:schemeClr val="tx2">
                <a:alpha val="70000"/>
              </a:schemeClr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F63A7A76-629F-1CB3-82D2-6F5B4392E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4295" y="1266958"/>
            <a:ext cx="6808362" cy="452845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7200" b="0" i="0" kern="12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Cultuur</a:t>
            </a:r>
          </a:p>
        </p:txBody>
      </p:sp>
    </p:spTree>
    <p:extLst>
      <p:ext uri="{BB962C8B-B14F-4D97-AF65-F5344CB8AC3E}">
        <p14:creationId xmlns:p14="http://schemas.microsoft.com/office/powerpoint/2010/main" val="153011874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6D0D46-E242-B843-D76A-856D6BE2D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/>
              <a:t>Wat is de naam van de beroemde Japanse kunst van het vouwen van papier?</a:t>
            </a:r>
            <a:endParaRPr lang="nl-BE" sz="2600"/>
          </a:p>
        </p:txBody>
      </p:sp>
      <p:pic>
        <p:nvPicPr>
          <p:cNvPr id="5" name="Picture 4" descr="Gele origami in de vorm van hersenen">
            <a:extLst>
              <a:ext uri="{FF2B5EF4-FFF2-40B4-BE49-F238E27FC236}">
                <a16:creationId xmlns:a16="http://schemas.microsoft.com/office/drawing/2014/main" id="{A454EBC5-10CD-8D46-1F14-E787521D9D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543" r="24346" b="-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A6B8D28-3A88-5781-A20C-5EBE6F343A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dirty="0" err="1"/>
              <a:t>Sumi</a:t>
            </a:r>
            <a:r>
              <a:rPr lang="nl-BE" dirty="0"/>
              <a:t>-e</a:t>
            </a:r>
          </a:p>
          <a:p>
            <a:endParaRPr lang="nl-BE" dirty="0"/>
          </a:p>
          <a:p>
            <a:r>
              <a:rPr lang="nl-BE" dirty="0"/>
              <a:t>Ikebana</a:t>
            </a:r>
          </a:p>
          <a:p>
            <a:endParaRPr lang="nl-BE" dirty="0"/>
          </a:p>
          <a:p>
            <a:r>
              <a:rPr lang="nl-BE" dirty="0"/>
              <a:t>Origami</a:t>
            </a:r>
          </a:p>
        </p:txBody>
      </p:sp>
    </p:spTree>
    <p:extLst>
      <p:ext uri="{BB962C8B-B14F-4D97-AF65-F5344CB8AC3E}">
        <p14:creationId xmlns:p14="http://schemas.microsoft.com/office/powerpoint/2010/main" val="20382950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F4B70C7-77DE-5335-96E4-B32D25BCC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1454964"/>
            <a:ext cx="4802191" cy="33088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7200"/>
              <a:t>Origami</a:t>
            </a:r>
          </a:p>
        </p:txBody>
      </p:sp>
      <p:pic>
        <p:nvPicPr>
          <p:cNvPr id="5" name="Picture 4" descr="Een papieren waarzegger">
            <a:extLst>
              <a:ext uri="{FF2B5EF4-FFF2-40B4-BE49-F238E27FC236}">
                <a16:creationId xmlns:a16="http://schemas.microsoft.com/office/drawing/2014/main" id="{B862217E-A1DF-E91D-F858-62F784EF133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3227" r="27455" b="-1"/>
          <a:stretch/>
        </p:blipFill>
        <p:spPr>
          <a:xfrm>
            <a:off x="-1" y="10"/>
            <a:ext cx="6094407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947246E-C2F9-9D79-74E3-563470BEF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r>
              <a:rPr lang="nl-NL" dirty="0"/>
              <a:t>De Nijl</a:t>
            </a:r>
            <a:endParaRPr lang="nl-BE" dirty="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Zand aan zee">
            <a:extLst>
              <a:ext uri="{FF2B5EF4-FFF2-40B4-BE49-F238E27FC236}">
                <a16:creationId xmlns:a16="http://schemas.microsoft.com/office/drawing/2014/main" id="{3FCA8839-2946-A93B-3E57-6E4428A934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616" r="15979" b="-1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FA74D3C-D153-9984-5D72-E3D87DF3C2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2960537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18182C-C3A9-50E2-1D00-2F3522A9F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/>
              <a:t>In welk land is het gebruikelijk om met borden te werpen op restaurant?</a:t>
            </a:r>
            <a:endParaRPr lang="nl-BE" sz="2600"/>
          </a:p>
        </p:txBody>
      </p:sp>
      <p:pic>
        <p:nvPicPr>
          <p:cNvPr id="5" name="Picture 4" descr="Glazen op een tafel">
            <a:extLst>
              <a:ext uri="{FF2B5EF4-FFF2-40B4-BE49-F238E27FC236}">
                <a16:creationId xmlns:a16="http://schemas.microsoft.com/office/drawing/2014/main" id="{EA98E163-F46B-9097-1466-F107E01F029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2689" r="21187" b="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BB53A83-9AC2-45D5-4D85-F2A322080E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sz="2800" dirty="0"/>
              <a:t>Slovenië</a:t>
            </a:r>
          </a:p>
          <a:p>
            <a:endParaRPr lang="nl-BE" sz="2800" dirty="0"/>
          </a:p>
          <a:p>
            <a:r>
              <a:rPr lang="nl-BE" sz="2800" dirty="0"/>
              <a:t>Italië</a:t>
            </a:r>
          </a:p>
          <a:p>
            <a:endParaRPr lang="nl-BE" sz="2800" dirty="0"/>
          </a:p>
          <a:p>
            <a:r>
              <a:rPr lang="nl-BE" sz="2800" dirty="0"/>
              <a:t>Griekenland</a:t>
            </a:r>
          </a:p>
        </p:txBody>
      </p:sp>
    </p:spTree>
    <p:extLst>
      <p:ext uri="{BB962C8B-B14F-4D97-AF65-F5344CB8AC3E}">
        <p14:creationId xmlns:p14="http://schemas.microsoft.com/office/powerpoint/2010/main" val="197602216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3" name="Picture 9222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9225" name="Picture 9224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9227" name="Oval 9226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9229" name="Picture 9228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9231" name="Picture 9230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9233" name="Rectangle 9232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9235" name="Rectangle 9234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4D25A34-C83E-AEF6-6A1B-EFC065BAC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EBEBEB"/>
                </a:solidFill>
              </a:rPr>
              <a:t>Griekenland</a:t>
            </a:r>
          </a:p>
        </p:txBody>
      </p:sp>
      <p:sp>
        <p:nvSpPr>
          <p:cNvPr id="9237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218" name="Picture 2" descr="Griekse breekborden per 30 stuks">
            <a:extLst>
              <a:ext uri="{FF2B5EF4-FFF2-40B4-BE49-F238E27FC236}">
                <a16:creationId xmlns:a16="http://schemas.microsoft.com/office/drawing/2014/main" id="{AEEA3240-5F73-38BA-CC90-D8C28EEDDDB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11624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39" name="Rectangle 9238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05756879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5F1299-6829-1D00-5C6C-4FD6BF24F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In welk land ontstond de tango?</a:t>
            </a:r>
            <a:endParaRPr lang="nl-BE" sz="3600"/>
          </a:p>
        </p:txBody>
      </p:sp>
      <p:pic>
        <p:nvPicPr>
          <p:cNvPr id="10242" name="Picture 2" descr="Over de Argentijnse Tango - Klassiek in de Kapel">
            <a:extLst>
              <a:ext uri="{FF2B5EF4-FFF2-40B4-BE49-F238E27FC236}">
                <a16:creationId xmlns:a16="http://schemas.microsoft.com/office/drawing/2014/main" id="{EA8BB009-D307-CD7A-A029-3330FBDFB8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 r="26831" b="2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1418C0A-AE32-DADC-BED4-0A08A90DB6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Argentinië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Italië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Frankrijk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3257090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3" name="Picture 11272">
            <a:extLst>
              <a:ext uri="{FF2B5EF4-FFF2-40B4-BE49-F238E27FC236}">
                <a16:creationId xmlns:a16="http://schemas.microsoft.com/office/drawing/2014/main" id="{41B68C77-138E-4BF7-A276-BD0C78A421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275" name="Picture 11274">
            <a:extLst>
              <a:ext uri="{FF2B5EF4-FFF2-40B4-BE49-F238E27FC236}">
                <a16:creationId xmlns:a16="http://schemas.microsoft.com/office/drawing/2014/main" id="{7C268552-D473-46ED-B1B8-422042C4D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1277" name="Oval 11276">
            <a:extLst>
              <a:ext uri="{FF2B5EF4-FFF2-40B4-BE49-F238E27FC236}">
                <a16:creationId xmlns:a16="http://schemas.microsoft.com/office/drawing/2014/main" id="{4AC0CD9D-7610-4620-93B4-798CCD9AB5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1279" name="Picture 11278">
            <a:extLst>
              <a:ext uri="{FF2B5EF4-FFF2-40B4-BE49-F238E27FC236}">
                <a16:creationId xmlns:a16="http://schemas.microsoft.com/office/drawing/2014/main" id="{B9238B3E-24AA-439A-B527-6C5DF6D721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1281" name="Picture 11280">
            <a:extLst>
              <a:ext uri="{FF2B5EF4-FFF2-40B4-BE49-F238E27FC236}">
                <a16:creationId xmlns:a16="http://schemas.microsoft.com/office/drawing/2014/main" id="{69F01145-BEA3-4CBF-AA21-10077B948C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1283" name="Rectangle 11282">
            <a:extLst>
              <a:ext uri="{FF2B5EF4-FFF2-40B4-BE49-F238E27FC236}">
                <a16:creationId xmlns:a16="http://schemas.microsoft.com/office/drawing/2014/main" id="{DE4D62F9-188E-4530-84C2-24BDEE4BEB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B592E49-71B4-15E1-0D06-FC33D2282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83829" y="1447800"/>
            <a:ext cx="4397828" cy="33295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 b="0" i="0" kern="1200">
                <a:solidFill>
                  <a:schemeClr val="tx2"/>
                </a:solidFill>
                <a:latin typeface="+mj-lt"/>
                <a:ea typeface="+mj-ea"/>
                <a:cs typeface="+mj-cs"/>
              </a:rPr>
              <a:t>Argentinië</a:t>
            </a:r>
          </a:p>
        </p:txBody>
      </p:sp>
      <p:pic>
        <p:nvPicPr>
          <p:cNvPr id="11268" name="Picture 4" descr="Reisadvies Argentinië | Ministerie van Buitenlandse Zaken">
            <a:extLst>
              <a:ext uri="{FF2B5EF4-FFF2-40B4-BE49-F238E27FC236}">
                <a16:creationId xmlns:a16="http://schemas.microsoft.com/office/drawing/2014/main" id="{744CF1BE-1C7A-7204-C2FC-FE1A81299EE7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60354" y="647698"/>
            <a:ext cx="3817556" cy="556213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9672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DBA86CC-34C3-43C1-B328-62490FE690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87A0D33-0F1F-4846-AF28-917E0739F8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645920"/>
            <a:ext cx="4668665" cy="4470821"/>
          </a:xfrm>
        </p:spPr>
        <p:txBody>
          <a:bodyPr>
            <a:normAutofit/>
          </a:bodyPr>
          <a:lstStyle/>
          <a:p>
            <a:pPr algn="r">
              <a:lnSpc>
                <a:spcPct val="90000"/>
              </a:lnSpc>
            </a:pPr>
            <a:r>
              <a:rPr lang="nl-NL" sz="3300" dirty="0">
                <a:solidFill>
                  <a:schemeClr val="tx1"/>
                </a:solidFill>
              </a:rPr>
              <a:t>Waar – niet waar: </a:t>
            </a:r>
            <a:br>
              <a:rPr lang="nl-NL" sz="3300" dirty="0">
                <a:solidFill>
                  <a:schemeClr val="tx1"/>
                </a:solidFill>
              </a:rPr>
            </a:br>
            <a:br>
              <a:rPr lang="nl-NL" sz="3300" dirty="0">
                <a:solidFill>
                  <a:schemeClr val="tx1"/>
                </a:solidFill>
              </a:rPr>
            </a:br>
            <a:br>
              <a:rPr lang="nl-NL" sz="3300" dirty="0">
                <a:solidFill>
                  <a:schemeClr val="tx1"/>
                </a:solidFill>
              </a:rPr>
            </a:br>
            <a:r>
              <a:rPr lang="nl-NL" sz="3300" dirty="0">
                <a:solidFill>
                  <a:schemeClr val="tx1"/>
                </a:solidFill>
              </a:rPr>
              <a:t>Overal in Cuba zijn op straat vlak voor kerst varkens te zien</a:t>
            </a:r>
            <a:endParaRPr lang="nl-BE" sz="3300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F4C9D6-90BC-48A0-91E8-0F0373CA11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4070763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12294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2297" name="Picture 12296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2299" name="Oval 12298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2301" name="Picture 12300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2303" name="Picture 12302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2305" name="Rectangle 12304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2290" name="Picture 2" descr="Varkensgriep - Wij krijgen het van varkens en zij weer van ons - Foodlog">
            <a:extLst>
              <a:ext uri="{FF2B5EF4-FFF2-40B4-BE49-F238E27FC236}">
                <a16:creationId xmlns:a16="http://schemas.microsoft.com/office/drawing/2014/main" id="{1C655309-EA27-2D25-6448-3BBAB98210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35" r="-1" b="11960"/>
          <a:stretch/>
        </p:blipFill>
        <p:spPr bwMode="auto">
          <a:xfrm>
            <a:off x="1" y="-5"/>
            <a:ext cx="12191695" cy="5020241"/>
          </a:xfrm>
          <a:custGeom>
            <a:avLst/>
            <a:gdLst/>
            <a:ahLst/>
            <a:cxnLst/>
            <a:rect l="l" t="t" r="r" b="b"/>
            <a:pathLst>
              <a:path w="12191695" h="5020241">
                <a:moveTo>
                  <a:pt x="0" y="0"/>
                </a:moveTo>
                <a:lnTo>
                  <a:pt x="12191695" y="0"/>
                </a:lnTo>
                <a:lnTo>
                  <a:pt x="12191695" y="4057991"/>
                </a:lnTo>
                <a:lnTo>
                  <a:pt x="11914945" y="4110187"/>
                </a:lnTo>
                <a:lnTo>
                  <a:pt x="11639412" y="4159931"/>
                </a:lnTo>
                <a:lnTo>
                  <a:pt x="11362661" y="4208624"/>
                </a:lnTo>
                <a:lnTo>
                  <a:pt x="11084690" y="4250310"/>
                </a:lnTo>
                <a:lnTo>
                  <a:pt x="10807939" y="4292347"/>
                </a:lnTo>
                <a:lnTo>
                  <a:pt x="10529968" y="4331582"/>
                </a:lnTo>
                <a:lnTo>
                  <a:pt x="10255655" y="4365211"/>
                </a:lnTo>
                <a:lnTo>
                  <a:pt x="9977684" y="4397089"/>
                </a:lnTo>
                <a:lnTo>
                  <a:pt x="9700933" y="4426165"/>
                </a:lnTo>
                <a:lnTo>
                  <a:pt x="9429058" y="4451387"/>
                </a:lnTo>
                <a:lnTo>
                  <a:pt x="9153526" y="4476609"/>
                </a:lnTo>
                <a:lnTo>
                  <a:pt x="8881651" y="4497628"/>
                </a:lnTo>
                <a:lnTo>
                  <a:pt x="8609776" y="4514092"/>
                </a:lnTo>
                <a:lnTo>
                  <a:pt x="8339121" y="4531258"/>
                </a:lnTo>
                <a:lnTo>
                  <a:pt x="8070903" y="4545620"/>
                </a:lnTo>
                <a:lnTo>
                  <a:pt x="7805124" y="4555779"/>
                </a:lnTo>
                <a:lnTo>
                  <a:pt x="7539345" y="4564537"/>
                </a:lnTo>
                <a:lnTo>
                  <a:pt x="7276005" y="4572944"/>
                </a:lnTo>
                <a:lnTo>
                  <a:pt x="7016322" y="4576798"/>
                </a:lnTo>
                <a:lnTo>
                  <a:pt x="6756639" y="4581001"/>
                </a:lnTo>
                <a:lnTo>
                  <a:pt x="6500613" y="4583103"/>
                </a:lnTo>
                <a:lnTo>
                  <a:pt x="6247026" y="4581001"/>
                </a:lnTo>
                <a:lnTo>
                  <a:pt x="5995877" y="4581001"/>
                </a:lnTo>
                <a:lnTo>
                  <a:pt x="5747167" y="4576798"/>
                </a:lnTo>
                <a:lnTo>
                  <a:pt x="5503333" y="4570492"/>
                </a:lnTo>
                <a:lnTo>
                  <a:pt x="5261938" y="4564537"/>
                </a:lnTo>
                <a:lnTo>
                  <a:pt x="5025418" y="4557881"/>
                </a:lnTo>
                <a:lnTo>
                  <a:pt x="4790118" y="4547722"/>
                </a:lnTo>
                <a:lnTo>
                  <a:pt x="4558477" y="4536862"/>
                </a:lnTo>
                <a:lnTo>
                  <a:pt x="4331710" y="4527054"/>
                </a:lnTo>
                <a:lnTo>
                  <a:pt x="3889152" y="4499379"/>
                </a:lnTo>
                <a:lnTo>
                  <a:pt x="3464881" y="4469954"/>
                </a:lnTo>
                <a:lnTo>
                  <a:pt x="3057678" y="4439126"/>
                </a:lnTo>
                <a:lnTo>
                  <a:pt x="2672421" y="4405147"/>
                </a:lnTo>
                <a:lnTo>
                  <a:pt x="2304232" y="4369765"/>
                </a:lnTo>
                <a:lnTo>
                  <a:pt x="1962864" y="4331582"/>
                </a:lnTo>
                <a:lnTo>
                  <a:pt x="1642223" y="4294099"/>
                </a:lnTo>
                <a:lnTo>
                  <a:pt x="1347183" y="4256616"/>
                </a:lnTo>
                <a:lnTo>
                  <a:pt x="1076528" y="4221235"/>
                </a:lnTo>
                <a:lnTo>
                  <a:pt x="836351" y="4187605"/>
                </a:lnTo>
                <a:lnTo>
                  <a:pt x="619339" y="4155727"/>
                </a:lnTo>
                <a:lnTo>
                  <a:pt x="436464" y="4129104"/>
                </a:lnTo>
                <a:lnTo>
                  <a:pt x="282848" y="4103881"/>
                </a:lnTo>
                <a:lnTo>
                  <a:pt x="71932" y="4067800"/>
                </a:lnTo>
                <a:lnTo>
                  <a:pt x="1" y="4055539"/>
                </a:lnTo>
                <a:lnTo>
                  <a:pt x="1" y="5020241"/>
                </a:lnTo>
                <a:lnTo>
                  <a:pt x="0" y="502024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07" name="Freeform 16">
            <a:extLst>
              <a:ext uri="{FF2B5EF4-FFF2-40B4-BE49-F238E27FC236}">
                <a16:creationId xmlns:a16="http://schemas.microsoft.com/office/drawing/2014/main" id="{E4F17063-EDA4-417B-946F-BA357F3B39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719939" y="3753695"/>
            <a:ext cx="3472060" cy="825932"/>
          </a:xfrm>
          <a:custGeom>
            <a:avLst/>
            <a:gdLst>
              <a:gd name="connsiteX0" fmla="*/ 3470310 w 3472060"/>
              <a:gd name="connsiteY0" fmla="*/ 0 h 825932"/>
              <a:gd name="connsiteX1" fmla="*/ 3472060 w 3472060"/>
              <a:gd name="connsiteY1" fmla="*/ 12850 h 825932"/>
              <a:gd name="connsiteX2" fmla="*/ 3472060 w 3472060"/>
              <a:gd name="connsiteY2" fmla="*/ 480529 h 825932"/>
              <a:gd name="connsiteX3" fmla="*/ 3363699 w 3472060"/>
              <a:gd name="connsiteY3" fmla="*/ 498471 h 825932"/>
              <a:gd name="connsiteX4" fmla="*/ 42060 w 3472060"/>
              <a:gd name="connsiteY4" fmla="*/ 824486 h 825932"/>
              <a:gd name="connsiteX5" fmla="*/ 0 w 3472060"/>
              <a:gd name="connsiteY5" fmla="*/ 758452 h 825932"/>
              <a:gd name="connsiteX6" fmla="*/ 188014 w 3472060"/>
              <a:gd name="connsiteY6" fmla="*/ 735602 h 825932"/>
              <a:gd name="connsiteX7" fmla="*/ 284087 w 3472060"/>
              <a:gd name="connsiteY7" fmla="*/ 722590 h 825932"/>
              <a:gd name="connsiteX8" fmla="*/ 382288 w 3472060"/>
              <a:gd name="connsiteY8" fmla="*/ 709392 h 825932"/>
              <a:gd name="connsiteX9" fmla="*/ 481858 w 3472060"/>
              <a:gd name="connsiteY9" fmla="*/ 695774 h 825932"/>
              <a:gd name="connsiteX10" fmla="*/ 581897 w 3472060"/>
              <a:gd name="connsiteY10" fmla="*/ 680711 h 825932"/>
              <a:gd name="connsiteX11" fmla="*/ 683670 w 3472060"/>
              <a:gd name="connsiteY11" fmla="*/ 665256 h 825932"/>
              <a:gd name="connsiteX12" fmla="*/ 787206 w 3472060"/>
              <a:gd name="connsiteY12" fmla="*/ 649587 h 825932"/>
              <a:gd name="connsiteX13" fmla="*/ 892019 w 3472060"/>
              <a:gd name="connsiteY13" fmla="*/ 632968 h 825932"/>
              <a:gd name="connsiteX14" fmla="*/ 997620 w 3472060"/>
              <a:gd name="connsiteY14" fmla="*/ 614667 h 825932"/>
              <a:gd name="connsiteX15" fmla="*/ 1104727 w 3472060"/>
              <a:gd name="connsiteY15" fmla="*/ 596741 h 825932"/>
              <a:gd name="connsiteX16" fmla="*/ 1212669 w 3472060"/>
              <a:gd name="connsiteY16" fmla="*/ 577397 h 825932"/>
              <a:gd name="connsiteX17" fmla="*/ 1321506 w 3472060"/>
              <a:gd name="connsiteY17" fmla="*/ 556988 h 825932"/>
              <a:gd name="connsiteX18" fmla="*/ 1430709 w 3472060"/>
              <a:gd name="connsiteY18" fmla="*/ 536607 h 825932"/>
              <a:gd name="connsiteX19" fmla="*/ 1541050 w 3472060"/>
              <a:gd name="connsiteY19" fmla="*/ 514481 h 825932"/>
              <a:gd name="connsiteX20" fmla="*/ 1652805 w 3472060"/>
              <a:gd name="connsiteY20" fmla="*/ 492202 h 825932"/>
              <a:gd name="connsiteX21" fmla="*/ 1763708 w 3472060"/>
              <a:gd name="connsiteY21" fmla="*/ 469161 h 825932"/>
              <a:gd name="connsiteX22" fmla="*/ 1875795 w 3472060"/>
              <a:gd name="connsiteY22" fmla="*/ 444641 h 825932"/>
              <a:gd name="connsiteX23" fmla="*/ 1989128 w 3472060"/>
              <a:gd name="connsiteY23" fmla="*/ 418995 h 825932"/>
              <a:gd name="connsiteX24" fmla="*/ 2102476 w 3472060"/>
              <a:gd name="connsiteY24" fmla="*/ 393438 h 825932"/>
              <a:gd name="connsiteX25" fmla="*/ 2215549 w 3472060"/>
              <a:gd name="connsiteY25" fmla="*/ 366291 h 825932"/>
              <a:gd name="connsiteX26" fmla="*/ 2330490 w 3472060"/>
              <a:gd name="connsiteY26" fmla="*/ 337455 h 825932"/>
              <a:gd name="connsiteX27" fmla="*/ 2443333 w 3472060"/>
              <a:gd name="connsiteY27" fmla="*/ 308983 h 825932"/>
              <a:gd name="connsiteX28" fmla="*/ 2558014 w 3472060"/>
              <a:gd name="connsiteY28" fmla="*/ 278646 h 825932"/>
              <a:gd name="connsiteX29" fmla="*/ 2673621 w 3472060"/>
              <a:gd name="connsiteY29" fmla="*/ 247421 h 825932"/>
              <a:gd name="connsiteX30" fmla="*/ 2787008 w 3472060"/>
              <a:gd name="connsiteY30" fmla="*/ 215853 h 825932"/>
              <a:gd name="connsiteX31" fmla="*/ 2901442 w 3472060"/>
              <a:gd name="connsiteY31" fmla="*/ 182011 h 825932"/>
              <a:gd name="connsiteX32" fmla="*/ 3015722 w 3472060"/>
              <a:gd name="connsiteY32" fmla="*/ 147286 h 825932"/>
              <a:gd name="connsiteX33" fmla="*/ 3130018 w 3472060"/>
              <a:gd name="connsiteY33" fmla="*/ 112649 h 825932"/>
              <a:gd name="connsiteX34" fmla="*/ 3243551 w 3472060"/>
              <a:gd name="connsiteY34" fmla="*/ 75688 h 825932"/>
              <a:gd name="connsiteX35" fmla="*/ 3356992 w 3472060"/>
              <a:gd name="connsiteY35" fmla="*/ 38197 h 825932"/>
              <a:gd name="connsiteX36" fmla="*/ 3470310 w 3472060"/>
              <a:gd name="connsiteY36" fmla="*/ 0 h 8259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472060" h="825932">
                <a:moveTo>
                  <a:pt x="3470310" y="0"/>
                </a:moveTo>
                <a:lnTo>
                  <a:pt x="3472060" y="12850"/>
                </a:lnTo>
                <a:lnTo>
                  <a:pt x="3472060" y="480529"/>
                </a:lnTo>
                <a:lnTo>
                  <a:pt x="3363699" y="498471"/>
                </a:lnTo>
                <a:cubicBezTo>
                  <a:pt x="2435623" y="645518"/>
                  <a:pt x="603076" y="844866"/>
                  <a:pt x="42060" y="824486"/>
                </a:cubicBezTo>
                <a:cubicBezTo>
                  <a:pt x="28151" y="802425"/>
                  <a:pt x="13909" y="780513"/>
                  <a:pt x="0" y="758452"/>
                </a:cubicBezTo>
                <a:lnTo>
                  <a:pt x="188014" y="735602"/>
                </a:lnTo>
                <a:lnTo>
                  <a:pt x="284087" y="722590"/>
                </a:lnTo>
                <a:lnTo>
                  <a:pt x="382288" y="709392"/>
                </a:lnTo>
                <a:lnTo>
                  <a:pt x="481858" y="695774"/>
                </a:lnTo>
                <a:lnTo>
                  <a:pt x="581897" y="680711"/>
                </a:lnTo>
                <a:lnTo>
                  <a:pt x="683670" y="665256"/>
                </a:lnTo>
                <a:lnTo>
                  <a:pt x="787206" y="649587"/>
                </a:lnTo>
                <a:lnTo>
                  <a:pt x="892019" y="632968"/>
                </a:lnTo>
                <a:lnTo>
                  <a:pt x="997620" y="614667"/>
                </a:lnTo>
                <a:lnTo>
                  <a:pt x="1104727" y="596741"/>
                </a:lnTo>
                <a:lnTo>
                  <a:pt x="1212669" y="577397"/>
                </a:lnTo>
                <a:lnTo>
                  <a:pt x="1321506" y="556988"/>
                </a:lnTo>
                <a:lnTo>
                  <a:pt x="1430709" y="536607"/>
                </a:lnTo>
                <a:lnTo>
                  <a:pt x="1541050" y="514481"/>
                </a:lnTo>
                <a:lnTo>
                  <a:pt x="1652805" y="492202"/>
                </a:lnTo>
                <a:lnTo>
                  <a:pt x="1763708" y="469161"/>
                </a:lnTo>
                <a:lnTo>
                  <a:pt x="1875795" y="444641"/>
                </a:lnTo>
                <a:lnTo>
                  <a:pt x="1989128" y="418995"/>
                </a:lnTo>
                <a:lnTo>
                  <a:pt x="2102476" y="393438"/>
                </a:lnTo>
                <a:lnTo>
                  <a:pt x="2215549" y="366291"/>
                </a:lnTo>
                <a:lnTo>
                  <a:pt x="2330490" y="337455"/>
                </a:lnTo>
                <a:lnTo>
                  <a:pt x="2443333" y="308983"/>
                </a:lnTo>
                <a:lnTo>
                  <a:pt x="2558014" y="278646"/>
                </a:lnTo>
                <a:lnTo>
                  <a:pt x="2673621" y="247421"/>
                </a:lnTo>
                <a:lnTo>
                  <a:pt x="2787008" y="215853"/>
                </a:lnTo>
                <a:lnTo>
                  <a:pt x="2901442" y="182011"/>
                </a:lnTo>
                <a:lnTo>
                  <a:pt x="3015722" y="147286"/>
                </a:lnTo>
                <a:lnTo>
                  <a:pt x="3130018" y="112649"/>
                </a:lnTo>
                <a:lnTo>
                  <a:pt x="3243551" y="75688"/>
                </a:lnTo>
                <a:lnTo>
                  <a:pt x="3356992" y="38197"/>
                </a:lnTo>
                <a:lnTo>
                  <a:pt x="3470310" y="0"/>
                </a:lnTo>
                <a:close/>
              </a:path>
            </a:pathLst>
          </a:custGeom>
          <a:solidFill>
            <a:schemeClr val="tx2">
              <a:alpha val="4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309" name="Freeform: Shape 12308">
            <a:extLst>
              <a:ext uri="{FF2B5EF4-FFF2-40B4-BE49-F238E27FC236}">
                <a16:creationId xmlns:a16="http://schemas.microsoft.com/office/drawing/2014/main" id="{D36F3EEA-55D4-4677-80E7-92D00B8F34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55533"/>
            <a:ext cx="12192000" cy="2802467"/>
          </a:xfrm>
          <a:custGeom>
            <a:avLst/>
            <a:gdLst>
              <a:gd name="connsiteX0" fmla="*/ 1 w 12192000"/>
              <a:gd name="connsiteY0" fmla="*/ 0 h 2802467"/>
              <a:gd name="connsiteX1" fmla="*/ 71932 w 12192000"/>
              <a:gd name="connsiteY1" fmla="*/ 12261 h 2802467"/>
              <a:gd name="connsiteX2" fmla="*/ 282848 w 12192000"/>
              <a:gd name="connsiteY2" fmla="*/ 48342 h 2802467"/>
              <a:gd name="connsiteX3" fmla="*/ 436464 w 12192000"/>
              <a:gd name="connsiteY3" fmla="*/ 73565 h 2802467"/>
              <a:gd name="connsiteX4" fmla="*/ 619339 w 12192000"/>
              <a:gd name="connsiteY4" fmla="*/ 100188 h 2802467"/>
              <a:gd name="connsiteX5" fmla="*/ 836351 w 12192000"/>
              <a:gd name="connsiteY5" fmla="*/ 132066 h 2802467"/>
              <a:gd name="connsiteX6" fmla="*/ 1076528 w 12192000"/>
              <a:gd name="connsiteY6" fmla="*/ 165696 h 2802467"/>
              <a:gd name="connsiteX7" fmla="*/ 1347183 w 12192000"/>
              <a:gd name="connsiteY7" fmla="*/ 201077 h 2802467"/>
              <a:gd name="connsiteX8" fmla="*/ 1642223 w 12192000"/>
              <a:gd name="connsiteY8" fmla="*/ 238560 h 2802467"/>
              <a:gd name="connsiteX9" fmla="*/ 1962864 w 12192000"/>
              <a:gd name="connsiteY9" fmla="*/ 276043 h 2802467"/>
              <a:gd name="connsiteX10" fmla="*/ 2304232 w 12192000"/>
              <a:gd name="connsiteY10" fmla="*/ 314226 h 2802467"/>
              <a:gd name="connsiteX11" fmla="*/ 2672421 w 12192000"/>
              <a:gd name="connsiteY11" fmla="*/ 349608 h 2802467"/>
              <a:gd name="connsiteX12" fmla="*/ 3057678 w 12192000"/>
              <a:gd name="connsiteY12" fmla="*/ 383587 h 2802467"/>
              <a:gd name="connsiteX13" fmla="*/ 3464881 w 12192000"/>
              <a:gd name="connsiteY13" fmla="*/ 414415 h 2802467"/>
              <a:gd name="connsiteX14" fmla="*/ 3889152 w 12192000"/>
              <a:gd name="connsiteY14" fmla="*/ 443840 h 2802467"/>
              <a:gd name="connsiteX15" fmla="*/ 4331710 w 12192000"/>
              <a:gd name="connsiteY15" fmla="*/ 471515 h 2802467"/>
              <a:gd name="connsiteX16" fmla="*/ 4558476 w 12192000"/>
              <a:gd name="connsiteY16" fmla="*/ 481323 h 2802467"/>
              <a:gd name="connsiteX17" fmla="*/ 4790118 w 12192000"/>
              <a:gd name="connsiteY17" fmla="*/ 492183 h 2802467"/>
              <a:gd name="connsiteX18" fmla="*/ 5025418 w 12192000"/>
              <a:gd name="connsiteY18" fmla="*/ 502342 h 2802467"/>
              <a:gd name="connsiteX19" fmla="*/ 5261937 w 12192000"/>
              <a:gd name="connsiteY19" fmla="*/ 508998 h 2802467"/>
              <a:gd name="connsiteX20" fmla="*/ 5503332 w 12192000"/>
              <a:gd name="connsiteY20" fmla="*/ 514953 h 2802467"/>
              <a:gd name="connsiteX21" fmla="*/ 5747166 w 12192000"/>
              <a:gd name="connsiteY21" fmla="*/ 521259 h 2802467"/>
              <a:gd name="connsiteX22" fmla="*/ 5995877 w 12192000"/>
              <a:gd name="connsiteY22" fmla="*/ 525462 h 2802467"/>
              <a:gd name="connsiteX23" fmla="*/ 6247026 w 12192000"/>
              <a:gd name="connsiteY23" fmla="*/ 525462 h 2802467"/>
              <a:gd name="connsiteX24" fmla="*/ 6500613 w 12192000"/>
              <a:gd name="connsiteY24" fmla="*/ 527564 h 2802467"/>
              <a:gd name="connsiteX25" fmla="*/ 6756639 w 12192000"/>
              <a:gd name="connsiteY25" fmla="*/ 525462 h 2802467"/>
              <a:gd name="connsiteX26" fmla="*/ 7016322 w 12192000"/>
              <a:gd name="connsiteY26" fmla="*/ 521259 h 2802467"/>
              <a:gd name="connsiteX27" fmla="*/ 7276005 w 12192000"/>
              <a:gd name="connsiteY27" fmla="*/ 517405 h 2802467"/>
              <a:gd name="connsiteX28" fmla="*/ 7539345 w 12192000"/>
              <a:gd name="connsiteY28" fmla="*/ 508998 h 2802467"/>
              <a:gd name="connsiteX29" fmla="*/ 7805124 w 12192000"/>
              <a:gd name="connsiteY29" fmla="*/ 500240 h 2802467"/>
              <a:gd name="connsiteX30" fmla="*/ 8070903 w 12192000"/>
              <a:gd name="connsiteY30" fmla="*/ 490081 h 2802467"/>
              <a:gd name="connsiteX31" fmla="*/ 8339121 w 12192000"/>
              <a:gd name="connsiteY31" fmla="*/ 475719 h 2802467"/>
              <a:gd name="connsiteX32" fmla="*/ 8609776 w 12192000"/>
              <a:gd name="connsiteY32" fmla="*/ 458553 h 2802467"/>
              <a:gd name="connsiteX33" fmla="*/ 8881651 w 12192000"/>
              <a:gd name="connsiteY33" fmla="*/ 442089 h 2802467"/>
              <a:gd name="connsiteX34" fmla="*/ 9153526 w 12192000"/>
              <a:gd name="connsiteY34" fmla="*/ 421070 h 2802467"/>
              <a:gd name="connsiteX35" fmla="*/ 9429058 w 12192000"/>
              <a:gd name="connsiteY35" fmla="*/ 395848 h 2802467"/>
              <a:gd name="connsiteX36" fmla="*/ 9700933 w 12192000"/>
              <a:gd name="connsiteY36" fmla="*/ 370626 h 2802467"/>
              <a:gd name="connsiteX37" fmla="*/ 9977684 w 12192000"/>
              <a:gd name="connsiteY37" fmla="*/ 341550 h 2802467"/>
              <a:gd name="connsiteX38" fmla="*/ 10255655 w 12192000"/>
              <a:gd name="connsiteY38" fmla="*/ 309672 h 2802467"/>
              <a:gd name="connsiteX39" fmla="*/ 10529968 w 12192000"/>
              <a:gd name="connsiteY39" fmla="*/ 276043 h 2802467"/>
              <a:gd name="connsiteX40" fmla="*/ 10807939 w 12192000"/>
              <a:gd name="connsiteY40" fmla="*/ 236808 h 2802467"/>
              <a:gd name="connsiteX41" fmla="*/ 11084690 w 12192000"/>
              <a:gd name="connsiteY41" fmla="*/ 194771 h 2802467"/>
              <a:gd name="connsiteX42" fmla="*/ 11362661 w 12192000"/>
              <a:gd name="connsiteY42" fmla="*/ 153085 h 2802467"/>
              <a:gd name="connsiteX43" fmla="*/ 11639412 w 12192000"/>
              <a:gd name="connsiteY43" fmla="*/ 104392 h 2802467"/>
              <a:gd name="connsiteX44" fmla="*/ 11914945 w 12192000"/>
              <a:gd name="connsiteY44" fmla="*/ 54648 h 2802467"/>
              <a:gd name="connsiteX45" fmla="*/ 12191696 w 12192000"/>
              <a:gd name="connsiteY45" fmla="*/ 2452 h 2802467"/>
              <a:gd name="connsiteX46" fmla="*/ 12191696 w 12192000"/>
              <a:gd name="connsiteY46" fmla="*/ 2236410 h 2802467"/>
              <a:gd name="connsiteX47" fmla="*/ 12192000 w 12192000"/>
              <a:gd name="connsiteY47" fmla="*/ 2236410 h 2802467"/>
              <a:gd name="connsiteX48" fmla="*/ 12192000 w 12192000"/>
              <a:gd name="connsiteY48" fmla="*/ 2802467 h 2802467"/>
              <a:gd name="connsiteX49" fmla="*/ 12191696 w 12192000"/>
              <a:gd name="connsiteY49" fmla="*/ 2802467 h 2802467"/>
              <a:gd name="connsiteX50" fmla="*/ 0 w 12192000"/>
              <a:gd name="connsiteY50" fmla="*/ 2802467 h 2802467"/>
              <a:gd name="connsiteX51" fmla="*/ 0 w 12192000"/>
              <a:gd name="connsiteY51" fmla="*/ 2236410 h 2802467"/>
              <a:gd name="connsiteX52" fmla="*/ 1 w 12192000"/>
              <a:gd name="connsiteY52" fmla="*/ 2236410 h 2802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2802467">
                <a:moveTo>
                  <a:pt x="1" y="0"/>
                </a:moveTo>
                <a:lnTo>
                  <a:pt x="71932" y="12261"/>
                </a:lnTo>
                <a:lnTo>
                  <a:pt x="282848" y="48342"/>
                </a:lnTo>
                <a:lnTo>
                  <a:pt x="436464" y="73565"/>
                </a:lnTo>
                <a:lnTo>
                  <a:pt x="619339" y="100188"/>
                </a:lnTo>
                <a:lnTo>
                  <a:pt x="836351" y="132066"/>
                </a:lnTo>
                <a:lnTo>
                  <a:pt x="1076528" y="165696"/>
                </a:lnTo>
                <a:lnTo>
                  <a:pt x="1347183" y="201077"/>
                </a:lnTo>
                <a:lnTo>
                  <a:pt x="1642223" y="238560"/>
                </a:lnTo>
                <a:lnTo>
                  <a:pt x="1962864" y="276043"/>
                </a:lnTo>
                <a:lnTo>
                  <a:pt x="2304232" y="314226"/>
                </a:lnTo>
                <a:lnTo>
                  <a:pt x="2672421" y="349608"/>
                </a:lnTo>
                <a:lnTo>
                  <a:pt x="3057678" y="383587"/>
                </a:lnTo>
                <a:lnTo>
                  <a:pt x="3464881" y="414415"/>
                </a:lnTo>
                <a:lnTo>
                  <a:pt x="3889152" y="443840"/>
                </a:lnTo>
                <a:lnTo>
                  <a:pt x="4331710" y="471515"/>
                </a:lnTo>
                <a:lnTo>
                  <a:pt x="4558476" y="481323"/>
                </a:lnTo>
                <a:lnTo>
                  <a:pt x="4790118" y="492183"/>
                </a:lnTo>
                <a:lnTo>
                  <a:pt x="5025418" y="502342"/>
                </a:lnTo>
                <a:lnTo>
                  <a:pt x="5261937" y="508998"/>
                </a:lnTo>
                <a:lnTo>
                  <a:pt x="5503332" y="514953"/>
                </a:lnTo>
                <a:lnTo>
                  <a:pt x="5747166" y="521259"/>
                </a:lnTo>
                <a:lnTo>
                  <a:pt x="5995877" y="525462"/>
                </a:lnTo>
                <a:lnTo>
                  <a:pt x="6247026" y="525462"/>
                </a:lnTo>
                <a:lnTo>
                  <a:pt x="6500613" y="527564"/>
                </a:lnTo>
                <a:lnTo>
                  <a:pt x="6756639" y="525462"/>
                </a:lnTo>
                <a:lnTo>
                  <a:pt x="7016322" y="521259"/>
                </a:lnTo>
                <a:lnTo>
                  <a:pt x="7276005" y="517405"/>
                </a:lnTo>
                <a:lnTo>
                  <a:pt x="7539345" y="508998"/>
                </a:lnTo>
                <a:lnTo>
                  <a:pt x="7805124" y="500240"/>
                </a:lnTo>
                <a:lnTo>
                  <a:pt x="8070903" y="490081"/>
                </a:lnTo>
                <a:lnTo>
                  <a:pt x="8339121" y="475719"/>
                </a:lnTo>
                <a:lnTo>
                  <a:pt x="8609776" y="458553"/>
                </a:lnTo>
                <a:lnTo>
                  <a:pt x="8881651" y="442089"/>
                </a:lnTo>
                <a:lnTo>
                  <a:pt x="9153526" y="421070"/>
                </a:lnTo>
                <a:lnTo>
                  <a:pt x="9429058" y="395848"/>
                </a:lnTo>
                <a:lnTo>
                  <a:pt x="9700933" y="370626"/>
                </a:lnTo>
                <a:lnTo>
                  <a:pt x="9977684" y="341550"/>
                </a:lnTo>
                <a:lnTo>
                  <a:pt x="10255655" y="309672"/>
                </a:lnTo>
                <a:lnTo>
                  <a:pt x="10529968" y="276043"/>
                </a:lnTo>
                <a:lnTo>
                  <a:pt x="10807939" y="236808"/>
                </a:lnTo>
                <a:lnTo>
                  <a:pt x="11084690" y="194771"/>
                </a:lnTo>
                <a:lnTo>
                  <a:pt x="11362661" y="153085"/>
                </a:lnTo>
                <a:lnTo>
                  <a:pt x="11639412" y="104392"/>
                </a:lnTo>
                <a:lnTo>
                  <a:pt x="11914945" y="54648"/>
                </a:lnTo>
                <a:lnTo>
                  <a:pt x="12191696" y="2452"/>
                </a:lnTo>
                <a:lnTo>
                  <a:pt x="12191696" y="2236410"/>
                </a:lnTo>
                <a:lnTo>
                  <a:pt x="12192000" y="2236410"/>
                </a:lnTo>
                <a:lnTo>
                  <a:pt x="12192000" y="2802467"/>
                </a:lnTo>
                <a:lnTo>
                  <a:pt x="12191696" y="2802467"/>
                </a:lnTo>
                <a:lnTo>
                  <a:pt x="0" y="2802467"/>
                </a:lnTo>
                <a:lnTo>
                  <a:pt x="0" y="2236410"/>
                </a:lnTo>
                <a:lnTo>
                  <a:pt x="1" y="223641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10CB6B0-AA54-54E5-F783-80148183D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916" y="4854346"/>
            <a:ext cx="10407602" cy="86802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Waar </a:t>
            </a:r>
          </a:p>
        </p:txBody>
      </p:sp>
    </p:spTree>
    <p:extLst>
      <p:ext uri="{BB962C8B-B14F-4D97-AF65-F5344CB8AC3E}">
        <p14:creationId xmlns:p14="http://schemas.microsoft.com/office/powerpoint/2010/main" val="220362375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C9CB141-DA64-095E-5B99-024330462A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300"/>
              <a:t>Welk beroemd ballet vertelt het verhaal van een houten pop die tot leven komt?</a:t>
            </a:r>
            <a:endParaRPr lang="nl-BE" sz="2300"/>
          </a:p>
        </p:txBody>
      </p:sp>
      <p:pic>
        <p:nvPicPr>
          <p:cNvPr id="13314" name="Picture 2" descr="Ballet | Sportaanbod">
            <a:extLst>
              <a:ext uri="{FF2B5EF4-FFF2-40B4-BE49-F238E27FC236}">
                <a16:creationId xmlns:a16="http://schemas.microsoft.com/office/drawing/2014/main" id="{84F3B83F-DE03-FBD1-7259-0155370E32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45" r="16037" b="-1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D17A7-65A6-7355-9D67-684C05AC3E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dirty="0"/>
              <a:t>Pinokkio 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Het lelijke Eendje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De Notenkraker</a:t>
            </a:r>
          </a:p>
        </p:txBody>
      </p:sp>
    </p:spTree>
    <p:extLst>
      <p:ext uri="{BB962C8B-B14F-4D97-AF65-F5344CB8AC3E}">
        <p14:creationId xmlns:p14="http://schemas.microsoft.com/office/powerpoint/2010/main" val="424409859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2DF747-58CE-8836-68E7-1E764D41E4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r>
              <a:rPr lang="nl-NL" dirty="0"/>
              <a:t>De notenkraker</a:t>
            </a:r>
            <a:endParaRPr lang="nl-BE" dirty="0"/>
          </a:p>
        </p:txBody>
      </p:sp>
      <p:pic>
        <p:nvPicPr>
          <p:cNvPr id="14340" name="Picture 4" descr="Notenkraker &amp; Muizenkoning | 24-25 | Het Nationale Ballet">
            <a:extLst>
              <a:ext uri="{FF2B5EF4-FFF2-40B4-BE49-F238E27FC236}">
                <a16:creationId xmlns:a16="http://schemas.microsoft.com/office/drawing/2014/main" id="{27A81204-D879-6E8F-2CBA-46094984F1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1" r="21114" b="1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82343E5-838B-84E2-96BB-43B77B842F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442647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BF0E88-CEAA-EEF6-2980-9E7CBA60B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r>
              <a:rPr lang="nl-NL" sz="3600"/>
              <a:t>Geschiedenis</a:t>
            </a:r>
            <a:endParaRPr lang="nl-BE" sz="3600"/>
          </a:p>
        </p:txBody>
      </p:sp>
      <p:pic>
        <p:nvPicPr>
          <p:cNvPr id="5" name="Picture 4" descr="Close-up van treinwielen">
            <a:extLst>
              <a:ext uri="{FF2B5EF4-FFF2-40B4-BE49-F238E27FC236}">
                <a16:creationId xmlns:a16="http://schemas.microsoft.com/office/drawing/2014/main" id="{CB4A63F6-BFFE-7F9B-0983-27B60102E0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1620" r="29062" b="-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AEAA467-3E9B-1536-71C5-D82762BC9D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797653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97BBF84-4797-9CEE-0C1C-2C3C5A16F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900"/>
              <a:t>Sinds welk jaar versieren we een kerstboom?</a:t>
            </a:r>
            <a:endParaRPr lang="nl-BE" sz="2900"/>
          </a:p>
        </p:txBody>
      </p:sp>
      <p:pic>
        <p:nvPicPr>
          <p:cNvPr id="5" name="Picture 4" descr="Cadeautjes op een stoel">
            <a:extLst>
              <a:ext uri="{FF2B5EF4-FFF2-40B4-BE49-F238E27FC236}">
                <a16:creationId xmlns:a16="http://schemas.microsoft.com/office/drawing/2014/main" id="{5BD78606-1587-A0EF-2023-FB82EBB6D5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080" r="14601" b="-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5AB1FA0-A103-4E45-874C-0B3FB5267D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1390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1510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1790</a:t>
            </a:r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21013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C9D1904-76D8-91FB-98DE-73618FEA1D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300"/>
              <a:t>Wat is de hoofdstad van Japan</a:t>
            </a:r>
            <a:endParaRPr lang="nl-BE" sz="330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Rode hangende lantaarns">
            <a:extLst>
              <a:ext uri="{FF2B5EF4-FFF2-40B4-BE49-F238E27FC236}">
                <a16:creationId xmlns:a16="http://schemas.microsoft.com/office/drawing/2014/main" id="{B6F17476-699D-5AEA-A53E-AB9C14188CF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6831" r="24765" b="-1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BCBE371-A9A0-E19E-C722-7C005050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r>
              <a:rPr lang="nl-NL" sz="2800" dirty="0"/>
              <a:t>Beijing</a:t>
            </a:r>
          </a:p>
          <a:p>
            <a:endParaRPr lang="nl-NL" sz="2800" dirty="0"/>
          </a:p>
          <a:p>
            <a:r>
              <a:rPr lang="nl-NL" sz="2800" dirty="0"/>
              <a:t>Tokio</a:t>
            </a:r>
          </a:p>
          <a:p>
            <a:endParaRPr lang="nl-NL" sz="2800" dirty="0"/>
          </a:p>
          <a:p>
            <a:r>
              <a:rPr lang="nl-NL" sz="2800" dirty="0"/>
              <a:t>Bangkok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227434909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E88354A-43C5-FC4E-51E2-FF9C42CAE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r>
              <a:rPr lang="nl-NL" dirty="0"/>
              <a:t>1510</a:t>
            </a:r>
            <a:endParaRPr lang="nl-BE" dirty="0"/>
          </a:p>
        </p:txBody>
      </p:sp>
      <p:pic>
        <p:nvPicPr>
          <p:cNvPr id="15362" name="Picture 2" descr="Geschiedenis en oorsprong van de kerstboom | Historiek">
            <a:extLst>
              <a:ext uri="{FF2B5EF4-FFF2-40B4-BE49-F238E27FC236}">
                <a16:creationId xmlns:a16="http://schemas.microsoft.com/office/drawing/2014/main" id="{90D70B8F-4E5B-7255-CAA4-529A37C245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68" r="3038" b="-1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8DCBE7-8B4D-6F65-1A57-EF05BF0F56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7314037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FC3788-8452-EBDD-3391-747328CAF7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Hoe oud was Napoleon toen hij stierf?</a:t>
            </a:r>
            <a:endParaRPr lang="nl-BE" sz="3600"/>
          </a:p>
        </p:txBody>
      </p:sp>
      <p:pic>
        <p:nvPicPr>
          <p:cNvPr id="16386" name="Picture 2" descr="Napoleon Bonaparte: wat hebben we aan hem te danken?">
            <a:extLst>
              <a:ext uri="{FF2B5EF4-FFF2-40B4-BE49-F238E27FC236}">
                <a16:creationId xmlns:a16="http://schemas.microsoft.com/office/drawing/2014/main" id="{A01AE460-1E13-C47F-7193-443850861C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7" r="1" b="37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74EC2CE-40D8-AFEA-FE0C-B6B2502D2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37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51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67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6453304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41DF59-6FF7-FEC8-1DA1-5B86CB274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r>
              <a:rPr lang="nl-NL" dirty="0"/>
              <a:t>51 jaar</a:t>
            </a:r>
            <a:endParaRPr lang="nl-BE" dirty="0"/>
          </a:p>
        </p:txBody>
      </p:sp>
      <p:pic>
        <p:nvPicPr>
          <p:cNvPr id="17410" name="Picture 2" descr="Napoleon - De Pyramide van Austerlitz (Monument)">
            <a:extLst>
              <a:ext uri="{FF2B5EF4-FFF2-40B4-BE49-F238E27FC236}">
                <a16:creationId xmlns:a16="http://schemas.microsoft.com/office/drawing/2014/main" id="{CD91833A-4073-55B2-C149-C7F2C6ED5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19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E63B5D5-EAC4-4E54-1628-5B9CCCA6FC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4170369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23C6FF5-FEFE-9DC2-7377-AB67DAE0E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900"/>
              <a:t>In welk jaar vond de slag van Nieuwpoort plaats?</a:t>
            </a:r>
            <a:endParaRPr lang="nl-BE" sz="3900"/>
          </a:p>
        </p:txBody>
      </p:sp>
      <p:pic>
        <p:nvPicPr>
          <p:cNvPr id="18434" name="Picture 2" descr="Slag bij Nieuwpoort - Wikipedia">
            <a:extLst>
              <a:ext uri="{FF2B5EF4-FFF2-40B4-BE49-F238E27FC236}">
                <a16:creationId xmlns:a16="http://schemas.microsoft.com/office/drawing/2014/main" id="{88623CCF-5164-87D8-DCCD-40E1DB60F9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72" r="2782"/>
          <a:stretch/>
        </p:blipFill>
        <p:spPr bwMode="auto">
          <a:xfrm>
            <a:off x="648930" y="2052213"/>
            <a:ext cx="5451627" cy="4196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CA7AD1-2763-D4F9-02D9-E96DED682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0752" y="2052214"/>
            <a:ext cx="4338409" cy="4196185"/>
          </a:xfrm>
        </p:spPr>
        <p:txBody>
          <a:bodyPr>
            <a:normAutofit/>
          </a:bodyPr>
          <a:lstStyle/>
          <a:p>
            <a:r>
              <a:rPr lang="nl-NL" dirty="0"/>
              <a:t>1600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1800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1900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279696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6B9B704-867B-B933-50D7-8F6E096C3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30" y="629266"/>
            <a:ext cx="9252154" cy="1223983"/>
          </a:xfrm>
        </p:spPr>
        <p:txBody>
          <a:bodyPr>
            <a:normAutofit/>
          </a:bodyPr>
          <a:lstStyle/>
          <a:p>
            <a:r>
              <a:rPr lang="nl-NL" dirty="0"/>
              <a:t>1600</a:t>
            </a:r>
            <a:endParaRPr lang="nl-BE" dirty="0"/>
          </a:p>
        </p:txBody>
      </p:sp>
      <p:pic>
        <p:nvPicPr>
          <p:cNvPr id="19458" name="Picture 2" descr="Slag bij Nieuwpoort - Wikipedia">
            <a:extLst>
              <a:ext uri="{FF2B5EF4-FFF2-40B4-BE49-F238E27FC236}">
                <a16:creationId xmlns:a16="http://schemas.microsoft.com/office/drawing/2014/main" id="{4131B233-DE2D-EC25-8617-BCFF569427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1" r="3936"/>
          <a:stretch/>
        </p:blipFill>
        <p:spPr bwMode="auto">
          <a:xfrm>
            <a:off x="648930" y="2052213"/>
            <a:ext cx="5451627" cy="419618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4860843-DA92-7C85-1CE6-57687E6DFA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50752" y="2052214"/>
            <a:ext cx="4338409" cy="4196185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348763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EFF6A50-26E9-A1A0-3201-94A317F8B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nl-NL" sz="2700" dirty="0"/>
              <a:t>Welke beroemde Egyptische farao staat bekend om zijn grote piramide in Gizeh?</a:t>
            </a:r>
            <a:r>
              <a:rPr lang="nl-NL" sz="2000" dirty="0"/>
              <a:t>	</a:t>
            </a:r>
            <a:endParaRPr lang="nl-BE" sz="2000" dirty="0"/>
          </a:p>
        </p:txBody>
      </p:sp>
      <p:pic>
        <p:nvPicPr>
          <p:cNvPr id="5" name="Picture 4" descr="Uitzicht op de piramides van Gizeh in Egypte">
            <a:extLst>
              <a:ext uri="{FF2B5EF4-FFF2-40B4-BE49-F238E27FC236}">
                <a16:creationId xmlns:a16="http://schemas.microsoft.com/office/drawing/2014/main" id="{3B40F71F-5151-19B0-8964-965F2A700D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596" r="27085" b="-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349767D-510B-99C5-36F2-9592036ED0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 lnSpcReduction="10000"/>
          </a:bodyPr>
          <a:lstStyle/>
          <a:p>
            <a:endParaRPr lang="nl-NL" dirty="0"/>
          </a:p>
          <a:p>
            <a:r>
              <a:rPr lang="nl-BE" sz="2400" dirty="0" err="1"/>
              <a:t>Tutankhamun</a:t>
            </a:r>
            <a:endParaRPr lang="nl-BE" sz="2400" dirty="0"/>
          </a:p>
          <a:p>
            <a:endParaRPr lang="nl-BE" sz="2400" dirty="0"/>
          </a:p>
          <a:p>
            <a:endParaRPr lang="nl-BE" sz="2400" dirty="0"/>
          </a:p>
          <a:p>
            <a:r>
              <a:rPr lang="nl-BE" sz="2400" dirty="0"/>
              <a:t>Ramses II</a:t>
            </a:r>
          </a:p>
          <a:p>
            <a:endParaRPr lang="nl-BE" sz="2400" dirty="0"/>
          </a:p>
          <a:p>
            <a:endParaRPr lang="nl-BE" sz="2400" dirty="0"/>
          </a:p>
          <a:p>
            <a:r>
              <a:rPr lang="nl-BE" sz="2400" dirty="0" err="1"/>
              <a:t>Cheops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122775625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67D94F-F5EE-1CD4-8EB1-73D396268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4006" y="629266"/>
            <a:ext cx="4985469" cy="1469878"/>
          </a:xfrm>
        </p:spPr>
        <p:txBody>
          <a:bodyPr>
            <a:normAutofit/>
          </a:bodyPr>
          <a:lstStyle/>
          <a:p>
            <a:r>
              <a:rPr lang="nl-NL" dirty="0" err="1"/>
              <a:t>Cheops</a:t>
            </a:r>
            <a:endParaRPr lang="nl-BE" dirty="0"/>
          </a:p>
        </p:txBody>
      </p:sp>
      <p:pic>
        <p:nvPicPr>
          <p:cNvPr id="20482" name="Picture 2" descr="Koning Cheops van Egypte (2620vc-2563vc)">
            <a:extLst>
              <a:ext uri="{FF2B5EF4-FFF2-40B4-BE49-F238E27FC236}">
                <a16:creationId xmlns:a16="http://schemas.microsoft.com/office/drawing/2014/main" id="{9345C4EC-54EE-322A-9864-A93925F2AD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720" y="691763"/>
            <a:ext cx="4167477" cy="555663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A00ECEB-10DD-8438-CEF0-560075B68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24005" y="2337683"/>
            <a:ext cx="4985470" cy="3910716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811806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2CE06AE-3D12-2590-3251-730BAA35C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/>
              <a:t>In welke stad werd de eerste metro gebouwd?</a:t>
            </a:r>
            <a:endParaRPr lang="nl-BE" sz="26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E7AB48-514A-74DA-7B93-3D3D2636C37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660" r="26353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FFD66D-1356-2AF3-4702-47767EDAC6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New York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Parijs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Londen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7898635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1" name="Picture 21510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1513" name="Picture 21512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1515" name="Oval 21514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1517" name="Picture 21516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1519" name="Picture 21518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1521" name="Rectangle 21520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523" name="Rectangle 21522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0D6BEC-3C6A-7EFD-A363-6B7DC0760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Londen</a:t>
            </a:r>
          </a:p>
        </p:txBody>
      </p:sp>
      <p:sp>
        <p:nvSpPr>
          <p:cNvPr id="21525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506" name="Picture 2" descr="Eerste rit met de Londense metro, 1862 | Historiek">
            <a:extLst>
              <a:ext uri="{FF2B5EF4-FFF2-40B4-BE49-F238E27FC236}">
                <a16:creationId xmlns:a16="http://schemas.microsoft.com/office/drawing/2014/main" id="{742634A4-1E36-D4A0-16DC-BA09A058D6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35" r="13263" b="1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27" name="Rectangle 21526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4824892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CD9CF7F-F846-C7DD-54E1-BDB05C262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7AD3EE-131A-CFBF-DA60-D3BFD2FC9B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22530" name="Picture 2" descr="Ondergronds reizen: hoe werd de metro populair? | NPO Kennis">
            <a:extLst>
              <a:ext uri="{FF2B5EF4-FFF2-40B4-BE49-F238E27FC236}">
                <a16:creationId xmlns:a16="http://schemas.microsoft.com/office/drawing/2014/main" id="{CF37DAC0-7198-8E44-2EAF-FA9F720386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2" y="0"/>
            <a:ext cx="106735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8626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D429A6-1EA9-DAA7-812E-75E02F0D30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r>
              <a:rPr lang="nl-NL" dirty="0"/>
              <a:t>Tokio</a:t>
            </a:r>
            <a:endParaRPr lang="nl-BE" dirty="0"/>
          </a:p>
        </p:txBody>
      </p:sp>
      <p:pic>
        <p:nvPicPr>
          <p:cNvPr id="5" name="Picture 4" descr="Kleurrijk stadsbeeld">
            <a:extLst>
              <a:ext uri="{FF2B5EF4-FFF2-40B4-BE49-F238E27FC236}">
                <a16:creationId xmlns:a16="http://schemas.microsoft.com/office/drawing/2014/main" id="{F0568E7B-985B-A0CD-255A-0A070799A15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1484" r="38982" b="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5C2D954-B666-06AD-4AD4-D4ABA9DD0D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912314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F085496-5F18-F319-7266-5E82C3D74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9" y="1454964"/>
            <a:ext cx="3342460" cy="33088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Dieren</a:t>
            </a:r>
          </a:p>
        </p:txBody>
      </p:sp>
      <p:pic>
        <p:nvPicPr>
          <p:cNvPr id="5" name="Picture 4" descr="Schaduwen van vechtende stier en beer">
            <a:extLst>
              <a:ext uri="{FF2B5EF4-FFF2-40B4-BE49-F238E27FC236}">
                <a16:creationId xmlns:a16="http://schemas.microsoft.com/office/drawing/2014/main" id="{01711583-80EF-5806-E799-868DB5CC100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828" r="10645" b="-1"/>
          <a:stretch/>
        </p:blipFill>
        <p:spPr>
          <a:xfrm>
            <a:off x="-1" y="10"/>
            <a:ext cx="755414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51969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297124-3BF0-B1D4-4015-C9BEF067B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Welk dier zwemt achteruit?</a:t>
            </a:r>
            <a:endParaRPr lang="nl-BE" sz="3600"/>
          </a:p>
        </p:txBody>
      </p:sp>
      <p:pic>
        <p:nvPicPr>
          <p:cNvPr id="5" name="Picture 4" descr="Onderwater foto van zwemmende kwallen">
            <a:extLst>
              <a:ext uri="{FF2B5EF4-FFF2-40B4-BE49-F238E27FC236}">
                <a16:creationId xmlns:a16="http://schemas.microsoft.com/office/drawing/2014/main" id="{F71D4C93-9A62-9D2A-7EFE-D330CBA7300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428" r="17253" b="-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657AC10-CAA5-243D-2B4C-D462652BE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sz="2400" dirty="0"/>
              <a:t>Garnaal</a:t>
            </a:r>
          </a:p>
          <a:p>
            <a:endParaRPr lang="nl-NL" sz="2400" dirty="0"/>
          </a:p>
          <a:p>
            <a:r>
              <a:rPr lang="nl-NL" sz="2400" dirty="0"/>
              <a:t>Zeepaardje</a:t>
            </a:r>
          </a:p>
          <a:p>
            <a:pPr marL="0" indent="0">
              <a:buNone/>
            </a:pPr>
            <a:endParaRPr lang="nl-NL" sz="2400" dirty="0"/>
          </a:p>
          <a:p>
            <a:r>
              <a:rPr lang="nl-NL" sz="2400" dirty="0"/>
              <a:t>Kwal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1264190383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328169-C21B-1C64-E044-150B7933DC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0541" y="1450259"/>
            <a:ext cx="3753599" cy="1442153"/>
          </a:xfrm>
        </p:spPr>
        <p:txBody>
          <a:bodyPr>
            <a:normAutofit/>
          </a:bodyPr>
          <a:lstStyle/>
          <a:p>
            <a:r>
              <a:rPr lang="nl-NL" sz="3600"/>
              <a:t>Garnaal</a:t>
            </a:r>
            <a:endParaRPr lang="nl-BE" sz="3600"/>
          </a:p>
        </p:txBody>
      </p:sp>
      <p:pic>
        <p:nvPicPr>
          <p:cNvPr id="23554" name="Picture 2" descr="Garnalen in aquarium? Lees hier welke soorten makkelijk te houden zijn!">
            <a:extLst>
              <a:ext uri="{FF2B5EF4-FFF2-40B4-BE49-F238E27FC236}">
                <a16:creationId xmlns:a16="http://schemas.microsoft.com/office/drawing/2014/main" id="{29C4F477-E4BA-A9C0-85D5-AE55353CC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78" r="1626"/>
          <a:stretch/>
        </p:blipFill>
        <p:spPr bwMode="auto">
          <a:xfrm>
            <a:off x="646532" y="1447799"/>
            <a:ext cx="6493910" cy="45720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56124D2-53AD-D6C8-2D96-D73930316A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312" y="3072385"/>
            <a:ext cx="3754987" cy="2947415"/>
          </a:xfrm>
        </p:spPr>
        <p:txBody>
          <a:bodyPr>
            <a:normAutofit/>
          </a:bodyPr>
          <a:lstStyle/>
          <a:p>
            <a:endParaRPr lang="nl-BE" sz="1800"/>
          </a:p>
        </p:txBody>
      </p:sp>
    </p:spTree>
    <p:extLst>
      <p:ext uri="{BB962C8B-B14F-4D97-AF65-F5344CB8AC3E}">
        <p14:creationId xmlns:p14="http://schemas.microsoft.com/office/powerpoint/2010/main" val="302213500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B211CAD-AFA6-FC79-E510-2106035A2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0541" y="1450259"/>
            <a:ext cx="3753599" cy="14421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800"/>
              <a:t>Welk dier kan langer zonder water dan een kameel?</a:t>
            </a:r>
            <a:endParaRPr lang="nl-BE" sz="2800"/>
          </a:p>
        </p:txBody>
      </p:sp>
      <p:pic>
        <p:nvPicPr>
          <p:cNvPr id="24578" name="Picture 2" descr="Kameel - Wikipedia">
            <a:extLst>
              <a:ext uri="{FF2B5EF4-FFF2-40B4-BE49-F238E27FC236}">
                <a16:creationId xmlns:a16="http://schemas.microsoft.com/office/drawing/2014/main" id="{024A1F9A-399C-7925-BD46-C655CC2886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" r="1" b="9584"/>
          <a:stretch/>
        </p:blipFill>
        <p:spPr bwMode="auto">
          <a:xfrm>
            <a:off x="646532" y="1447799"/>
            <a:ext cx="6493910" cy="45720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ABABF1-C49C-4A10-4AFF-8FD282158C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312" y="3072385"/>
            <a:ext cx="3754987" cy="2947415"/>
          </a:xfrm>
        </p:spPr>
        <p:txBody>
          <a:bodyPr>
            <a:normAutofit/>
          </a:bodyPr>
          <a:lstStyle/>
          <a:p>
            <a:r>
              <a:rPr lang="nl-NL" sz="1800"/>
              <a:t>Giraffe</a:t>
            </a:r>
          </a:p>
          <a:p>
            <a:pPr marL="0" indent="0">
              <a:buNone/>
            </a:pPr>
            <a:endParaRPr lang="nl-NL" sz="1800"/>
          </a:p>
          <a:p>
            <a:endParaRPr lang="nl-NL" sz="1800"/>
          </a:p>
          <a:p>
            <a:r>
              <a:rPr lang="nl-NL" sz="1800"/>
              <a:t>Zebra</a:t>
            </a:r>
          </a:p>
          <a:p>
            <a:endParaRPr lang="nl-NL" sz="1800"/>
          </a:p>
          <a:p>
            <a:endParaRPr lang="nl-NL" sz="1800"/>
          </a:p>
          <a:p>
            <a:r>
              <a:rPr lang="nl-NL" sz="1800"/>
              <a:t>Antilope</a:t>
            </a:r>
            <a:endParaRPr lang="nl-BE" sz="1800"/>
          </a:p>
        </p:txBody>
      </p:sp>
    </p:spTree>
    <p:extLst>
      <p:ext uri="{BB962C8B-B14F-4D97-AF65-F5344CB8AC3E}">
        <p14:creationId xmlns:p14="http://schemas.microsoft.com/office/powerpoint/2010/main" val="137772315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7" name="Picture 25606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5609" name="Picture 25608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5611" name="Oval 25610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5613" name="Picture 25612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5615" name="Picture 25614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5617" name="Rectangle 25616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5619" name="Rectangle 25618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5EA81C9-ED3F-2398-C7BE-E344B9BF4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Giraffe</a:t>
            </a:r>
          </a:p>
        </p:txBody>
      </p:sp>
      <p:sp>
        <p:nvSpPr>
          <p:cNvPr id="25621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602" name="Picture 2" descr="Informatie over de giraf | IFAW">
            <a:extLst>
              <a:ext uri="{FF2B5EF4-FFF2-40B4-BE49-F238E27FC236}">
                <a16:creationId xmlns:a16="http://schemas.microsoft.com/office/drawing/2014/main" id="{76F307E3-3509-87D0-0286-87D65D1BA8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6" r="23209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23" name="Rectangle 25622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985554746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217754-8821-6CBD-D6A7-01DC7AC1A6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Hoeveel weegt een tand van een olifant ongeveer?</a:t>
            </a:r>
            <a:endParaRPr lang="nl-BE" sz="3600"/>
          </a:p>
        </p:txBody>
      </p:sp>
      <p:pic>
        <p:nvPicPr>
          <p:cNvPr id="5" name="Picture 4" descr="Olifant in de jungle">
            <a:extLst>
              <a:ext uri="{FF2B5EF4-FFF2-40B4-BE49-F238E27FC236}">
                <a16:creationId xmlns:a16="http://schemas.microsoft.com/office/drawing/2014/main" id="{9DBF2517-3ABD-7D88-EBD4-C7FC9915E38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8629" r="26261" b="-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2DE5584-D0BF-93BC-9C11-BFB3BA033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r>
              <a:rPr lang="nl-NL" dirty="0"/>
              <a:t>2 kilogram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4 kilogram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6 kilogram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51946651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1" name="Picture 26630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6633" name="Picture 26632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6635" name="Oval 26634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6637" name="Picture 26636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6639" name="Picture 26638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6641" name="Rectangle 26640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C2A773D-ADF3-3750-CB05-758032E2F0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9" y="1454964"/>
            <a:ext cx="3342460" cy="33088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600"/>
              <a:t>4 kilogram</a:t>
            </a:r>
          </a:p>
        </p:txBody>
      </p:sp>
      <p:pic>
        <p:nvPicPr>
          <p:cNvPr id="26626" name="Picture 2" descr="Raar maar waar: hoeveel olifanten worden gedood voor hun ivoor? | NatGeo  Junior">
            <a:extLst>
              <a:ext uri="{FF2B5EF4-FFF2-40B4-BE49-F238E27FC236}">
                <a16:creationId xmlns:a16="http://schemas.microsoft.com/office/drawing/2014/main" id="{E21720F9-35C1-8246-E7FC-6E214E10E66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04" r="5431" b="2"/>
          <a:stretch/>
        </p:blipFill>
        <p:spPr bwMode="auto">
          <a:xfrm>
            <a:off x="-1" y="10"/>
            <a:ext cx="755414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408118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9BCE804-E4EC-CC17-EF24-FE47C51E2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nl-NL" sz="3300"/>
              <a:t>Welk van onderstaande dieren heeft de meeste smaakpapillen?</a:t>
            </a:r>
            <a:endParaRPr lang="nl-BE" sz="330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3ABB9A9-EDF1-A731-5680-3760156925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anchor="ctr">
            <a:normAutofit/>
          </a:bodyPr>
          <a:lstStyle/>
          <a:p>
            <a:r>
              <a:rPr lang="nl-NL" sz="2400" dirty="0"/>
              <a:t>Hond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Kat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Papegaai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331166270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D6B51D7-FF4D-EC63-A4E1-59CA1FBA5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Hond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Hond met bruine ogen">
            <a:extLst>
              <a:ext uri="{FF2B5EF4-FFF2-40B4-BE49-F238E27FC236}">
                <a16:creationId xmlns:a16="http://schemas.microsoft.com/office/drawing/2014/main" id="{C729F452-7F67-A182-46D4-102E09EB402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532" r="8939" b="-1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7479684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EF00371-234C-244B-A315-D4F4B2143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0541" y="1450259"/>
            <a:ext cx="3753599" cy="14421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100"/>
              <a:t>Wat is de grootste katachtige ter wereld?</a:t>
            </a:r>
            <a:endParaRPr lang="nl-BE" sz="3100"/>
          </a:p>
        </p:txBody>
      </p:sp>
      <p:pic>
        <p:nvPicPr>
          <p:cNvPr id="27656" name="Picture 8" descr="Een troep leeuwinnen">
            <a:extLst>
              <a:ext uri="{FF2B5EF4-FFF2-40B4-BE49-F238E27FC236}">
                <a16:creationId xmlns:a16="http://schemas.microsoft.com/office/drawing/2014/main" id="{214ED9CC-A087-A734-1EAE-1960893C4B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" r="2013" b="1"/>
          <a:stretch/>
        </p:blipFill>
        <p:spPr bwMode="auto">
          <a:xfrm>
            <a:off x="646532" y="1447799"/>
            <a:ext cx="6493910" cy="4572001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B57FE38-8B76-BC56-A18C-725A2283B0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89312" y="3072385"/>
            <a:ext cx="3754987" cy="2947415"/>
          </a:xfrm>
        </p:spPr>
        <p:txBody>
          <a:bodyPr>
            <a:normAutofit fontScale="92500" lnSpcReduction="20000"/>
          </a:bodyPr>
          <a:lstStyle/>
          <a:p>
            <a:r>
              <a:rPr lang="nl-NL" sz="2400" dirty="0"/>
              <a:t>Siberische tijger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Leeuw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Poema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2191726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C8A3C342-1D03-412F-8DD3-BF519E8E0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1F50D92-3A6E-94FA-7236-B9979F34C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1931" y="452718"/>
            <a:ext cx="4638903" cy="1400530"/>
          </a:xfrm>
        </p:spPr>
        <p:txBody>
          <a:bodyPr>
            <a:normAutofit/>
          </a:bodyPr>
          <a:lstStyle/>
          <a:p>
            <a:r>
              <a:rPr lang="nl-NL" sz="3900"/>
              <a:t>Wat is de hoogste berg ter wereld?</a:t>
            </a:r>
            <a:endParaRPr lang="nl-BE" sz="3900"/>
          </a:p>
        </p:txBody>
      </p:sp>
      <p:sp>
        <p:nvSpPr>
          <p:cNvPr id="11" name="Freeform 31">
            <a:extLst>
              <a:ext uri="{FF2B5EF4-FFF2-40B4-BE49-F238E27FC236}">
                <a16:creationId xmlns:a16="http://schemas.microsoft.com/office/drawing/2014/main" id="{81CC9B02-E087-4350-AEBD-2C3CF001AF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628375" y="-1573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ergpieken die bedekt zijn met ijs">
            <a:extLst>
              <a:ext uri="{FF2B5EF4-FFF2-40B4-BE49-F238E27FC236}">
                <a16:creationId xmlns:a16="http://schemas.microsoft.com/office/drawing/2014/main" id="{159621FA-D1E8-0A2D-E0CF-C7AA815F9A4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2482" r="30687"/>
          <a:stretch/>
        </p:blipFill>
        <p:spPr>
          <a:xfrm>
            <a:off x="3" y="10"/>
            <a:ext cx="4973099" cy="6857991"/>
          </a:xfrm>
          <a:custGeom>
            <a:avLst/>
            <a:gdLst/>
            <a:ahLst/>
            <a:cxnLst/>
            <a:rect l="l" t="t" r="r" b="b"/>
            <a:pathLst>
              <a:path w="4973099" h="6858001">
                <a:moveTo>
                  <a:pt x="3628384" y="0"/>
                </a:moveTo>
                <a:lnTo>
                  <a:pt x="4971922" y="0"/>
                </a:lnTo>
                <a:lnTo>
                  <a:pt x="4946877" y="155677"/>
                </a:lnTo>
                <a:lnTo>
                  <a:pt x="4923008" y="310668"/>
                </a:lnTo>
                <a:lnTo>
                  <a:pt x="4899644" y="466344"/>
                </a:lnTo>
                <a:lnTo>
                  <a:pt x="4879641" y="622707"/>
                </a:lnTo>
                <a:lnTo>
                  <a:pt x="4859470" y="778383"/>
                </a:lnTo>
                <a:lnTo>
                  <a:pt x="4840644" y="934746"/>
                </a:lnTo>
                <a:lnTo>
                  <a:pt x="4824508" y="1089051"/>
                </a:lnTo>
                <a:lnTo>
                  <a:pt x="4809212" y="1245413"/>
                </a:lnTo>
                <a:lnTo>
                  <a:pt x="4795260" y="1401090"/>
                </a:lnTo>
                <a:lnTo>
                  <a:pt x="4783158" y="1554023"/>
                </a:lnTo>
                <a:lnTo>
                  <a:pt x="4771055" y="1709014"/>
                </a:lnTo>
                <a:lnTo>
                  <a:pt x="4760970" y="1861947"/>
                </a:lnTo>
                <a:lnTo>
                  <a:pt x="4753070" y="2014881"/>
                </a:lnTo>
                <a:lnTo>
                  <a:pt x="4744833" y="2167128"/>
                </a:lnTo>
                <a:lnTo>
                  <a:pt x="4737942" y="2318004"/>
                </a:lnTo>
                <a:lnTo>
                  <a:pt x="4733067" y="2467509"/>
                </a:lnTo>
                <a:lnTo>
                  <a:pt x="4728865" y="2617013"/>
                </a:lnTo>
                <a:lnTo>
                  <a:pt x="4724831" y="2765146"/>
                </a:lnTo>
                <a:lnTo>
                  <a:pt x="4722982" y="2911221"/>
                </a:lnTo>
                <a:lnTo>
                  <a:pt x="4720965" y="3057297"/>
                </a:lnTo>
                <a:lnTo>
                  <a:pt x="4719956" y="3201315"/>
                </a:lnTo>
                <a:lnTo>
                  <a:pt x="4720965" y="3343961"/>
                </a:lnTo>
                <a:lnTo>
                  <a:pt x="4720965" y="3485236"/>
                </a:lnTo>
                <a:lnTo>
                  <a:pt x="4722982" y="3625139"/>
                </a:lnTo>
                <a:lnTo>
                  <a:pt x="4726007" y="3762299"/>
                </a:lnTo>
                <a:lnTo>
                  <a:pt x="4728865" y="3898087"/>
                </a:lnTo>
                <a:lnTo>
                  <a:pt x="4732059" y="4031133"/>
                </a:lnTo>
                <a:lnTo>
                  <a:pt x="4736933" y="4163492"/>
                </a:lnTo>
                <a:lnTo>
                  <a:pt x="4742144" y="4293793"/>
                </a:lnTo>
                <a:lnTo>
                  <a:pt x="4746850" y="4421352"/>
                </a:lnTo>
                <a:lnTo>
                  <a:pt x="4760130" y="4670298"/>
                </a:lnTo>
                <a:lnTo>
                  <a:pt x="4774249" y="4908956"/>
                </a:lnTo>
                <a:lnTo>
                  <a:pt x="4789041" y="5138013"/>
                </a:lnTo>
                <a:lnTo>
                  <a:pt x="4805346" y="5354726"/>
                </a:lnTo>
                <a:lnTo>
                  <a:pt x="4822323" y="5561838"/>
                </a:lnTo>
                <a:lnTo>
                  <a:pt x="4840644" y="5753862"/>
                </a:lnTo>
                <a:lnTo>
                  <a:pt x="4858630" y="5934227"/>
                </a:lnTo>
                <a:lnTo>
                  <a:pt x="4876615" y="6100191"/>
                </a:lnTo>
                <a:lnTo>
                  <a:pt x="4893592" y="6252438"/>
                </a:lnTo>
                <a:lnTo>
                  <a:pt x="4909729" y="6387541"/>
                </a:lnTo>
                <a:lnTo>
                  <a:pt x="4925025" y="6509613"/>
                </a:lnTo>
                <a:lnTo>
                  <a:pt x="4937800" y="6612483"/>
                </a:lnTo>
                <a:lnTo>
                  <a:pt x="4949902" y="6698894"/>
                </a:lnTo>
                <a:lnTo>
                  <a:pt x="4967216" y="6817538"/>
                </a:lnTo>
                <a:lnTo>
                  <a:pt x="4973099" y="6858000"/>
                </a:lnTo>
                <a:lnTo>
                  <a:pt x="4075210" y="6858000"/>
                </a:lnTo>
                <a:lnTo>
                  <a:pt x="4075210" y="6858001"/>
                </a:lnTo>
                <a:lnTo>
                  <a:pt x="0" y="6858001"/>
                </a:lnTo>
                <a:lnTo>
                  <a:pt x="0" y="1"/>
                </a:lnTo>
                <a:lnTo>
                  <a:pt x="3628384" y="1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6F18ACE-6E82-4ADC-8A2F-A1771B309B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42448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839CB65-68A1-5171-7F46-3A5E7D53C8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0950" y="2052918"/>
            <a:ext cx="4638903" cy="4195481"/>
          </a:xfrm>
        </p:spPr>
        <p:txBody>
          <a:bodyPr>
            <a:normAutofit/>
          </a:bodyPr>
          <a:lstStyle/>
          <a:p>
            <a:r>
              <a:rPr lang="nl-NL" dirty="0"/>
              <a:t>De Mount Everest</a:t>
            </a:r>
          </a:p>
          <a:p>
            <a:endParaRPr lang="nl-NL" dirty="0"/>
          </a:p>
          <a:p>
            <a:r>
              <a:rPr lang="nl-NL" dirty="0"/>
              <a:t>De Mont Blanc</a:t>
            </a:r>
          </a:p>
          <a:p>
            <a:endParaRPr lang="nl-NL" dirty="0"/>
          </a:p>
          <a:p>
            <a:r>
              <a:rPr lang="nl-NL" dirty="0"/>
              <a:t>De Himalaya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1161152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B2BA78-1F34-69E0-0D40-C871C05E5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Siberische Tijger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Een tijger met haar welp">
            <a:extLst>
              <a:ext uri="{FF2B5EF4-FFF2-40B4-BE49-F238E27FC236}">
                <a16:creationId xmlns:a16="http://schemas.microsoft.com/office/drawing/2014/main" id="{ED10789F-DD62-28BE-8520-7B0CAFB9C5D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08" r="7970" b="-1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54124412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604C2CA-43F8-9572-F981-AF96EC8A8C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>
                <a:solidFill>
                  <a:srgbClr val="EBEBEB"/>
                </a:solidFill>
              </a:rPr>
              <a:t>Open vraag:</a:t>
            </a:r>
            <a:br>
              <a:rPr lang="en-US" sz="2600">
                <a:solidFill>
                  <a:srgbClr val="EBEBEB"/>
                </a:solidFill>
              </a:rPr>
            </a:br>
            <a:br>
              <a:rPr lang="en-US" sz="2600">
                <a:solidFill>
                  <a:srgbClr val="EBEBEB"/>
                </a:solidFill>
              </a:rPr>
            </a:br>
            <a:br>
              <a:rPr lang="en-US" sz="2600">
                <a:solidFill>
                  <a:srgbClr val="EBEBEB"/>
                </a:solidFill>
              </a:rPr>
            </a:br>
            <a:r>
              <a:rPr lang="en-US" sz="2600">
                <a:solidFill>
                  <a:srgbClr val="EBEBEB"/>
                </a:solidFill>
              </a:rPr>
              <a:t>Welk dier staat bekend om zijn rode harige vacht met lange armen?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Geïsoleerde kattenpoot en staart">
            <a:extLst>
              <a:ext uri="{FF2B5EF4-FFF2-40B4-BE49-F238E27FC236}">
                <a16:creationId xmlns:a16="http://schemas.microsoft.com/office/drawing/2014/main" id="{6A88900E-0F3B-3E97-074C-952B8DA080CD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9363" r="15957" b="-1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3566039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A139B2E-3C9E-CC5C-68A2-9E2A5D3CE0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Orang Oetan 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Orang-oetan die de armen kruist">
            <a:extLst>
              <a:ext uri="{FF2B5EF4-FFF2-40B4-BE49-F238E27FC236}">
                <a16:creationId xmlns:a16="http://schemas.microsoft.com/office/drawing/2014/main" id="{92A4721C-2978-A484-745A-AC93ACEDA2D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7703" r="9414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2612107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22BF6A3-B102-6C0E-200B-217E183ADA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Sport</a:t>
            </a:r>
          </a:p>
        </p:txBody>
      </p:sp>
      <p:sp>
        <p:nvSpPr>
          <p:cNvPr id="2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Wormperspectief van de voeten van een persoon die op een weg rent">
            <a:extLst>
              <a:ext uri="{FF2B5EF4-FFF2-40B4-BE49-F238E27FC236}">
                <a16:creationId xmlns:a16="http://schemas.microsoft.com/office/drawing/2014/main" id="{A776388D-851D-95AE-BFF9-3DC853871C9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7866"/>
          <a:stretch/>
        </p:blipFill>
        <p:spPr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3743250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2286BA4-7B65-26FB-ADEE-AC69DE93B1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nl-NL" sz="2600" dirty="0"/>
              <a:t>Open vraag:</a:t>
            </a:r>
            <a:br>
              <a:rPr lang="nl-NL" sz="2600" dirty="0"/>
            </a:br>
            <a:br>
              <a:rPr lang="nl-NL" sz="2600" dirty="0"/>
            </a:br>
            <a:br>
              <a:rPr lang="nl-NL" sz="2800" dirty="0"/>
            </a:br>
            <a:r>
              <a:rPr lang="nl-NL" sz="2800" dirty="0"/>
              <a:t>Hoe heette het voormalige Koning Boudewijnstadion</a:t>
            </a:r>
            <a:r>
              <a:rPr lang="nl-NL" sz="2600" dirty="0"/>
              <a:t>?</a:t>
            </a:r>
            <a:endParaRPr lang="nl-BE" sz="2600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B3E021F-D743-286F-21A4-2E792592EB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anchor="ctr"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116698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9" name="Picture 2867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28681" name="Picture 2868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28683" name="Oval 2868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28685" name="Picture 2868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28687" name="Picture 2868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28689" name="Rectangle 2868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8691" name="Rectangle 28690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AFA0C29-094C-733B-8029-D4FE518BA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De Heizel</a:t>
            </a:r>
          </a:p>
        </p:txBody>
      </p:sp>
      <p:sp>
        <p:nvSpPr>
          <p:cNvPr id="28693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674" name="Picture 2" descr="201. Koning Boudewijnstadion Brussel - awg-architecten.be">
            <a:extLst>
              <a:ext uri="{FF2B5EF4-FFF2-40B4-BE49-F238E27FC236}">
                <a16:creationId xmlns:a16="http://schemas.microsoft.com/office/drawing/2014/main" id="{DB9425E2-2D62-74DC-29D1-EC739FE9762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37" r="6075" b="-2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95" name="Rectangle 28694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9154969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90836E-3127-F8C8-ABEF-78896F5A3C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/>
              <a:t>In welke sport zijn er meer aantal spelers op het veld te zien? (ploeg)</a:t>
            </a:r>
            <a:endParaRPr lang="nl-BE" sz="2600"/>
          </a:p>
        </p:txBody>
      </p:sp>
      <p:pic>
        <p:nvPicPr>
          <p:cNvPr id="5" name="Picture 4" descr="Luchtfoto van een basketbalveld">
            <a:extLst>
              <a:ext uri="{FF2B5EF4-FFF2-40B4-BE49-F238E27FC236}">
                <a16:creationId xmlns:a16="http://schemas.microsoft.com/office/drawing/2014/main" id="{C42A164A-574D-5E55-0697-2CD4E5740C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3896" r="1834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5CB8DB6-7891-380E-847C-ADFF64193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Volleybal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Basketbal</a:t>
            </a:r>
          </a:p>
          <a:p>
            <a:endParaRPr lang="nl-NL" dirty="0"/>
          </a:p>
          <a:p>
            <a:pPr marL="0" indent="0">
              <a:buNone/>
            </a:pP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9674873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FD19C01-0CBC-FA0F-2AF6-B8EC92880C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9" y="1454964"/>
            <a:ext cx="3342460" cy="330884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100"/>
              <a:t>Volleybal</a:t>
            </a:r>
          </a:p>
        </p:txBody>
      </p:sp>
      <p:pic>
        <p:nvPicPr>
          <p:cNvPr id="5" name="Picture 4" descr="Een bijgesneden afbeelding van mensen die volleybal op het strand spelen">
            <a:extLst>
              <a:ext uri="{FF2B5EF4-FFF2-40B4-BE49-F238E27FC236}">
                <a16:creationId xmlns:a16="http://schemas.microsoft.com/office/drawing/2014/main" id="{9ABE168E-3EAF-CA1B-E753-56B01D94EA4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6475" r="-1" b="-1"/>
          <a:stretch/>
        </p:blipFill>
        <p:spPr>
          <a:xfrm>
            <a:off x="-1" y="10"/>
            <a:ext cx="755414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79954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B11600-307B-C946-2E97-9E3E74F11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/>
              <a:t>Welk onderdeel behoort niet tot de moderne 5 kamp (atletiek)</a:t>
            </a:r>
            <a:endParaRPr lang="nl-BE" sz="2600"/>
          </a:p>
        </p:txBody>
      </p:sp>
      <p:pic>
        <p:nvPicPr>
          <p:cNvPr id="29698" name="Picture 2" descr="Atletiek | Vijf dingen die je moet weten bij een meerkamp">
            <a:extLst>
              <a:ext uri="{FF2B5EF4-FFF2-40B4-BE49-F238E27FC236}">
                <a16:creationId xmlns:a16="http://schemas.microsoft.com/office/drawing/2014/main" id="{43B03194-7D76-D545-6833-02C7142201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87" r="22526"/>
          <a:stretch/>
        </p:blipFill>
        <p:spPr bwMode="auto">
          <a:xfrm>
            <a:off x="-2" y="10"/>
            <a:ext cx="6094407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EC651BF-4262-1A8B-4866-6B8D6EF5CF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Paardrijden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Schermen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Polsstok springen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42211926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7" name="Picture 30726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0729" name="Picture 30728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0731" name="Oval 30730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0733" name="Picture 30732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0735" name="Picture 30734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0737" name="Rectangle 30736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0739" name="Rectangle 30738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75C2193-F286-50E0-C622-D1FE4155A2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Polsstok springen</a:t>
            </a:r>
          </a:p>
        </p:txBody>
      </p:sp>
      <p:sp>
        <p:nvSpPr>
          <p:cNvPr id="30741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722" name="Picture 2" descr="Zweed Duplantis breekt bij indoorwedstrijd eigen wereldrecord op polsstok |  Sport Overig | NU.nl">
            <a:extLst>
              <a:ext uri="{FF2B5EF4-FFF2-40B4-BE49-F238E27FC236}">
                <a16:creationId xmlns:a16="http://schemas.microsoft.com/office/drawing/2014/main" id="{BB7D0046-6D34-29CA-76A2-7D4EAC22B010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52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3" name="Rectangle 30742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31307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9906723-EBBF-F7BF-7A38-16F5D68D7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r>
              <a:rPr lang="nl-NL" dirty="0"/>
              <a:t>De Mount Everest</a:t>
            </a:r>
            <a:endParaRPr lang="nl-BE" dirty="0"/>
          </a:p>
        </p:txBody>
      </p:sp>
      <p:pic>
        <p:nvPicPr>
          <p:cNvPr id="5" name="Picture 4" descr="Besneeuwde bergtoppen">
            <a:extLst>
              <a:ext uri="{FF2B5EF4-FFF2-40B4-BE49-F238E27FC236}">
                <a16:creationId xmlns:a16="http://schemas.microsoft.com/office/drawing/2014/main" id="{0F6781FC-6C46-509F-C144-AA8F746B25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3" r="3" b="3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905F687-745B-A0B3-D0E3-DA8026FBF8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7944871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F7BBF55-0473-31E0-2A7E-97FF8581F4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nl-NL" dirty="0"/>
              <a:t>Welke sportman kreeg de bijnaam ‘de kannibaal van Baal’?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7D26C5-7216-68FD-3E7C-D055C28A3E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anchor="ctr">
            <a:normAutofit/>
          </a:bodyPr>
          <a:lstStyle/>
          <a:p>
            <a:r>
              <a:rPr lang="nl-NL" sz="2400" dirty="0"/>
              <a:t>Erik de </a:t>
            </a:r>
            <a:r>
              <a:rPr lang="nl-NL" sz="2400" dirty="0" err="1"/>
              <a:t>Vlaeminck</a:t>
            </a:r>
            <a:endParaRPr lang="nl-NL" sz="2400" dirty="0"/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Eddy Merckx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Sven </a:t>
            </a:r>
            <a:r>
              <a:rPr lang="nl-NL" sz="2400" dirty="0" err="1"/>
              <a:t>Nys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886169161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72" name="Picture 31771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1774" name="Picture 31773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1776" name="Oval 31775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1778" name="Picture 31777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1780" name="Picture 31779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1782" name="Rectangle 31781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1784" name="Rectangle 31783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180A538-C2BF-A6A6-542B-F852EC903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Sven Nys</a:t>
            </a:r>
          </a:p>
        </p:txBody>
      </p:sp>
      <p:sp>
        <p:nvSpPr>
          <p:cNvPr id="31786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752" name="Picture 8" descr="Het ondernemersparcours van Sven Nys: “Het veldrijden is mijn universiteit geweest”">
            <a:extLst>
              <a:ext uri="{FF2B5EF4-FFF2-40B4-BE49-F238E27FC236}">
                <a16:creationId xmlns:a16="http://schemas.microsoft.com/office/drawing/2014/main" id="{F54F5D28-85D0-8A4D-F7E8-EE2514434EF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2" r="13791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88" name="Rectangle 31787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5" name="AutoShape 4" descr="Sven Nys heeft er geen zin in: &quot;Geen seconde over nagedacht&quot;">
            <a:extLst>
              <a:ext uri="{FF2B5EF4-FFF2-40B4-BE49-F238E27FC236}">
                <a16:creationId xmlns:a16="http://schemas.microsoft.com/office/drawing/2014/main" id="{982904CA-6E01-D18B-9945-A9199AE016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24125" y="1047750"/>
            <a:ext cx="7143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75420050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23E8915-D2AA-4327-A45A-972C3CA957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302FC3C-9804-4950-B721-5FD704BA60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0" y="0"/>
            <a:ext cx="12188952" cy="6858000"/>
          </a:xfrm>
          <a:prstGeom prst="rect">
            <a:avLst/>
          </a:prstGeom>
          <a:ln w="127000" cap="sq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6B9695BD-ECF6-49CA-8877-8C493193C6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295" y="1828800"/>
            <a:ext cx="0" cy="3200400"/>
          </a:xfrm>
          <a:prstGeom prst="line">
            <a:avLst/>
          </a:prstGeom>
          <a:ln w="190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3BC6EBB2-9BDC-4075-BA6B-43A9FBF9C8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228080"/>
            <a:ext cx="993734" cy="762000"/>
          </a:xfrm>
          <a:prstGeom prst="rect">
            <a:avLst/>
          </a:prstGeom>
        </p:spPr>
      </p:pic>
      <p:sp>
        <p:nvSpPr>
          <p:cNvPr id="16" name="Freeform 5">
            <a:extLst>
              <a:ext uri="{FF2B5EF4-FFF2-40B4-BE49-F238E27FC236}">
                <a16:creationId xmlns:a16="http://schemas.microsoft.com/office/drawing/2014/main" id="{F3798573-F27B-47EB-8EA4-7EE34954C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">
          <a:xfrm>
            <a:off x="-1588" y="0"/>
            <a:ext cx="12192000" cy="6856413"/>
          </a:xfrm>
          <a:custGeom>
            <a:avLst/>
            <a:gdLst/>
            <a:ahLst/>
            <a:cxnLst/>
            <a:rect l="0" t="0" r="r" b="b"/>
            <a:pathLst>
              <a:path w="15356" h="8638">
                <a:moveTo>
                  <a:pt x="0" y="0"/>
                </a:moveTo>
                <a:lnTo>
                  <a:pt x="0" y="8638"/>
                </a:lnTo>
                <a:lnTo>
                  <a:pt x="15356" y="8638"/>
                </a:lnTo>
                <a:lnTo>
                  <a:pt x="15356" y="0"/>
                </a:lnTo>
                <a:lnTo>
                  <a:pt x="0" y="0"/>
                </a:lnTo>
                <a:close/>
                <a:moveTo>
                  <a:pt x="14748" y="8038"/>
                </a:moveTo>
                <a:lnTo>
                  <a:pt x="600" y="8038"/>
                </a:lnTo>
                <a:lnTo>
                  <a:pt x="600" y="592"/>
                </a:lnTo>
                <a:lnTo>
                  <a:pt x="14748" y="592"/>
                </a:lnTo>
                <a:lnTo>
                  <a:pt x="14748" y="803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EAE3DFD-84F9-3B74-9F47-70300AC3C4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195" y="804672"/>
            <a:ext cx="3521359" cy="5248656"/>
          </a:xfrm>
        </p:spPr>
        <p:txBody>
          <a:bodyPr anchor="ctr">
            <a:normAutofit/>
          </a:bodyPr>
          <a:lstStyle/>
          <a:p>
            <a:pPr algn="ctr"/>
            <a:r>
              <a:rPr lang="nl-NL" dirty="0"/>
              <a:t>Wie maakte het volgende doelpunt ‘ met de hand van God’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54B060-62BF-B1F5-C894-1AE363367B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5861" y="804671"/>
            <a:ext cx="6399930" cy="5248657"/>
          </a:xfrm>
        </p:spPr>
        <p:txBody>
          <a:bodyPr anchor="ctr">
            <a:normAutofit/>
          </a:bodyPr>
          <a:lstStyle/>
          <a:p>
            <a:r>
              <a:rPr lang="nl-NL" sz="2400" dirty="0"/>
              <a:t>Diego Maradonna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Jean – Marie Pfaff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 err="1"/>
              <a:t>Christiano</a:t>
            </a:r>
            <a:r>
              <a:rPr lang="nl-NL" sz="2400" dirty="0"/>
              <a:t> Ronaldo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328641199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5" name="Picture 32774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2777" name="Picture 32776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2779" name="Oval 32778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2781" name="Picture 32780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2783" name="Picture 32782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2785" name="Rectangle 32784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2787" name="Rectangle 32786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54062E-559F-2DF0-B7F7-AAB05259B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400">
                <a:solidFill>
                  <a:srgbClr val="EBEBEB"/>
                </a:solidFill>
              </a:rPr>
              <a:t>Diego Maradonna</a:t>
            </a:r>
          </a:p>
        </p:txBody>
      </p:sp>
      <p:sp>
        <p:nvSpPr>
          <p:cNvPr id="32789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770" name="Picture 2" descr="Diego Maradona | Biography, Hand of God, &amp; Facts | Britannica">
            <a:extLst>
              <a:ext uri="{FF2B5EF4-FFF2-40B4-BE49-F238E27FC236}">
                <a16:creationId xmlns:a16="http://schemas.microsoft.com/office/drawing/2014/main" id="{2C50B283-4280-527D-CC6A-D97924B4F09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" r="13050" b="-2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91" name="Rectangle 32790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754050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2FA862D-8ED7-22E7-C819-0CEDEE9DD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600"/>
              <a:t>Wat is het wereldrecord kogelstoten voor dames?</a:t>
            </a:r>
            <a:endParaRPr lang="nl-BE" sz="2600"/>
          </a:p>
        </p:txBody>
      </p:sp>
      <p:pic>
        <p:nvPicPr>
          <p:cNvPr id="5" name="Picture 4" descr="Meetlint op tafel">
            <a:extLst>
              <a:ext uri="{FF2B5EF4-FFF2-40B4-BE49-F238E27FC236}">
                <a16:creationId xmlns:a16="http://schemas.microsoft.com/office/drawing/2014/main" id="{7683C523-B7A7-A69D-C012-D5337D5E14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401" r="5281" b="-1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45822C-6BC0-AC93-C39E-BB78FD564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sz="2400" dirty="0"/>
              <a:t>15 meter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18 meter</a:t>
            </a:r>
          </a:p>
          <a:p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23 meter</a:t>
            </a:r>
            <a:endParaRPr lang="nl-BE" sz="2400" dirty="0"/>
          </a:p>
        </p:txBody>
      </p:sp>
    </p:spTree>
    <p:extLst>
      <p:ext uri="{BB962C8B-B14F-4D97-AF65-F5344CB8AC3E}">
        <p14:creationId xmlns:p14="http://schemas.microsoft.com/office/powerpoint/2010/main" val="147267765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14" name="Picture 33813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3816" name="Picture 33815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3818" name="Oval 33817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3820" name="Picture 33819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3822" name="Picture 33821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3824" name="Rectangle 33823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21DAE7C-0C7A-A830-C565-ACDBFB1A2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7" y="1454963"/>
            <a:ext cx="3342462" cy="33083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23 meter</a:t>
            </a:r>
          </a:p>
        </p:txBody>
      </p:sp>
      <p:pic>
        <p:nvPicPr>
          <p:cNvPr id="33796" name="Picture 4" descr="Boumkwo.">
            <a:extLst>
              <a:ext uri="{FF2B5EF4-FFF2-40B4-BE49-F238E27FC236}">
                <a16:creationId xmlns:a16="http://schemas.microsoft.com/office/drawing/2014/main" id="{EC7A7A90-8B0A-4D85-B314-B6B8BAB7A9B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" r="15136"/>
          <a:stretch/>
        </p:blipFill>
        <p:spPr bwMode="auto">
          <a:xfrm>
            <a:off x="607848" y="609601"/>
            <a:ext cx="6946288" cy="56387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2846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80E7233-2464-BC40-5204-AE14119FC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900"/>
              <a:t>Hoeveel vakken telt een schaakbord?</a:t>
            </a:r>
            <a:endParaRPr lang="nl-BE" sz="2900"/>
          </a:p>
        </p:txBody>
      </p:sp>
      <p:pic>
        <p:nvPicPr>
          <p:cNvPr id="5" name="Picture 4" descr="Schaakmat in een schaakpartij">
            <a:extLst>
              <a:ext uri="{FF2B5EF4-FFF2-40B4-BE49-F238E27FC236}">
                <a16:creationId xmlns:a16="http://schemas.microsoft.com/office/drawing/2014/main" id="{5475BB94-861A-4802-6D9A-FF98BAAD52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086" r="17599" b="2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8BF5B86-7449-D107-C130-FA2F7C6E0C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r>
              <a:rPr lang="nl-NL" dirty="0"/>
              <a:t>60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64</a:t>
            </a:r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68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2610968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8" name="Picture 34837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4840" name="Picture 34839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4842" name="Oval 34841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4844" name="Picture 34843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4846" name="Picture 34845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4848" name="Rectangle 34847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1C31A1B-4FB1-4217-4CA2-90232177D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01837" y="1454963"/>
            <a:ext cx="3342462" cy="330838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64</a:t>
            </a:r>
          </a:p>
        </p:txBody>
      </p:sp>
      <p:pic>
        <p:nvPicPr>
          <p:cNvPr id="34820" name="Picture 4" descr="Luxe klassiek schaakbord mahonie houten schaakbord schaakspel modern  handgemaakt schaakbord bruin schaakbord luxe schaakbord - Etsy België">
            <a:extLst>
              <a:ext uri="{FF2B5EF4-FFF2-40B4-BE49-F238E27FC236}">
                <a16:creationId xmlns:a16="http://schemas.microsoft.com/office/drawing/2014/main" id="{7AED6749-9228-5B56-1748-DF0197BB6FB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" r="5436"/>
          <a:stretch/>
        </p:blipFill>
        <p:spPr bwMode="auto">
          <a:xfrm>
            <a:off x="607848" y="609601"/>
            <a:ext cx="6946288" cy="563879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3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53533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2F12929-7B11-3B87-D985-A09611507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42108" y="629266"/>
            <a:ext cx="3307744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2000"/>
              <a:t>Uit hoeveel procent goud bestaat een gouden medaille op de Olympische Spelen?</a:t>
            </a:r>
            <a:endParaRPr lang="nl-BE" sz="20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A710B5-AFC2-D80A-066E-819F8893C16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2729" r="27284"/>
          <a:stretch/>
        </p:blipFill>
        <p:spPr>
          <a:xfrm>
            <a:off x="-2" y="10"/>
            <a:ext cx="6094407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BEDBAF3-83C0-BFEF-5424-C5EC8A0027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108" y="2438400"/>
            <a:ext cx="3307744" cy="3809999"/>
          </a:xfrm>
        </p:spPr>
        <p:txBody>
          <a:bodyPr>
            <a:normAutofit/>
          </a:bodyPr>
          <a:lstStyle/>
          <a:p>
            <a:endParaRPr lang="nl-NL" dirty="0"/>
          </a:p>
          <a:p>
            <a:r>
              <a:rPr lang="nl-BE" dirty="0"/>
              <a:t>1%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50%</a:t>
            </a:r>
          </a:p>
          <a:p>
            <a:endParaRPr lang="nl-BE" dirty="0"/>
          </a:p>
          <a:p>
            <a:endParaRPr lang="nl-BE" dirty="0"/>
          </a:p>
          <a:p>
            <a:r>
              <a:rPr lang="nl-BE" dirty="0"/>
              <a:t>100%</a:t>
            </a:r>
          </a:p>
        </p:txBody>
      </p:sp>
    </p:spTree>
    <p:extLst>
      <p:ext uri="{BB962C8B-B14F-4D97-AF65-F5344CB8AC3E}">
        <p14:creationId xmlns:p14="http://schemas.microsoft.com/office/powerpoint/2010/main" val="10274986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8" name="Picture 35847">
            <a:extLst>
              <a:ext uri="{FF2B5EF4-FFF2-40B4-BE49-F238E27FC236}">
                <a16:creationId xmlns:a16="http://schemas.microsoft.com/office/drawing/2014/main" id="{DF19BAF3-7E20-4B9D-B544-BABAEEA1F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35850" name="Picture 35849">
            <a:extLst>
              <a:ext uri="{FF2B5EF4-FFF2-40B4-BE49-F238E27FC236}">
                <a16:creationId xmlns:a16="http://schemas.microsoft.com/office/drawing/2014/main" id="{950648F4-ABCD-4DF0-8641-76CFB23547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35852" name="Oval 35851">
            <a:extLst>
              <a:ext uri="{FF2B5EF4-FFF2-40B4-BE49-F238E27FC236}">
                <a16:creationId xmlns:a16="http://schemas.microsoft.com/office/drawing/2014/main" id="{989BE678-777B-482A-A616-FEDC47B162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pic>
        <p:nvPicPr>
          <p:cNvPr id="35854" name="Picture 35853">
            <a:extLst>
              <a:ext uri="{FF2B5EF4-FFF2-40B4-BE49-F238E27FC236}">
                <a16:creationId xmlns:a16="http://schemas.microsoft.com/office/drawing/2014/main" id="{CF1EB4BD-9C7E-4AA3-9681-C7EB0DA625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35856" name="Picture 35855">
            <a:extLst>
              <a:ext uri="{FF2B5EF4-FFF2-40B4-BE49-F238E27FC236}">
                <a16:creationId xmlns:a16="http://schemas.microsoft.com/office/drawing/2014/main" id="{94AAE3AA-3759-4D28-B0EF-575F25A514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35858" name="Rectangle 35857">
            <a:extLst>
              <a:ext uri="{FF2B5EF4-FFF2-40B4-BE49-F238E27FC236}">
                <a16:creationId xmlns:a16="http://schemas.microsoft.com/office/drawing/2014/main" id="{D28BE0C3-2102-4820-B88B-A448B1840D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35860" name="Rectangle 35859">
            <a:extLst>
              <a:ext uri="{FF2B5EF4-FFF2-40B4-BE49-F238E27FC236}">
                <a16:creationId xmlns:a16="http://schemas.microsoft.com/office/drawing/2014/main" id="{F3F4807A-5068-4492-8025-D75F320E90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7B27A74-53E6-6121-98F8-B7E08139D9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00837" y="1325880"/>
            <a:ext cx="3543464" cy="3066507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>
                <a:solidFill>
                  <a:srgbClr val="EBEBEB"/>
                </a:solidFill>
              </a:rPr>
              <a:t>1%</a:t>
            </a:r>
          </a:p>
        </p:txBody>
      </p:sp>
      <p:sp>
        <p:nvSpPr>
          <p:cNvPr id="35862" name="Freeform 36">
            <a:extLst>
              <a:ext uri="{FF2B5EF4-FFF2-40B4-BE49-F238E27FC236}">
                <a16:creationId xmlns:a16="http://schemas.microsoft.com/office/drawing/2014/main" id="{B24996F8-180C-4DCB-8A26-DFA336CDE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413666" y="0"/>
            <a:ext cx="559472" cy="3709642"/>
          </a:xfrm>
          <a:custGeom>
            <a:avLst/>
            <a:gdLst>
              <a:gd name="connsiteX0" fmla="*/ 0 w 559472"/>
              <a:gd name="connsiteY0" fmla="*/ 0 h 3709642"/>
              <a:gd name="connsiteX1" fmla="*/ 473952 w 559472"/>
              <a:gd name="connsiteY1" fmla="*/ 0 h 3709642"/>
              <a:gd name="connsiteX2" fmla="*/ 485840 w 559472"/>
              <a:gd name="connsiteY2" fmla="*/ 161194 h 3709642"/>
              <a:gd name="connsiteX3" fmla="*/ 523949 w 559472"/>
              <a:gd name="connsiteY3" fmla="*/ 3672197 h 3709642"/>
              <a:gd name="connsiteX4" fmla="*/ 454748 w 559472"/>
              <a:gd name="connsiteY4" fmla="*/ 3709642 h 3709642"/>
              <a:gd name="connsiteX5" fmla="*/ 448224 w 559472"/>
              <a:gd name="connsiteY5" fmla="*/ 3510471 h 3709642"/>
              <a:gd name="connsiteX6" fmla="*/ 443564 w 559472"/>
              <a:gd name="connsiteY6" fmla="*/ 3408563 h 3709642"/>
              <a:gd name="connsiteX7" fmla="*/ 438902 w 559472"/>
              <a:gd name="connsiteY7" fmla="*/ 3304407 h 3709642"/>
              <a:gd name="connsiteX8" fmla="*/ 433941 w 559472"/>
              <a:gd name="connsiteY8" fmla="*/ 3198777 h 3709642"/>
              <a:gd name="connsiteX9" fmla="*/ 427584 w 559472"/>
              <a:gd name="connsiteY9" fmla="*/ 3092510 h 3709642"/>
              <a:gd name="connsiteX10" fmla="*/ 420988 w 559472"/>
              <a:gd name="connsiteY10" fmla="*/ 2984390 h 3709642"/>
              <a:gd name="connsiteX11" fmla="*/ 414330 w 559472"/>
              <a:gd name="connsiteY11" fmla="*/ 2874401 h 3709642"/>
              <a:gd name="connsiteX12" fmla="*/ 406840 w 559472"/>
              <a:gd name="connsiteY12" fmla="*/ 2762980 h 3709642"/>
              <a:gd name="connsiteX13" fmla="*/ 397745 w 559472"/>
              <a:gd name="connsiteY13" fmla="*/ 2650566 h 3709642"/>
              <a:gd name="connsiteX14" fmla="*/ 389154 w 559472"/>
              <a:gd name="connsiteY14" fmla="*/ 2536612 h 3709642"/>
              <a:gd name="connsiteX15" fmla="*/ 379225 w 559472"/>
              <a:gd name="connsiteY15" fmla="*/ 2421642 h 3709642"/>
              <a:gd name="connsiteX16" fmla="*/ 368316 w 559472"/>
              <a:gd name="connsiteY16" fmla="*/ 2305627 h 3709642"/>
              <a:gd name="connsiteX17" fmla="*/ 357466 w 559472"/>
              <a:gd name="connsiteY17" fmla="*/ 2189233 h 3709642"/>
              <a:gd name="connsiteX18" fmla="*/ 344982 w 559472"/>
              <a:gd name="connsiteY18" fmla="*/ 2071473 h 3709642"/>
              <a:gd name="connsiteX19" fmla="*/ 332466 w 559472"/>
              <a:gd name="connsiteY19" fmla="*/ 1952216 h 3709642"/>
              <a:gd name="connsiteX20" fmla="*/ 319121 w 559472"/>
              <a:gd name="connsiteY20" fmla="*/ 1833776 h 3709642"/>
              <a:gd name="connsiteX21" fmla="*/ 304408 w 559472"/>
              <a:gd name="connsiteY21" fmla="*/ 1713948 h 3709642"/>
              <a:gd name="connsiteX22" fmla="*/ 288685 w 559472"/>
              <a:gd name="connsiteY22" fmla="*/ 1592703 h 3709642"/>
              <a:gd name="connsiteX23" fmla="*/ 273050 w 559472"/>
              <a:gd name="connsiteY23" fmla="*/ 1471451 h 3709642"/>
              <a:gd name="connsiteX24" fmla="*/ 255813 w 559472"/>
              <a:gd name="connsiteY24" fmla="*/ 1350328 h 3709642"/>
              <a:gd name="connsiteX25" fmla="*/ 237060 w 559472"/>
              <a:gd name="connsiteY25" fmla="*/ 1227080 h 3709642"/>
              <a:gd name="connsiteX26" fmla="*/ 218488 w 559472"/>
              <a:gd name="connsiteY26" fmla="*/ 1106065 h 3709642"/>
              <a:gd name="connsiteX27" fmla="*/ 198221 w 559472"/>
              <a:gd name="connsiteY27" fmla="*/ 982940 h 3709642"/>
              <a:gd name="connsiteX28" fmla="*/ 177152 w 559472"/>
              <a:gd name="connsiteY28" fmla="*/ 858755 h 3709642"/>
              <a:gd name="connsiteX29" fmla="*/ 155551 w 559472"/>
              <a:gd name="connsiteY29" fmla="*/ 736861 h 3709642"/>
              <a:gd name="connsiteX30" fmla="*/ 131782 w 559472"/>
              <a:gd name="connsiteY30" fmla="*/ 613645 h 3709642"/>
              <a:gd name="connsiteX31" fmla="*/ 107123 w 559472"/>
              <a:gd name="connsiteY31" fmla="*/ 490500 h 3709642"/>
              <a:gd name="connsiteX32" fmla="*/ 82552 w 559472"/>
              <a:gd name="connsiteY32" fmla="*/ 367348 h 3709642"/>
              <a:gd name="connsiteX33" fmla="*/ 55608 w 559472"/>
              <a:gd name="connsiteY33" fmla="*/ 244762 h 3709642"/>
              <a:gd name="connsiteX34" fmla="*/ 28130 w 559472"/>
              <a:gd name="connsiteY34" fmla="*/ 122220 h 3709642"/>
              <a:gd name="connsiteX35" fmla="*/ 0 w 559472"/>
              <a:gd name="connsiteY35" fmla="*/ 0 h 3709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559472" h="3709642">
                <a:moveTo>
                  <a:pt x="0" y="0"/>
                </a:moveTo>
                <a:lnTo>
                  <a:pt x="473952" y="0"/>
                </a:lnTo>
                <a:lnTo>
                  <a:pt x="485840" y="161194"/>
                </a:lnTo>
                <a:cubicBezTo>
                  <a:pt x="552063" y="1147770"/>
                  <a:pt x="592441" y="3086737"/>
                  <a:pt x="523949" y="3672197"/>
                </a:cubicBezTo>
                <a:cubicBezTo>
                  <a:pt x="500842" y="3684557"/>
                  <a:pt x="477855" y="3697282"/>
                  <a:pt x="454748" y="3709642"/>
                </a:cubicBezTo>
                <a:lnTo>
                  <a:pt x="448224" y="3510471"/>
                </a:lnTo>
                <a:lnTo>
                  <a:pt x="443564" y="3408563"/>
                </a:lnTo>
                <a:lnTo>
                  <a:pt x="438902" y="3304407"/>
                </a:lnTo>
                <a:lnTo>
                  <a:pt x="433941" y="3198777"/>
                </a:lnTo>
                <a:lnTo>
                  <a:pt x="427584" y="3092510"/>
                </a:lnTo>
                <a:lnTo>
                  <a:pt x="420988" y="2984390"/>
                </a:lnTo>
                <a:lnTo>
                  <a:pt x="414330" y="2874401"/>
                </a:lnTo>
                <a:lnTo>
                  <a:pt x="406840" y="2762980"/>
                </a:lnTo>
                <a:lnTo>
                  <a:pt x="397745" y="2650566"/>
                </a:lnTo>
                <a:lnTo>
                  <a:pt x="389154" y="2536612"/>
                </a:lnTo>
                <a:lnTo>
                  <a:pt x="379225" y="2421642"/>
                </a:lnTo>
                <a:lnTo>
                  <a:pt x="368316" y="2305627"/>
                </a:lnTo>
                <a:lnTo>
                  <a:pt x="357466" y="2189233"/>
                </a:lnTo>
                <a:lnTo>
                  <a:pt x="344982" y="2071473"/>
                </a:lnTo>
                <a:lnTo>
                  <a:pt x="332466" y="1952216"/>
                </a:lnTo>
                <a:lnTo>
                  <a:pt x="319121" y="1833776"/>
                </a:lnTo>
                <a:lnTo>
                  <a:pt x="304408" y="1713948"/>
                </a:lnTo>
                <a:lnTo>
                  <a:pt x="288685" y="1592703"/>
                </a:lnTo>
                <a:lnTo>
                  <a:pt x="273050" y="1471451"/>
                </a:lnTo>
                <a:lnTo>
                  <a:pt x="255813" y="1350328"/>
                </a:lnTo>
                <a:lnTo>
                  <a:pt x="237060" y="1227080"/>
                </a:lnTo>
                <a:lnTo>
                  <a:pt x="218488" y="1106065"/>
                </a:lnTo>
                <a:lnTo>
                  <a:pt x="198221" y="982940"/>
                </a:lnTo>
                <a:lnTo>
                  <a:pt x="177152" y="858755"/>
                </a:lnTo>
                <a:lnTo>
                  <a:pt x="155551" y="736861"/>
                </a:lnTo>
                <a:lnTo>
                  <a:pt x="131782" y="613645"/>
                </a:lnTo>
                <a:lnTo>
                  <a:pt x="107123" y="490500"/>
                </a:lnTo>
                <a:lnTo>
                  <a:pt x="82552" y="367348"/>
                </a:lnTo>
                <a:lnTo>
                  <a:pt x="55608" y="244762"/>
                </a:lnTo>
                <a:lnTo>
                  <a:pt x="28130" y="12222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843" name="Picture 3" descr="picture">
            <a:extLst>
              <a:ext uri="{FF2B5EF4-FFF2-40B4-BE49-F238E27FC236}">
                <a16:creationId xmlns:a16="http://schemas.microsoft.com/office/drawing/2014/main" id="{8116EA89-B332-08E8-61DF-8B59CE83E1E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9" r="14934"/>
          <a:stretch/>
        </p:blipFill>
        <p:spPr bwMode="auto">
          <a:xfrm>
            <a:off x="20" y="10"/>
            <a:ext cx="7759920" cy="6857991"/>
          </a:xfrm>
          <a:custGeom>
            <a:avLst/>
            <a:gdLst/>
            <a:ahLst/>
            <a:cxnLst/>
            <a:rect l="l" t="t" r="r" b="b"/>
            <a:pathLst>
              <a:path w="7759940" h="6858001">
                <a:moveTo>
                  <a:pt x="0" y="0"/>
                </a:moveTo>
                <a:lnTo>
                  <a:pt x="1296537" y="0"/>
                </a:lnTo>
                <a:lnTo>
                  <a:pt x="1296537" y="1"/>
                </a:lnTo>
                <a:lnTo>
                  <a:pt x="6415225" y="1"/>
                </a:lnTo>
                <a:lnTo>
                  <a:pt x="6415225" y="0"/>
                </a:lnTo>
                <a:lnTo>
                  <a:pt x="7758763" y="0"/>
                </a:lnTo>
                <a:lnTo>
                  <a:pt x="7733718" y="155677"/>
                </a:lnTo>
                <a:lnTo>
                  <a:pt x="7709849" y="310668"/>
                </a:lnTo>
                <a:lnTo>
                  <a:pt x="7686485" y="466344"/>
                </a:lnTo>
                <a:lnTo>
                  <a:pt x="7666482" y="622707"/>
                </a:lnTo>
                <a:lnTo>
                  <a:pt x="7646311" y="778383"/>
                </a:lnTo>
                <a:lnTo>
                  <a:pt x="7627485" y="934746"/>
                </a:lnTo>
                <a:lnTo>
                  <a:pt x="7611349" y="1089051"/>
                </a:lnTo>
                <a:lnTo>
                  <a:pt x="7596053" y="1245413"/>
                </a:lnTo>
                <a:lnTo>
                  <a:pt x="7582101" y="1401090"/>
                </a:lnTo>
                <a:lnTo>
                  <a:pt x="7569999" y="1554023"/>
                </a:lnTo>
                <a:lnTo>
                  <a:pt x="7557896" y="1709014"/>
                </a:lnTo>
                <a:lnTo>
                  <a:pt x="7547811" y="1861947"/>
                </a:lnTo>
                <a:lnTo>
                  <a:pt x="7539911" y="2014881"/>
                </a:lnTo>
                <a:lnTo>
                  <a:pt x="7531674" y="2167128"/>
                </a:lnTo>
                <a:lnTo>
                  <a:pt x="7524783" y="2318004"/>
                </a:lnTo>
                <a:lnTo>
                  <a:pt x="7519908" y="2467509"/>
                </a:lnTo>
                <a:lnTo>
                  <a:pt x="7515706" y="2617013"/>
                </a:lnTo>
                <a:lnTo>
                  <a:pt x="7511672" y="2765146"/>
                </a:lnTo>
                <a:lnTo>
                  <a:pt x="7509823" y="2911221"/>
                </a:lnTo>
                <a:lnTo>
                  <a:pt x="7507806" y="3057297"/>
                </a:lnTo>
                <a:lnTo>
                  <a:pt x="7506797" y="3201315"/>
                </a:lnTo>
                <a:lnTo>
                  <a:pt x="7507806" y="3343961"/>
                </a:lnTo>
                <a:lnTo>
                  <a:pt x="7507806" y="3485236"/>
                </a:lnTo>
                <a:lnTo>
                  <a:pt x="7509823" y="3625139"/>
                </a:lnTo>
                <a:lnTo>
                  <a:pt x="7512848" y="3762299"/>
                </a:lnTo>
                <a:lnTo>
                  <a:pt x="7515706" y="3898087"/>
                </a:lnTo>
                <a:lnTo>
                  <a:pt x="7518900" y="4031133"/>
                </a:lnTo>
                <a:lnTo>
                  <a:pt x="7523774" y="4163492"/>
                </a:lnTo>
                <a:lnTo>
                  <a:pt x="7528985" y="4293793"/>
                </a:lnTo>
                <a:lnTo>
                  <a:pt x="7533691" y="4421352"/>
                </a:lnTo>
                <a:lnTo>
                  <a:pt x="7546971" y="4670298"/>
                </a:lnTo>
                <a:lnTo>
                  <a:pt x="7561090" y="4908956"/>
                </a:lnTo>
                <a:lnTo>
                  <a:pt x="7575882" y="5138013"/>
                </a:lnTo>
                <a:lnTo>
                  <a:pt x="7592187" y="5354726"/>
                </a:lnTo>
                <a:lnTo>
                  <a:pt x="7609164" y="5561838"/>
                </a:lnTo>
                <a:lnTo>
                  <a:pt x="7627485" y="5753862"/>
                </a:lnTo>
                <a:lnTo>
                  <a:pt x="7645471" y="5934227"/>
                </a:lnTo>
                <a:lnTo>
                  <a:pt x="7663456" y="6100191"/>
                </a:lnTo>
                <a:lnTo>
                  <a:pt x="7680433" y="6252438"/>
                </a:lnTo>
                <a:lnTo>
                  <a:pt x="7696570" y="6387541"/>
                </a:lnTo>
                <a:lnTo>
                  <a:pt x="7711866" y="6509613"/>
                </a:lnTo>
                <a:lnTo>
                  <a:pt x="7724641" y="6612483"/>
                </a:lnTo>
                <a:lnTo>
                  <a:pt x="7736743" y="6698894"/>
                </a:lnTo>
                <a:lnTo>
                  <a:pt x="7754057" y="6817538"/>
                </a:lnTo>
                <a:lnTo>
                  <a:pt x="7759940" y="6858000"/>
                </a:lnTo>
                <a:lnTo>
                  <a:pt x="6854586" y="6858000"/>
                </a:lnTo>
                <a:lnTo>
                  <a:pt x="6854586" y="6858001"/>
                </a:lnTo>
                <a:lnTo>
                  <a:pt x="764022" y="6858001"/>
                </a:lnTo>
                <a:lnTo>
                  <a:pt x="764022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64" name="Rectangle 35863">
            <a:extLst>
              <a:ext uri="{FF2B5EF4-FFF2-40B4-BE49-F238E27FC236}">
                <a16:creationId xmlns:a16="http://schemas.microsoft.com/office/drawing/2014/main" id="{630182B0-3559-41D5-9EBC-0BD86BEDAD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nl-BE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088DC4A-ACD2-5398-0721-AC925156CC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323165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br>
              <a:rPr kumimoji="0" lang="nl-BE" altLang="nl-BE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nl-BE" altLang="nl-BE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57000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93575B-63B2-3D65-21D5-8B4017DF9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381" y="629266"/>
            <a:ext cx="4767471" cy="16419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/>
              <a:t>Wat is de hoofdstad van Kroatië</a:t>
            </a:r>
            <a:endParaRPr lang="nl-BE" sz="3600"/>
          </a:p>
        </p:txBody>
      </p:sp>
      <p:pic>
        <p:nvPicPr>
          <p:cNvPr id="5" name="Picture 4" descr="Kleurrijke gebouwen">
            <a:extLst>
              <a:ext uri="{FF2B5EF4-FFF2-40B4-BE49-F238E27FC236}">
                <a16:creationId xmlns:a16="http://schemas.microsoft.com/office/drawing/2014/main" id="{48D8609A-68DB-51DB-1F3C-E3E45409B4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4820" r="30070" b="-1"/>
          <a:stretch/>
        </p:blipFill>
        <p:spPr>
          <a:xfrm>
            <a:off x="-1" y="10"/>
            <a:ext cx="4634680" cy="6857990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3DA86A9-C687-A799-93B5-8CB6E8618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2381" y="2438400"/>
            <a:ext cx="4767471" cy="3809999"/>
          </a:xfrm>
        </p:spPr>
        <p:txBody>
          <a:bodyPr>
            <a:normAutofit/>
          </a:bodyPr>
          <a:lstStyle/>
          <a:p>
            <a:r>
              <a:rPr lang="nl-NL" sz="2800" dirty="0"/>
              <a:t>Rijeka</a:t>
            </a:r>
          </a:p>
          <a:p>
            <a:pPr marL="0" indent="0">
              <a:buNone/>
            </a:pPr>
            <a:endParaRPr lang="nl-NL" sz="2800" dirty="0"/>
          </a:p>
          <a:p>
            <a:r>
              <a:rPr lang="nl-NL" sz="2800" dirty="0"/>
              <a:t>Zagreb</a:t>
            </a:r>
          </a:p>
          <a:p>
            <a:endParaRPr lang="nl-NL" sz="2800" dirty="0"/>
          </a:p>
          <a:p>
            <a:r>
              <a:rPr lang="nl-NL" sz="2800" dirty="0"/>
              <a:t>Dubrovnik</a:t>
            </a:r>
            <a:endParaRPr lang="nl-BE" sz="2800" dirty="0"/>
          </a:p>
        </p:txBody>
      </p:sp>
    </p:spTree>
    <p:extLst>
      <p:ext uri="{BB962C8B-B14F-4D97-AF65-F5344CB8AC3E}">
        <p14:creationId xmlns:p14="http://schemas.microsoft.com/office/powerpoint/2010/main" val="12355893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9feb11f-770f-496d-86b9-5e30ee6f1e5b">
      <Terms xmlns="http://schemas.microsoft.com/office/infopath/2007/PartnerControls"/>
    </lcf76f155ced4ddcb4097134ff3c332f>
    <TaxCatchAll xmlns="f2d11e72-9883-45ea-856f-0e1e6b12440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36CAEBE540284894DDF6FEBA5F6DA0" ma:contentTypeVersion="15" ma:contentTypeDescription="Een nieuw document maken." ma:contentTypeScope="" ma:versionID="38824b60189d0279ce1ffb506a58bb5b">
  <xsd:schema xmlns:xsd="http://www.w3.org/2001/XMLSchema" xmlns:xs="http://www.w3.org/2001/XMLSchema" xmlns:p="http://schemas.microsoft.com/office/2006/metadata/properties" xmlns:ns2="f2d11e72-9883-45ea-856f-0e1e6b12440c" xmlns:ns3="e9feb11f-770f-496d-86b9-5e30ee6f1e5b" targetNamespace="http://schemas.microsoft.com/office/2006/metadata/properties" ma:root="true" ma:fieldsID="79c2fdb5cb1a23de6489cddd5c145144" ns2:_="" ns3:_="">
    <xsd:import namespace="f2d11e72-9883-45ea-856f-0e1e6b12440c"/>
    <xsd:import namespace="e9feb11f-770f-496d-86b9-5e30ee6f1e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11e72-9883-45ea-856f-0e1e6b12440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8" nillable="true" ma:displayName="Taxonomy Catch All Column" ma:hidden="true" ma:list="{18b0ac36-4a41-4277-a0f1-f71f52cb21fd}" ma:internalName="TaxCatchAll" ma:showField="CatchAllData" ma:web="f2d11e72-9883-45ea-856f-0e1e6b12440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feb11f-770f-496d-86b9-5e30ee6f1e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Afbeeldingtags" ma:readOnly="false" ma:fieldId="{5cf76f15-5ced-4ddc-b409-7134ff3c332f}" ma:taxonomyMulti="true" ma:sspId="fb6d39d6-82ec-4638-ab90-7514ae5d7ed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EEC67A3-1526-443C-AD01-70BF7DE3740E}">
  <ds:schemaRefs>
    <ds:schemaRef ds:uri="http://www.w3.org/XML/1998/namespace"/>
    <ds:schemaRef ds:uri="http://purl.org/dc/dcmitype/"/>
    <ds:schemaRef ds:uri="e9feb11f-770f-496d-86b9-5e30ee6f1e5b"/>
    <ds:schemaRef ds:uri="http://purl.org/dc/elements/1.1/"/>
    <ds:schemaRef ds:uri="http://schemas.microsoft.com/office/2006/metadata/properties"/>
    <ds:schemaRef ds:uri="f2d11e72-9883-45ea-856f-0e1e6b12440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F042522-A3C1-40CF-8AE4-E57CD6343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11e72-9883-45ea-856f-0e1e6b12440c"/>
    <ds:schemaRef ds:uri="e9feb11f-770f-496d-86b9-5e30ee6f1e5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5E3C2BB-2827-4447-B589-12048043E03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0</TotalTime>
  <Words>712</Words>
  <Application>Microsoft Office PowerPoint</Application>
  <PresentationFormat>Breedbeeld</PresentationFormat>
  <Paragraphs>323</Paragraphs>
  <Slides>89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89</vt:i4>
      </vt:variant>
    </vt:vector>
  </HeadingPairs>
  <TitlesOfParts>
    <vt:vector size="93" baseType="lpstr">
      <vt:lpstr>Arial</vt:lpstr>
      <vt:lpstr>Century Gothic</vt:lpstr>
      <vt:lpstr>Wingdings 3</vt:lpstr>
      <vt:lpstr>Ion</vt:lpstr>
      <vt:lpstr> De slimste mens  Quiz</vt:lpstr>
      <vt:lpstr>Aardrijkskunde</vt:lpstr>
      <vt:lpstr>Wat is de langste rivier in Afrika?</vt:lpstr>
      <vt:lpstr>De Nijl</vt:lpstr>
      <vt:lpstr>Wat is de hoofdstad van Japan</vt:lpstr>
      <vt:lpstr>Tokio</vt:lpstr>
      <vt:lpstr>Wat is de hoogste berg ter wereld?</vt:lpstr>
      <vt:lpstr>De Mount Everest</vt:lpstr>
      <vt:lpstr>Wat is de hoofdstad van Kroatië</vt:lpstr>
      <vt:lpstr>Zagreb</vt:lpstr>
      <vt:lpstr>Wat is het grootste meer ter wereld?</vt:lpstr>
      <vt:lpstr>Kaspische Zee</vt:lpstr>
      <vt:lpstr>Wat is de gemiddelde temperatuur op de Noordpool met Kerst?</vt:lpstr>
      <vt:lpstr>-30°C</vt:lpstr>
      <vt:lpstr>Actualiteit</vt:lpstr>
      <vt:lpstr>Op 19 september 2021 barste de Cumbre Vieja – vulkaan uit. Op welk eiland was dat?</vt:lpstr>
      <vt:lpstr>La Palma</vt:lpstr>
      <vt:lpstr>In welk Europees land werd in 2023 een voormalige directeur van een ziekenhuis veroordeeld tot gevangenisstraf?</vt:lpstr>
      <vt:lpstr>België</vt:lpstr>
      <vt:lpstr>Op 30 augustus 2021 ontsnappen 2 dieren uit een Nederlandse zoo door een zelf gegraven gat. Welke dieren waren dat?</vt:lpstr>
      <vt:lpstr>Wolven</vt:lpstr>
      <vt:lpstr>In 2021 werd Joe Biden president. Hij was eerder vice-president. Onder welke president was dat?</vt:lpstr>
      <vt:lpstr>Barack Obama</vt:lpstr>
      <vt:lpstr>Open vraag:  Hij was van 1979 tot aan zijn dood in februari 2021 burgemeester van de kustgemeente Knokke – Heist. Wat is zijn naam én voornaam?</vt:lpstr>
      <vt:lpstr>Leopold Lippens</vt:lpstr>
      <vt:lpstr>Welk land bood excuses aan voor het slavernijverleden in Congo (juli 2023)?</vt:lpstr>
      <vt:lpstr>Nederland</vt:lpstr>
      <vt:lpstr>Biologie</vt:lpstr>
      <vt:lpstr>U verbrand zichzelf aan heet water. Er ontstaan blaren. Welke brandwonde heeft u?</vt:lpstr>
      <vt:lpstr>Tweede graad brandwonden</vt:lpstr>
      <vt:lpstr>Wat is geen zoogdier?</vt:lpstr>
      <vt:lpstr>Krokodil</vt:lpstr>
      <vt:lpstr>Open vraag: Wat is het enige vliegende zoogdier?</vt:lpstr>
      <vt:lpstr>Vleermuis</vt:lpstr>
      <vt:lpstr>Hoeveel magen heeft een vogel?</vt:lpstr>
      <vt:lpstr>2</vt:lpstr>
      <vt:lpstr>Cultuur</vt:lpstr>
      <vt:lpstr>Wat is de naam van de beroemde Japanse kunst van het vouwen van papier?</vt:lpstr>
      <vt:lpstr>Origami</vt:lpstr>
      <vt:lpstr>In welk land is het gebruikelijk om met borden te werpen op restaurant?</vt:lpstr>
      <vt:lpstr>Griekenland</vt:lpstr>
      <vt:lpstr>In welk land ontstond de tango?</vt:lpstr>
      <vt:lpstr>Argentinië</vt:lpstr>
      <vt:lpstr>Waar – niet waar:    Overal in Cuba zijn op straat vlak voor kerst varkens te zien</vt:lpstr>
      <vt:lpstr>Waar </vt:lpstr>
      <vt:lpstr>Welk beroemd ballet vertelt het verhaal van een houten pop die tot leven komt?</vt:lpstr>
      <vt:lpstr>De notenkraker</vt:lpstr>
      <vt:lpstr>Geschiedenis</vt:lpstr>
      <vt:lpstr>Sinds welk jaar versieren we een kerstboom?</vt:lpstr>
      <vt:lpstr>1510</vt:lpstr>
      <vt:lpstr>Hoe oud was Napoleon toen hij stierf?</vt:lpstr>
      <vt:lpstr>51 jaar</vt:lpstr>
      <vt:lpstr>In welk jaar vond de slag van Nieuwpoort plaats?</vt:lpstr>
      <vt:lpstr>1600</vt:lpstr>
      <vt:lpstr>Welke beroemde Egyptische farao staat bekend om zijn grote piramide in Gizeh? </vt:lpstr>
      <vt:lpstr>Cheops</vt:lpstr>
      <vt:lpstr>In welke stad werd de eerste metro gebouwd?</vt:lpstr>
      <vt:lpstr>Londen</vt:lpstr>
      <vt:lpstr>PowerPoint-presentatie</vt:lpstr>
      <vt:lpstr>Dieren</vt:lpstr>
      <vt:lpstr>Welk dier zwemt achteruit?</vt:lpstr>
      <vt:lpstr>Garnaal</vt:lpstr>
      <vt:lpstr>Welk dier kan langer zonder water dan een kameel?</vt:lpstr>
      <vt:lpstr>Giraffe</vt:lpstr>
      <vt:lpstr>Hoeveel weegt een tand van een olifant ongeveer?</vt:lpstr>
      <vt:lpstr>4 kilogram</vt:lpstr>
      <vt:lpstr>Welk van onderstaande dieren heeft de meeste smaakpapillen?</vt:lpstr>
      <vt:lpstr>Hond</vt:lpstr>
      <vt:lpstr>Wat is de grootste katachtige ter wereld?</vt:lpstr>
      <vt:lpstr>Siberische Tijger</vt:lpstr>
      <vt:lpstr>Open vraag:   Welk dier staat bekend om zijn rode harige vacht met lange armen?</vt:lpstr>
      <vt:lpstr>Orang Oetan </vt:lpstr>
      <vt:lpstr>Sport</vt:lpstr>
      <vt:lpstr>Open vraag:   Hoe heette het voormalige Koning Boudewijnstadion?</vt:lpstr>
      <vt:lpstr>De Heizel</vt:lpstr>
      <vt:lpstr>In welke sport zijn er meer aantal spelers op het veld te zien? (ploeg)</vt:lpstr>
      <vt:lpstr>Volleybal</vt:lpstr>
      <vt:lpstr>Welk onderdeel behoort niet tot de moderne 5 kamp (atletiek)</vt:lpstr>
      <vt:lpstr>Polsstok springen</vt:lpstr>
      <vt:lpstr>Welke sportman kreeg de bijnaam ‘de kannibaal van Baal’?</vt:lpstr>
      <vt:lpstr>Sven Nys</vt:lpstr>
      <vt:lpstr>Wie maakte het volgende doelpunt ‘ met de hand van God’</vt:lpstr>
      <vt:lpstr>Diego Maradonna</vt:lpstr>
      <vt:lpstr>Wat is het wereldrecord kogelstoten voor dames?</vt:lpstr>
      <vt:lpstr>23 meter</vt:lpstr>
      <vt:lpstr>Hoeveel vakken telt een schaakbord?</vt:lpstr>
      <vt:lpstr>64</vt:lpstr>
      <vt:lpstr>Uit hoeveel procent goud bestaat een gouden medaille op de Olympische Spelen?</vt:lpstr>
      <vt:lpstr>1%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Wonen en leven</dc:creator>
  <cp:lastModifiedBy>Wonen en leven</cp:lastModifiedBy>
  <cp:revision>2</cp:revision>
  <dcterms:created xsi:type="dcterms:W3CDTF">2024-12-24T07:26:19Z</dcterms:created>
  <dcterms:modified xsi:type="dcterms:W3CDTF">2025-02-26T10:56:58Z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0x0101008136CAEBE540284894DDF6FEBA5F6DA0</vt:lpwstr>
  </property>
  <property fmtid="{D5CDD505-2E9C-101B-9397-08002B2CF9AE}" pid="3" name="MediaServiceImageTags">
    <vt:lpwstr/>
  </property>
</Properties>
</file>