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2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179172"/>
            <a:ext cx="9601200" cy="1485900"/>
          </a:xfrm>
        </p:spPr>
        <p:txBody>
          <a:bodyPr>
            <a:noAutofit/>
          </a:bodyPr>
          <a:lstStyle/>
          <a:p>
            <a:r>
              <a:rPr lang="nl-BE" sz="7200" dirty="0" smtClean="0"/>
              <a:t/>
            </a:r>
            <a:br>
              <a:rPr lang="nl-BE" sz="7200" dirty="0" smtClean="0"/>
            </a:br>
            <a:r>
              <a:rPr lang="nl-BE" sz="7200" dirty="0" smtClean="0"/>
              <a:t>Dit dier bestaat echt.</a:t>
            </a:r>
            <a:endParaRPr lang="nl-BE" sz="7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71600" y="2852352"/>
            <a:ext cx="9601200" cy="3581400"/>
          </a:xfrm>
        </p:spPr>
        <p:txBody>
          <a:bodyPr/>
          <a:lstStyle/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Waar</a:t>
            </a:r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Niet waar</a:t>
            </a:r>
            <a:endParaRPr lang="nl-BE" sz="6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-1" y="179172"/>
            <a:ext cx="2183027" cy="76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800" dirty="0" smtClean="0"/>
              <a:t>26</a:t>
            </a:r>
            <a:endParaRPr lang="nl-BE" sz="4800" dirty="0"/>
          </a:p>
        </p:txBody>
      </p:sp>
      <p:pic>
        <p:nvPicPr>
          <p:cNvPr id="6146" name="Picture 2" descr="hybride-dieren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37" t="12577" r="13031" b="2112"/>
          <a:stretch>
            <a:fillRect/>
          </a:stretch>
        </p:blipFill>
        <p:spPr bwMode="auto">
          <a:xfrm>
            <a:off x="7471719" y="2334302"/>
            <a:ext cx="3921212" cy="40994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563261"/>
            <a:ext cx="9601200" cy="1485900"/>
          </a:xfrm>
        </p:spPr>
        <p:txBody>
          <a:bodyPr>
            <a:noAutofit/>
          </a:bodyPr>
          <a:lstStyle/>
          <a:p>
            <a:r>
              <a:rPr lang="nl-BE" sz="7200" dirty="0" smtClean="0"/>
              <a:t/>
            </a:r>
            <a:br>
              <a:rPr lang="nl-BE" sz="7200" dirty="0" smtClean="0"/>
            </a:br>
            <a:r>
              <a:rPr lang="nl-BE" sz="7200" dirty="0"/>
              <a:t>E</a:t>
            </a:r>
            <a:r>
              <a:rPr lang="nl-BE" sz="7200" dirty="0" smtClean="0"/>
              <a:t>en lama eet vlees.</a:t>
            </a:r>
            <a:endParaRPr lang="nl-BE" sz="7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71600" y="2852352"/>
            <a:ext cx="9601200" cy="3581400"/>
          </a:xfrm>
        </p:spPr>
        <p:txBody>
          <a:bodyPr/>
          <a:lstStyle/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Waar</a:t>
            </a:r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Niet waar</a:t>
            </a:r>
            <a:endParaRPr lang="nl-BE" sz="6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-1" y="179172"/>
            <a:ext cx="2183027" cy="76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800" dirty="0" smtClean="0"/>
              <a:t>31</a:t>
            </a:r>
            <a:endParaRPr lang="nl-BE" sz="4800" dirty="0"/>
          </a:p>
        </p:txBody>
      </p:sp>
      <p:pic>
        <p:nvPicPr>
          <p:cNvPr id="8194" name="Picture 2" descr="Afbeeldingsresultaat voor lam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7928" y="1235677"/>
            <a:ext cx="4262840" cy="5744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35211" y="735226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nl-BE" sz="7200" u="sng" dirty="0" smtClean="0">
                <a:solidFill>
                  <a:schemeClr val="accent6">
                    <a:lumMod val="75000"/>
                  </a:schemeClr>
                </a:solidFill>
              </a:rPr>
              <a:t>Antwoord </a:t>
            </a:r>
            <a:r>
              <a:rPr lang="nl-BE" sz="7200" u="sng" dirty="0">
                <a:solidFill>
                  <a:schemeClr val="accent6">
                    <a:lumMod val="75000"/>
                  </a:schemeClr>
                </a:solidFill>
              </a:rPr>
              <a:t>B</a:t>
            </a:r>
            <a: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>Niet waar</a:t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6600" dirty="0" smtClean="0">
                <a:solidFill>
                  <a:schemeClr val="tx1"/>
                </a:solidFill>
              </a:rPr>
              <a:t>Het zijn planteneters.</a:t>
            </a: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nl-BE" sz="7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110180"/>
            <a:ext cx="9601200" cy="1485900"/>
          </a:xfrm>
        </p:spPr>
        <p:txBody>
          <a:bodyPr>
            <a:noAutofit/>
          </a:bodyPr>
          <a:lstStyle/>
          <a:p>
            <a:r>
              <a:rPr lang="nl-BE" sz="7200" dirty="0" smtClean="0"/>
              <a:t/>
            </a:r>
            <a:br>
              <a:rPr lang="nl-BE" sz="7200" dirty="0" smtClean="0"/>
            </a:br>
            <a:r>
              <a:rPr lang="nl-BE" sz="7200" dirty="0" smtClean="0"/>
              <a:t>Waarom neemt een varken een modderbad?</a:t>
            </a:r>
            <a:endParaRPr lang="nl-BE" sz="7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71600" y="2988275"/>
            <a:ext cx="9601200" cy="35814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Om zich af te koelen</a:t>
            </a:r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Om te ontspannen</a:t>
            </a:r>
            <a:endParaRPr lang="nl-BE" sz="6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-1" y="179172"/>
            <a:ext cx="2183027" cy="76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800" dirty="0" smtClean="0"/>
              <a:t>32</a:t>
            </a:r>
            <a:endParaRPr lang="nl-BE" sz="4800" dirty="0"/>
          </a:p>
        </p:txBody>
      </p:sp>
      <p:pic>
        <p:nvPicPr>
          <p:cNvPr id="4098" name="Picture 2" descr="Afbeeldingsresultaat voor vark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0255" y="4065416"/>
            <a:ext cx="3788625" cy="2792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35211" y="735226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nl-BE" sz="7200" u="sng" dirty="0" smtClean="0">
                <a:solidFill>
                  <a:schemeClr val="accent6">
                    <a:lumMod val="75000"/>
                  </a:schemeClr>
                </a:solidFill>
              </a:rPr>
              <a:t>Antwoord </a:t>
            </a:r>
            <a:r>
              <a:rPr lang="nl-BE" sz="7200" u="sng" dirty="0">
                <a:solidFill>
                  <a:schemeClr val="accent6">
                    <a:lumMod val="75000"/>
                  </a:schemeClr>
                </a:solidFill>
              </a:rPr>
              <a:t>A</a:t>
            </a:r>
            <a: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>Om zich af te koelen.</a:t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nl-BE" sz="7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110180"/>
            <a:ext cx="9601200" cy="1485900"/>
          </a:xfrm>
        </p:spPr>
        <p:txBody>
          <a:bodyPr>
            <a:noAutofit/>
          </a:bodyPr>
          <a:lstStyle/>
          <a:p>
            <a:r>
              <a:rPr lang="nl-BE" sz="7200" dirty="0" smtClean="0"/>
              <a:t/>
            </a:r>
            <a:br>
              <a:rPr lang="nl-BE" sz="7200" dirty="0" smtClean="0"/>
            </a:br>
            <a:r>
              <a:rPr lang="nl-BE" sz="7200" dirty="0" smtClean="0"/>
              <a:t>Hoe noemt een mannelijke bij?</a:t>
            </a:r>
            <a:endParaRPr lang="nl-BE" sz="7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71600" y="2988275"/>
            <a:ext cx="9601200" cy="35814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Een </a:t>
            </a:r>
            <a:r>
              <a:rPr lang="nl-BE" sz="6000" i="1" dirty="0" err="1" smtClean="0">
                <a:solidFill>
                  <a:schemeClr val="accent6">
                    <a:lumMod val="75000"/>
                  </a:schemeClr>
                </a:solidFill>
              </a:rPr>
              <a:t>dou</a:t>
            </a:r>
            <a:endParaRPr lang="nl-BE" sz="6000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Een dar</a:t>
            </a:r>
            <a:endParaRPr lang="nl-BE" sz="6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-1" y="179172"/>
            <a:ext cx="2183027" cy="76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800" dirty="0" smtClean="0"/>
              <a:t>33</a:t>
            </a:r>
            <a:endParaRPr lang="nl-BE" sz="4800" dirty="0"/>
          </a:p>
        </p:txBody>
      </p:sp>
      <p:pic>
        <p:nvPicPr>
          <p:cNvPr id="5122" name="Picture 2" descr="Afbeeldingsresultaat voor bij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3314" y="3099622"/>
            <a:ext cx="4218908" cy="3470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76400" y="1715529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nl-BE" sz="7200" u="sng" dirty="0" smtClean="0">
                <a:solidFill>
                  <a:schemeClr val="accent6">
                    <a:lumMod val="75000"/>
                  </a:schemeClr>
                </a:solidFill>
              </a:rPr>
              <a:t>Antwoord </a:t>
            </a:r>
            <a:r>
              <a:rPr lang="nl-BE" sz="7200" u="sng" dirty="0">
                <a:solidFill>
                  <a:schemeClr val="accent6">
                    <a:lumMod val="75000"/>
                  </a:schemeClr>
                </a:solidFill>
              </a:rPr>
              <a:t>B</a:t>
            </a:r>
            <a: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>Een dar</a:t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nl-BE" sz="7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110180"/>
            <a:ext cx="9601200" cy="1485900"/>
          </a:xfrm>
        </p:spPr>
        <p:txBody>
          <a:bodyPr>
            <a:noAutofit/>
          </a:bodyPr>
          <a:lstStyle/>
          <a:p>
            <a:r>
              <a:rPr lang="nl-BE" sz="7200" smtClean="0"/>
              <a:t/>
            </a:r>
            <a:br>
              <a:rPr lang="nl-BE" sz="7200" smtClean="0"/>
            </a:br>
            <a:r>
              <a:rPr lang="nl-BE" sz="7200" smtClean="0"/>
              <a:t>Welke dieren zorgden voor de verspreiding van de pest?</a:t>
            </a:r>
            <a:endParaRPr lang="nl-BE" sz="7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71600" y="3424881"/>
            <a:ext cx="9601200" cy="35814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457200" indent="-457200">
              <a:buAutoNum type="alphaUcPeriod"/>
            </a:pPr>
            <a:r>
              <a:rPr lang="nl-BE" sz="6000" i="1" smtClean="0">
                <a:solidFill>
                  <a:schemeClr val="accent6">
                    <a:lumMod val="75000"/>
                  </a:schemeClr>
                </a:solidFill>
              </a:rPr>
              <a:t> Ratten</a:t>
            </a:r>
            <a:endParaRPr lang="nl-BE" sz="6000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buAutoNum type="alphaUcPeriod"/>
            </a:pPr>
            <a:r>
              <a:rPr lang="nl-BE" sz="6000" i="1" smtClean="0">
                <a:solidFill>
                  <a:schemeClr val="accent6">
                    <a:lumMod val="75000"/>
                  </a:schemeClr>
                </a:solidFill>
              </a:rPr>
              <a:t> Muizen</a:t>
            </a:r>
            <a:endParaRPr lang="nl-BE" sz="6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-1" y="179172"/>
            <a:ext cx="2183027" cy="76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800" smtClean="0"/>
              <a:t>34</a:t>
            </a:r>
            <a:endParaRPr lang="nl-BE" sz="4800" dirty="0"/>
          </a:p>
        </p:txBody>
      </p:sp>
      <p:pic>
        <p:nvPicPr>
          <p:cNvPr id="1026" name="Picture 2" descr="Afbeeldingsresultaat voor rat en mui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6169" y="4804074"/>
            <a:ext cx="6096000" cy="1762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35211" y="735226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nl-BE" sz="7200" u="sng" smtClean="0">
                <a:solidFill>
                  <a:schemeClr val="accent6">
                    <a:lumMod val="75000"/>
                  </a:schemeClr>
                </a:solidFill>
              </a:rPr>
              <a:t>Antwoord A en B</a:t>
            </a:r>
            <a:r>
              <a:rPr lang="nl-BE" sz="960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960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13800" smtClean="0">
                <a:solidFill>
                  <a:schemeClr val="accent6">
                    <a:lumMod val="75000"/>
                  </a:schemeClr>
                </a:solidFill>
              </a:rPr>
              <a:t>Door ratten én muizen</a:t>
            </a: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nl-BE" sz="7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110180"/>
            <a:ext cx="9601200" cy="1485900"/>
          </a:xfrm>
        </p:spPr>
        <p:txBody>
          <a:bodyPr>
            <a:noAutofit/>
          </a:bodyPr>
          <a:lstStyle/>
          <a:p>
            <a:r>
              <a:rPr lang="nl-BE" sz="7200" dirty="0" smtClean="0"/>
              <a:t/>
            </a:r>
            <a:br>
              <a:rPr lang="nl-BE" sz="7200" dirty="0" smtClean="0"/>
            </a:br>
            <a:r>
              <a:rPr lang="nl-BE" sz="7200" dirty="0" smtClean="0"/>
              <a:t>Hoe noemt een paling nog?</a:t>
            </a:r>
            <a:endParaRPr lang="nl-BE" sz="7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71600" y="3424881"/>
            <a:ext cx="9601200" cy="35814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Een aal</a:t>
            </a:r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Een snoek</a:t>
            </a:r>
            <a:endParaRPr lang="nl-BE" sz="6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-1" y="179172"/>
            <a:ext cx="2183027" cy="76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800" dirty="0" smtClean="0"/>
              <a:t>35</a:t>
            </a:r>
            <a:endParaRPr lang="nl-BE" sz="4800" dirty="0"/>
          </a:p>
        </p:txBody>
      </p:sp>
      <p:pic>
        <p:nvPicPr>
          <p:cNvPr id="2050" name="Picture 2" descr="Afbeeldingsresultaat voor pal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4345" y="2658762"/>
            <a:ext cx="5664122" cy="3231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26974" y="1476631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nl-BE" sz="7200" u="sng" dirty="0" smtClean="0">
                <a:solidFill>
                  <a:schemeClr val="accent6">
                    <a:lumMod val="75000"/>
                  </a:schemeClr>
                </a:solidFill>
              </a:rPr>
              <a:t>Antwoord </a:t>
            </a:r>
            <a:r>
              <a:rPr lang="nl-BE" sz="7200" u="sng" dirty="0">
                <a:solidFill>
                  <a:schemeClr val="accent6">
                    <a:lumMod val="75000"/>
                  </a:schemeClr>
                </a:solidFill>
              </a:rPr>
              <a:t>A</a:t>
            </a:r>
            <a:r>
              <a:rPr lang="nl-BE" sz="9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96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>Een aal</a:t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nl-BE" sz="7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35211" y="735226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nl-BE" sz="7200" u="sng" dirty="0" smtClean="0">
                <a:solidFill>
                  <a:schemeClr val="accent6">
                    <a:lumMod val="75000"/>
                  </a:schemeClr>
                </a:solidFill>
              </a:rPr>
              <a:t>Antwoord A</a:t>
            </a:r>
            <a: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>Waar</a:t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6600" dirty="0" smtClean="0">
                <a:solidFill>
                  <a:schemeClr val="tx1"/>
                </a:solidFill>
              </a:rPr>
              <a:t>Het is een kruising van een zebra en een ezel.</a:t>
            </a: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nl-BE" sz="7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835110"/>
            <a:ext cx="9601200" cy="1485900"/>
          </a:xfrm>
        </p:spPr>
        <p:txBody>
          <a:bodyPr>
            <a:noAutofit/>
          </a:bodyPr>
          <a:lstStyle/>
          <a:p>
            <a:r>
              <a:rPr lang="nl-BE" sz="7200" dirty="0" smtClean="0"/>
              <a:t/>
            </a:r>
            <a:br>
              <a:rPr lang="nl-BE" sz="7200" dirty="0" smtClean="0"/>
            </a:br>
            <a:r>
              <a:rPr lang="nl-BE" sz="7200" dirty="0" smtClean="0"/>
              <a:t>Wat is een ‘</a:t>
            </a:r>
            <a:r>
              <a:rPr lang="nl-BE" sz="7200" dirty="0" err="1" smtClean="0"/>
              <a:t>suskewiet</a:t>
            </a:r>
            <a:r>
              <a:rPr lang="nl-BE" sz="7200" dirty="0" smtClean="0"/>
              <a:t>’?</a:t>
            </a:r>
            <a:endParaRPr lang="nl-BE" sz="7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71600" y="2976948"/>
            <a:ext cx="9601200" cy="35814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Een pimpelmees</a:t>
            </a:r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Een vink</a:t>
            </a:r>
            <a:endParaRPr lang="nl-BE" sz="6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-1" y="179172"/>
            <a:ext cx="2183027" cy="76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800" dirty="0" smtClean="0"/>
              <a:t>36</a:t>
            </a:r>
            <a:endParaRPr lang="nl-BE" sz="4800" dirty="0"/>
          </a:p>
        </p:txBody>
      </p:sp>
      <p:pic>
        <p:nvPicPr>
          <p:cNvPr id="3074" name="Picture 2" descr="Afbeeldingsresultaat voor vin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5330" y="2976948"/>
            <a:ext cx="4083479" cy="4083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18735" y="1361302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nl-BE" sz="7200" u="sng" dirty="0" smtClean="0">
                <a:solidFill>
                  <a:schemeClr val="accent6">
                    <a:lumMod val="75000"/>
                  </a:schemeClr>
                </a:solidFill>
              </a:rPr>
              <a:t>Antwoord B</a:t>
            </a:r>
            <a:r>
              <a:rPr lang="nl-BE" sz="9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96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>Een vink</a:t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nl-BE" sz="7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0"/>
            <a:ext cx="9601200" cy="1485900"/>
          </a:xfrm>
        </p:spPr>
        <p:txBody>
          <a:bodyPr>
            <a:noAutofit/>
          </a:bodyPr>
          <a:lstStyle/>
          <a:p>
            <a:r>
              <a:rPr lang="nl-BE" sz="7200" dirty="0" smtClean="0"/>
              <a:t/>
            </a:r>
            <a:br>
              <a:rPr lang="nl-BE" sz="7200" dirty="0" smtClean="0"/>
            </a:br>
            <a:r>
              <a:rPr lang="nl-BE" sz="7200" dirty="0" smtClean="0"/>
              <a:t>Hoe maken sprinkhanen lawaai?</a:t>
            </a:r>
            <a:endParaRPr lang="nl-BE" sz="7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71600" y="2976948"/>
            <a:ext cx="9601200" cy="35814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457200" indent="-457200">
              <a:buAutoNum type="alphaUcPeriod"/>
            </a:pPr>
            <a:r>
              <a:rPr lang="nl-BE" sz="6400" i="1" dirty="0" smtClean="0">
                <a:solidFill>
                  <a:schemeClr val="accent6">
                    <a:lumMod val="75000"/>
                  </a:schemeClr>
                </a:solidFill>
              </a:rPr>
              <a:t> Door met de voorpoten    </a:t>
            </a:r>
          </a:p>
          <a:p>
            <a:pPr marL="0" indent="0">
              <a:buNone/>
            </a:pPr>
            <a:r>
              <a:rPr lang="nl-BE" sz="6400" i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nl-BE" sz="6400" i="1" dirty="0" smtClean="0">
                <a:solidFill>
                  <a:schemeClr val="accent6">
                    <a:lumMod val="75000"/>
                  </a:schemeClr>
                </a:solidFill>
              </a:rPr>
              <a:t>   over de vleugels te wrijven</a:t>
            </a:r>
          </a:p>
          <a:p>
            <a:pPr marL="0" indent="0">
              <a:buNone/>
            </a:pPr>
            <a:r>
              <a:rPr lang="nl-BE" sz="6400" i="1" dirty="0" smtClean="0">
                <a:solidFill>
                  <a:schemeClr val="accent6">
                    <a:lumMod val="75000"/>
                  </a:schemeClr>
                </a:solidFill>
              </a:rPr>
              <a:t>B. Door in hun achterpoten te </a:t>
            </a:r>
          </a:p>
          <a:p>
            <a:pPr marL="0" indent="0">
              <a:buNone/>
            </a:pPr>
            <a:r>
              <a:rPr lang="nl-BE" sz="6400" i="1" dirty="0" smtClean="0">
                <a:solidFill>
                  <a:schemeClr val="accent6">
                    <a:lumMod val="75000"/>
                  </a:schemeClr>
                </a:solidFill>
              </a:rPr>
              <a:t>    wrijven</a:t>
            </a:r>
            <a:endParaRPr lang="nl-BE" sz="64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-1" y="179172"/>
            <a:ext cx="2183027" cy="76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800" dirty="0" smtClean="0"/>
              <a:t>37</a:t>
            </a:r>
            <a:endParaRPr lang="nl-BE" sz="4800" dirty="0"/>
          </a:p>
        </p:txBody>
      </p:sp>
      <p:pic>
        <p:nvPicPr>
          <p:cNvPr id="4098" name="Picture 2" descr="Afbeeldingsresultaat voor sprinkhaa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3593" y="4786183"/>
            <a:ext cx="3198407" cy="2132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26973" y="364524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nl-BE" sz="7200" u="sng" dirty="0" smtClean="0">
                <a:solidFill>
                  <a:schemeClr val="accent6">
                    <a:lumMod val="75000"/>
                  </a:schemeClr>
                </a:solidFill>
              </a:rPr>
              <a:t>Antwoord </a:t>
            </a:r>
            <a:r>
              <a:rPr lang="nl-BE" sz="7200" u="sng" dirty="0">
                <a:solidFill>
                  <a:schemeClr val="accent6">
                    <a:lumMod val="75000"/>
                  </a:schemeClr>
                </a:solidFill>
              </a:rPr>
              <a:t>A</a:t>
            </a:r>
            <a:r>
              <a:rPr lang="nl-BE" sz="9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96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9600" dirty="0" smtClean="0">
                <a:solidFill>
                  <a:schemeClr val="accent6">
                    <a:lumMod val="75000"/>
                  </a:schemeClr>
                </a:solidFill>
              </a:rPr>
              <a:t>Door met de voorpoten over de vleugels te wrijven.</a:t>
            </a: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nl-BE" sz="7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179172"/>
            <a:ext cx="9601200" cy="1485900"/>
          </a:xfrm>
        </p:spPr>
        <p:txBody>
          <a:bodyPr>
            <a:noAutofit/>
          </a:bodyPr>
          <a:lstStyle/>
          <a:p>
            <a:r>
              <a:rPr lang="nl-BE" sz="7200" dirty="0" smtClean="0"/>
              <a:t/>
            </a:r>
            <a:br>
              <a:rPr lang="nl-BE" sz="7200" dirty="0" smtClean="0"/>
            </a:br>
            <a:r>
              <a:rPr lang="nl-BE" sz="7200" dirty="0" smtClean="0"/>
              <a:t>Wie heeft meer tanden?</a:t>
            </a:r>
            <a:endParaRPr lang="nl-BE" sz="7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71600" y="2852352"/>
            <a:ext cx="9601200" cy="3581400"/>
          </a:xfrm>
        </p:spPr>
        <p:txBody>
          <a:bodyPr/>
          <a:lstStyle/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Een kat</a:t>
            </a:r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Een hond</a:t>
            </a:r>
            <a:endParaRPr lang="nl-BE" sz="6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-1" y="179172"/>
            <a:ext cx="2183027" cy="76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800" dirty="0" smtClean="0"/>
              <a:t>3</a:t>
            </a:r>
            <a:r>
              <a:rPr lang="nl-BE" sz="4800" dirty="0"/>
              <a:t>8</a:t>
            </a:r>
          </a:p>
        </p:txBody>
      </p:sp>
      <p:pic>
        <p:nvPicPr>
          <p:cNvPr id="5122" name="Picture 2" descr="Afbeeldingsresultaat voor kat en ho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2204" y="3599935"/>
            <a:ext cx="4506727" cy="3091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35211" y="735226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nl-BE" sz="7200" u="sng" dirty="0" smtClean="0">
                <a:solidFill>
                  <a:schemeClr val="accent6">
                    <a:lumMod val="75000"/>
                  </a:schemeClr>
                </a:solidFill>
              </a:rPr>
              <a:t>Antwoord B</a:t>
            </a:r>
            <a: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>Een hond</a:t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6600" dirty="0" smtClean="0">
                <a:solidFill>
                  <a:schemeClr val="tx1"/>
                </a:solidFill>
              </a:rPr>
              <a:t>Een kat heeft 30 tanden, een hond 42.</a:t>
            </a: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nl-BE" sz="7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-2060"/>
            <a:ext cx="9601200" cy="1485900"/>
          </a:xfrm>
        </p:spPr>
        <p:txBody>
          <a:bodyPr>
            <a:noAutofit/>
          </a:bodyPr>
          <a:lstStyle/>
          <a:p>
            <a:r>
              <a:rPr lang="nl-BE" sz="7200" dirty="0" smtClean="0"/>
              <a:t/>
            </a:r>
            <a:br>
              <a:rPr lang="nl-BE" sz="7200" dirty="0" smtClean="0"/>
            </a:br>
            <a:r>
              <a:rPr lang="nl-BE" sz="6600" dirty="0" smtClean="0"/>
              <a:t>De </a:t>
            </a:r>
            <a:r>
              <a:rPr lang="nl-BE" sz="6600" dirty="0"/>
              <a:t>zalm leeft in </a:t>
            </a:r>
            <a:r>
              <a:rPr lang="nl-BE" sz="6600" dirty="0" smtClean="0"/>
              <a:t>zoutwater. </a:t>
            </a:r>
            <a:r>
              <a:rPr lang="nl-BE" sz="6600" dirty="0"/>
              <a:t>Hij zwemt </a:t>
            </a:r>
            <a:r>
              <a:rPr lang="nl-BE" sz="6600" dirty="0" smtClean="0"/>
              <a:t>naar zoet </a:t>
            </a:r>
            <a:r>
              <a:rPr lang="nl-BE" sz="6600" dirty="0"/>
              <a:t>water </a:t>
            </a:r>
            <a:r>
              <a:rPr lang="nl-BE" sz="6600" dirty="0" smtClean="0"/>
              <a:t>ineen </a:t>
            </a:r>
            <a:r>
              <a:rPr lang="nl-BE" sz="6600" dirty="0"/>
              <a:t>rivier om: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71600" y="3599935"/>
            <a:ext cx="9601200" cy="3581400"/>
          </a:xfrm>
        </p:spPr>
        <p:txBody>
          <a:bodyPr/>
          <a:lstStyle/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Te paren</a:t>
            </a:r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Te overwinteren</a:t>
            </a:r>
            <a:endParaRPr lang="nl-BE" sz="6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-1" y="179172"/>
            <a:ext cx="2183027" cy="76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800" dirty="0" smtClean="0"/>
              <a:t>39</a:t>
            </a:r>
            <a:endParaRPr lang="nl-BE" sz="4800" dirty="0"/>
          </a:p>
        </p:txBody>
      </p:sp>
      <p:pic>
        <p:nvPicPr>
          <p:cNvPr id="1026" name="Picture 2" descr="Afbeeldingsresultaat voor zal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12131">
            <a:off x="7411786" y="4194194"/>
            <a:ext cx="5046186" cy="1934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35211" y="735226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nl-BE" sz="7200" u="sng" dirty="0" smtClean="0">
                <a:solidFill>
                  <a:schemeClr val="accent6">
                    <a:lumMod val="75000"/>
                  </a:schemeClr>
                </a:solidFill>
              </a:rPr>
              <a:t>Antwoord A</a:t>
            </a:r>
            <a: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>Om te paren</a:t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nl-BE" sz="7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281116"/>
            <a:ext cx="9601200" cy="1485900"/>
          </a:xfrm>
        </p:spPr>
        <p:txBody>
          <a:bodyPr>
            <a:noAutofit/>
          </a:bodyPr>
          <a:lstStyle/>
          <a:p>
            <a:r>
              <a:rPr lang="nl-BE" sz="7200" dirty="0" smtClean="0"/>
              <a:t/>
            </a:r>
            <a:br>
              <a:rPr lang="nl-BE" sz="7200" dirty="0" smtClean="0"/>
            </a:br>
            <a:r>
              <a:rPr lang="nl-BE" sz="7200" dirty="0" smtClean="0"/>
              <a:t>De egel is een …</a:t>
            </a:r>
            <a:endParaRPr lang="nl-BE" sz="7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71600" y="2586681"/>
            <a:ext cx="9601200" cy="3581400"/>
          </a:xfrm>
        </p:spPr>
        <p:txBody>
          <a:bodyPr/>
          <a:lstStyle/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Insecteneter</a:t>
            </a:r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Vruchteneter</a:t>
            </a:r>
            <a:endParaRPr lang="nl-BE" sz="6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-1" y="179172"/>
            <a:ext cx="2183027" cy="76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800" dirty="0" smtClean="0"/>
              <a:t>40</a:t>
            </a:r>
            <a:endParaRPr lang="nl-BE" sz="4800" dirty="0"/>
          </a:p>
        </p:txBody>
      </p:sp>
      <p:pic>
        <p:nvPicPr>
          <p:cNvPr id="2050" name="Picture 2" descr="Afbeeldingsresultaat voor ege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9778" y="3262183"/>
            <a:ext cx="4563155" cy="3444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35211" y="735226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nl-BE" sz="7200" u="sng" dirty="0" smtClean="0">
                <a:solidFill>
                  <a:schemeClr val="accent6">
                    <a:lumMod val="75000"/>
                  </a:schemeClr>
                </a:solidFill>
              </a:rPr>
              <a:t>Antwoord A</a:t>
            </a:r>
            <a: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16600" dirty="0" err="1" smtClean="0">
                <a:solidFill>
                  <a:schemeClr val="accent6">
                    <a:lumMod val="75000"/>
                  </a:schemeClr>
                </a:solidFill>
              </a:rPr>
              <a:t>Insecten-eter</a:t>
            </a: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nl-BE" sz="7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Afbeeldingsresultaat voor zeze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7143" y="524259"/>
            <a:ext cx="6063992" cy="58093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281116"/>
            <a:ext cx="9601200" cy="1485900"/>
          </a:xfrm>
        </p:spPr>
        <p:txBody>
          <a:bodyPr>
            <a:noAutofit/>
          </a:bodyPr>
          <a:lstStyle/>
          <a:p>
            <a:r>
              <a:rPr lang="nl-BE" sz="7200" dirty="0" smtClean="0"/>
              <a:t/>
            </a:r>
            <a:br>
              <a:rPr lang="nl-BE" sz="7200" dirty="0" smtClean="0"/>
            </a:br>
            <a:r>
              <a:rPr lang="nl-BE" sz="7200" dirty="0" smtClean="0"/>
              <a:t>Hoeveel uur slaapt een luiaard per dag?</a:t>
            </a:r>
            <a:endParaRPr lang="nl-BE" sz="7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71600" y="2586681"/>
            <a:ext cx="9601200" cy="3581400"/>
          </a:xfrm>
        </p:spPr>
        <p:txBody>
          <a:bodyPr/>
          <a:lstStyle/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23 uur</a:t>
            </a:r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20 uur</a:t>
            </a:r>
            <a:endParaRPr lang="nl-BE" sz="6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-1" y="179172"/>
            <a:ext cx="2183027" cy="76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800" dirty="0" smtClean="0"/>
              <a:t>41</a:t>
            </a:r>
            <a:endParaRPr lang="nl-BE" sz="4800" dirty="0"/>
          </a:p>
        </p:txBody>
      </p:sp>
      <p:pic>
        <p:nvPicPr>
          <p:cNvPr id="3074" name="Picture 2" descr="Afbeeldingsresultaat voor luiaar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8681" y="3502813"/>
            <a:ext cx="4842904" cy="321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35211" y="735226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nl-BE" sz="7200" u="sng" dirty="0" smtClean="0">
                <a:solidFill>
                  <a:schemeClr val="accent6">
                    <a:lumMod val="75000"/>
                  </a:schemeClr>
                </a:solidFill>
              </a:rPr>
              <a:t>Antwoord </a:t>
            </a:r>
            <a:r>
              <a:rPr lang="nl-BE" sz="7200" u="sng" dirty="0">
                <a:solidFill>
                  <a:schemeClr val="accent6">
                    <a:lumMod val="75000"/>
                  </a:schemeClr>
                </a:solidFill>
              </a:rPr>
              <a:t>B</a:t>
            </a:r>
            <a: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>2O uur</a:t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nl-BE" sz="7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204401"/>
            <a:ext cx="9601200" cy="1485900"/>
          </a:xfrm>
        </p:spPr>
        <p:txBody>
          <a:bodyPr>
            <a:noAutofit/>
          </a:bodyPr>
          <a:lstStyle/>
          <a:p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 smtClean="0"/>
              <a:t>Waarvoor gebruikt de slang haar tong nog?</a:t>
            </a:r>
            <a:endParaRPr lang="nl-BE" sz="7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71600" y="2586681"/>
            <a:ext cx="9601200" cy="3581400"/>
          </a:xfrm>
        </p:spPr>
        <p:txBody>
          <a:bodyPr/>
          <a:lstStyle/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Om te ruiken</a:t>
            </a:r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Om zichzelf te wassen</a:t>
            </a:r>
            <a:endParaRPr lang="nl-BE" sz="6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-1" y="179172"/>
            <a:ext cx="2183027" cy="76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800" dirty="0" smtClean="0"/>
              <a:t>42</a:t>
            </a:r>
            <a:endParaRPr lang="nl-BE" sz="4800" dirty="0"/>
          </a:p>
        </p:txBody>
      </p:sp>
      <p:pic>
        <p:nvPicPr>
          <p:cNvPr id="4098" name="Picture 2" descr="Afbeeldingsresultaat voor sla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1262" y="4234248"/>
            <a:ext cx="3131850" cy="242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35211" y="735226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nl-BE" sz="7200" u="sng" dirty="0" smtClean="0">
                <a:solidFill>
                  <a:schemeClr val="accent6">
                    <a:lumMod val="75000"/>
                  </a:schemeClr>
                </a:solidFill>
              </a:rPr>
              <a:t>Antwoord A</a:t>
            </a:r>
            <a: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>Om te ruiken</a:t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nl-BE" sz="7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204401"/>
            <a:ext cx="9601200" cy="1485900"/>
          </a:xfrm>
        </p:spPr>
        <p:txBody>
          <a:bodyPr>
            <a:noAutofit/>
          </a:bodyPr>
          <a:lstStyle/>
          <a:p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 smtClean="0"/>
              <a:t>Een ooievaar maakt een … geluid.</a:t>
            </a:r>
            <a:endParaRPr lang="nl-BE" sz="7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71600" y="2586681"/>
            <a:ext cx="9601200" cy="3581400"/>
          </a:xfrm>
        </p:spPr>
        <p:txBody>
          <a:bodyPr/>
          <a:lstStyle/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Klepperend</a:t>
            </a:r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Kirrend</a:t>
            </a:r>
            <a:endParaRPr lang="nl-BE" sz="6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-1" y="179172"/>
            <a:ext cx="2183027" cy="76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800" dirty="0" smtClean="0"/>
              <a:t>43</a:t>
            </a:r>
            <a:endParaRPr lang="nl-BE" sz="4800" dirty="0"/>
          </a:p>
        </p:txBody>
      </p:sp>
      <p:pic>
        <p:nvPicPr>
          <p:cNvPr id="5122" name="Picture 2" descr="Afbeeldingsresultaat voor ooieva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5868" y="3464525"/>
            <a:ext cx="9315450" cy="3409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51686" y="883507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nl-BE" sz="7200" u="sng" dirty="0" smtClean="0">
                <a:solidFill>
                  <a:schemeClr val="accent6">
                    <a:lumMod val="75000"/>
                  </a:schemeClr>
                </a:solidFill>
              </a:rPr>
              <a:t>Antwoord A</a:t>
            </a:r>
            <a: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13800" dirty="0" smtClean="0">
                <a:solidFill>
                  <a:schemeClr val="accent6">
                    <a:lumMod val="75000"/>
                  </a:schemeClr>
                </a:solidFill>
              </a:rPr>
              <a:t>Klepperend</a:t>
            </a: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nl-BE" sz="7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0"/>
            <a:ext cx="9601200" cy="1485900"/>
          </a:xfrm>
        </p:spPr>
        <p:txBody>
          <a:bodyPr>
            <a:noAutofit/>
          </a:bodyPr>
          <a:lstStyle/>
          <a:p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 smtClean="0"/>
              <a:t>Hoeveel liter water kan een kameel in één keer drinken?</a:t>
            </a:r>
            <a:endParaRPr lang="nl-BE" sz="7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71600" y="3352800"/>
            <a:ext cx="9601200" cy="3581400"/>
          </a:xfrm>
        </p:spPr>
        <p:txBody>
          <a:bodyPr/>
          <a:lstStyle/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62 liter</a:t>
            </a:r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180 liter</a:t>
            </a:r>
            <a:endParaRPr lang="nl-BE" sz="6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-1" y="179172"/>
            <a:ext cx="2183027" cy="76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800" dirty="0" smtClean="0"/>
              <a:t>44</a:t>
            </a:r>
            <a:endParaRPr lang="nl-BE" sz="4800" dirty="0"/>
          </a:p>
        </p:txBody>
      </p:sp>
      <p:pic>
        <p:nvPicPr>
          <p:cNvPr id="6146" name="Picture 2" descr="Afbeeldingsresultaat voor kamee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5861" y="2825578"/>
            <a:ext cx="5904535" cy="3936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35211" y="735226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nl-BE" sz="7200" u="sng" dirty="0" smtClean="0">
                <a:solidFill>
                  <a:schemeClr val="accent6">
                    <a:lumMod val="75000"/>
                  </a:schemeClr>
                </a:solidFill>
              </a:rPr>
              <a:t>Antwoord </a:t>
            </a:r>
            <a:r>
              <a:rPr lang="nl-BE" sz="7200" u="sng" dirty="0">
                <a:solidFill>
                  <a:schemeClr val="accent6">
                    <a:lumMod val="75000"/>
                  </a:schemeClr>
                </a:solidFill>
              </a:rPr>
              <a:t>B</a:t>
            </a:r>
            <a: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13800" dirty="0" smtClean="0">
                <a:solidFill>
                  <a:schemeClr val="accent6">
                    <a:lumMod val="75000"/>
                  </a:schemeClr>
                </a:solidFill>
              </a:rPr>
              <a:t>180 </a:t>
            </a:r>
            <a:br>
              <a:rPr lang="nl-BE" sz="138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13800" dirty="0" smtClean="0">
                <a:solidFill>
                  <a:schemeClr val="accent6">
                    <a:lumMod val="75000"/>
                  </a:schemeClr>
                </a:solidFill>
              </a:rPr>
              <a:t>liter</a:t>
            </a: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nl-BE" sz="7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469556"/>
            <a:ext cx="9601200" cy="1485900"/>
          </a:xfrm>
        </p:spPr>
        <p:txBody>
          <a:bodyPr>
            <a:noAutofit/>
          </a:bodyPr>
          <a:lstStyle/>
          <a:p>
            <a:r>
              <a:rPr lang="nl-BE" sz="7200" dirty="0"/>
              <a:t/>
            </a:r>
            <a:br>
              <a:rPr lang="nl-BE" sz="7200" dirty="0"/>
            </a:br>
            <a:r>
              <a:rPr lang="nl-BE" sz="8000" dirty="0" smtClean="0"/>
              <a:t>Een zebra is…</a:t>
            </a:r>
            <a:endParaRPr lang="nl-BE" sz="80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71600" y="3031525"/>
            <a:ext cx="9601200" cy="3581400"/>
          </a:xfrm>
        </p:spPr>
        <p:txBody>
          <a:bodyPr/>
          <a:lstStyle/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Wit met zwarte strepen</a:t>
            </a:r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Zwart met witte strepen</a:t>
            </a:r>
            <a:endParaRPr lang="nl-BE" sz="6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-1" y="179172"/>
            <a:ext cx="2183027" cy="76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800" dirty="0" smtClean="0"/>
              <a:t>45</a:t>
            </a:r>
            <a:endParaRPr lang="nl-BE" sz="4800" dirty="0"/>
          </a:p>
        </p:txBody>
      </p:sp>
      <p:pic>
        <p:nvPicPr>
          <p:cNvPr id="7170" name="Picture 2" descr="Afbeeldingsresultaat voor zebr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7178" y="206870"/>
            <a:ext cx="3935111" cy="3497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59924" y="512805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nl-BE" sz="7200" u="sng" dirty="0" smtClean="0">
                <a:solidFill>
                  <a:schemeClr val="accent6">
                    <a:lumMod val="75000"/>
                  </a:schemeClr>
                </a:solidFill>
              </a:rPr>
              <a:t>Antwoord </a:t>
            </a:r>
            <a:r>
              <a:rPr lang="nl-BE" sz="7200" u="sng" dirty="0">
                <a:solidFill>
                  <a:schemeClr val="accent6">
                    <a:lumMod val="75000"/>
                  </a:schemeClr>
                </a:solidFill>
              </a:rPr>
              <a:t>A</a:t>
            </a:r>
            <a: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12500" dirty="0" smtClean="0">
                <a:solidFill>
                  <a:schemeClr val="accent6">
                    <a:lumMod val="75000"/>
                  </a:schemeClr>
                </a:solidFill>
              </a:rPr>
              <a:t>Wit met zwarte strepen</a:t>
            </a: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nl-BE" sz="7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88556"/>
            <a:ext cx="9601200" cy="1485900"/>
          </a:xfrm>
        </p:spPr>
        <p:txBody>
          <a:bodyPr>
            <a:noAutofit/>
          </a:bodyPr>
          <a:lstStyle/>
          <a:p>
            <a:r>
              <a:rPr lang="nl-BE" sz="7200" dirty="0" smtClean="0"/>
              <a:t/>
            </a:r>
            <a:br>
              <a:rPr lang="nl-BE" sz="7200" dirty="0" smtClean="0"/>
            </a:br>
            <a:r>
              <a:rPr lang="nl-BE" sz="7200" dirty="0" smtClean="0"/>
              <a:t>Hoe noemt een mannelijk konijn?</a:t>
            </a:r>
            <a:endParaRPr lang="nl-BE" sz="7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71600" y="3276600"/>
            <a:ext cx="9601200" cy="3581400"/>
          </a:xfrm>
        </p:spPr>
        <p:txBody>
          <a:bodyPr/>
          <a:lstStyle/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Een rammelaar</a:t>
            </a:r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Een bronst</a:t>
            </a:r>
            <a:endParaRPr lang="nl-BE" sz="6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-1" y="179172"/>
            <a:ext cx="2183027" cy="76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800" dirty="0" smtClean="0"/>
              <a:t>27</a:t>
            </a:r>
            <a:endParaRPr lang="nl-BE" sz="4800" dirty="0"/>
          </a:p>
        </p:txBody>
      </p:sp>
      <p:pic>
        <p:nvPicPr>
          <p:cNvPr id="9218" name="Picture 2" descr="Afbeeldingsresultaat voor konij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0573" y="2298364"/>
            <a:ext cx="5251192" cy="4693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469556"/>
            <a:ext cx="9601200" cy="1485900"/>
          </a:xfrm>
        </p:spPr>
        <p:txBody>
          <a:bodyPr>
            <a:noAutofit/>
          </a:bodyPr>
          <a:lstStyle/>
          <a:p>
            <a:r>
              <a:rPr lang="nl-BE" sz="7200" dirty="0"/>
              <a:t/>
            </a:r>
            <a:br>
              <a:rPr lang="nl-BE" sz="7200" dirty="0"/>
            </a:br>
            <a:r>
              <a:rPr lang="nl-BE" sz="8000" dirty="0" smtClean="0"/>
              <a:t>Op welke vis zijn beren verzot?</a:t>
            </a:r>
            <a:endParaRPr lang="nl-BE" sz="80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71600" y="3031525"/>
            <a:ext cx="9601200" cy="3581400"/>
          </a:xfrm>
        </p:spPr>
        <p:txBody>
          <a:bodyPr/>
          <a:lstStyle/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Karper</a:t>
            </a:r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Zalm</a:t>
            </a:r>
            <a:endParaRPr lang="nl-BE" sz="6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-1" y="179172"/>
            <a:ext cx="2183027" cy="76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800" dirty="0" smtClean="0"/>
              <a:t>46</a:t>
            </a:r>
            <a:endParaRPr lang="nl-BE" sz="4800" dirty="0"/>
          </a:p>
        </p:txBody>
      </p:sp>
      <p:pic>
        <p:nvPicPr>
          <p:cNvPr id="8194" name="Picture 2" descr="Afbeeldingsresultaat voor beer di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9296" y="3220995"/>
            <a:ext cx="4695653" cy="3566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35210" y="883507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nl-BE" sz="7200" u="sng" dirty="0" smtClean="0">
                <a:solidFill>
                  <a:schemeClr val="accent6">
                    <a:lumMod val="75000"/>
                  </a:schemeClr>
                </a:solidFill>
              </a:rPr>
              <a:t>Antwoord B</a:t>
            </a:r>
            <a: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18000" dirty="0" smtClean="0">
                <a:solidFill>
                  <a:schemeClr val="accent6">
                    <a:lumMod val="75000"/>
                  </a:schemeClr>
                </a:solidFill>
              </a:rPr>
              <a:t>Zalm</a:t>
            </a: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nl-BE" sz="7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179172"/>
            <a:ext cx="9601200" cy="1485900"/>
          </a:xfrm>
        </p:spPr>
        <p:txBody>
          <a:bodyPr>
            <a:noAutofit/>
          </a:bodyPr>
          <a:lstStyle/>
          <a:p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 smtClean="0"/>
              <a:t>De poolvos heeft in de winter een witte vacht en in de zomer?</a:t>
            </a:r>
            <a:endParaRPr lang="nl-BE" sz="7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71600" y="3336325"/>
            <a:ext cx="9601200" cy="3581400"/>
          </a:xfrm>
        </p:spPr>
        <p:txBody>
          <a:bodyPr/>
          <a:lstStyle/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Blijft de vacht wit</a:t>
            </a:r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Wordt de vacht bruin</a:t>
            </a:r>
            <a:endParaRPr lang="nl-BE" sz="6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-1" y="179172"/>
            <a:ext cx="2183027" cy="76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800" dirty="0" smtClean="0"/>
              <a:t>47</a:t>
            </a:r>
            <a:endParaRPr lang="nl-BE" sz="4800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35210" y="883507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nl-BE" sz="7200" u="sng" dirty="0" smtClean="0">
                <a:solidFill>
                  <a:schemeClr val="accent6">
                    <a:lumMod val="75000"/>
                  </a:schemeClr>
                </a:solidFill>
              </a:rPr>
              <a:t>Antwoord B</a:t>
            </a:r>
            <a: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12500" dirty="0" smtClean="0">
                <a:solidFill>
                  <a:schemeClr val="accent6">
                    <a:lumMod val="75000"/>
                  </a:schemeClr>
                </a:solidFill>
              </a:rPr>
              <a:t>De vacht wordt bruin.</a:t>
            </a: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nl-BE" sz="7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Afbeeldingsresultaat voor poolv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402" y="458658"/>
            <a:ext cx="7909267" cy="5931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179172"/>
            <a:ext cx="9601200" cy="1485900"/>
          </a:xfrm>
        </p:spPr>
        <p:txBody>
          <a:bodyPr>
            <a:noAutofit/>
          </a:bodyPr>
          <a:lstStyle/>
          <a:p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 smtClean="0"/>
              <a:t>Hoelang kan de walvis onder water blijven?</a:t>
            </a:r>
            <a:endParaRPr lang="nl-BE" sz="7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71600" y="3130379"/>
            <a:ext cx="9601200" cy="3581400"/>
          </a:xfrm>
        </p:spPr>
        <p:txBody>
          <a:bodyPr/>
          <a:lstStyle/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Een halfuur</a:t>
            </a:r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Een uur</a:t>
            </a:r>
            <a:endParaRPr lang="nl-BE" sz="6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-1" y="179172"/>
            <a:ext cx="2183027" cy="76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800" dirty="0" smtClean="0"/>
              <a:t>47</a:t>
            </a:r>
            <a:endParaRPr lang="nl-BE" sz="4800" dirty="0"/>
          </a:p>
        </p:txBody>
      </p:sp>
      <p:pic>
        <p:nvPicPr>
          <p:cNvPr id="11266" name="Picture 2" descr="Afbeeldingsresultaat voor walvi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4463" y="3443416"/>
            <a:ext cx="5761913" cy="2976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35210" y="883507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nl-BE" sz="7200" u="sng" dirty="0" smtClean="0">
                <a:solidFill>
                  <a:schemeClr val="accent6">
                    <a:lumMod val="75000"/>
                  </a:schemeClr>
                </a:solidFill>
              </a:rPr>
              <a:t>Antwoord </a:t>
            </a:r>
            <a:r>
              <a:rPr lang="nl-BE" sz="7200" u="sng" dirty="0">
                <a:solidFill>
                  <a:schemeClr val="accent6">
                    <a:lumMod val="75000"/>
                  </a:schemeClr>
                </a:solidFill>
              </a:rPr>
              <a:t>A</a:t>
            </a:r>
            <a: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15000" dirty="0" smtClean="0">
                <a:solidFill>
                  <a:schemeClr val="accent6">
                    <a:lumMod val="75000"/>
                  </a:schemeClr>
                </a:solidFill>
              </a:rPr>
              <a:t>Een half uur</a:t>
            </a: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nl-BE" sz="7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179172"/>
            <a:ext cx="9601200" cy="1485900"/>
          </a:xfrm>
        </p:spPr>
        <p:txBody>
          <a:bodyPr>
            <a:noAutofit/>
          </a:bodyPr>
          <a:lstStyle/>
          <a:p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 smtClean="0"/>
              <a:t>Hoeveel tenen heeft een beer?</a:t>
            </a:r>
            <a:endParaRPr lang="nl-BE" sz="7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71600" y="3130379"/>
            <a:ext cx="9601200" cy="3581400"/>
          </a:xfrm>
        </p:spPr>
        <p:txBody>
          <a:bodyPr/>
          <a:lstStyle/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4 tenen</a:t>
            </a:r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5 tenen</a:t>
            </a:r>
            <a:endParaRPr lang="nl-BE" sz="6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-1" y="179172"/>
            <a:ext cx="2183027" cy="76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800" dirty="0" smtClean="0"/>
              <a:t>48</a:t>
            </a:r>
            <a:endParaRPr lang="nl-BE" sz="4800" dirty="0"/>
          </a:p>
        </p:txBody>
      </p:sp>
      <p:pic>
        <p:nvPicPr>
          <p:cNvPr id="12290" name="Picture 2" descr="Afbeeldingsresultaat voor beer die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8"/>
          <a:stretch>
            <a:fillRect/>
          </a:stretch>
        </p:blipFill>
        <p:spPr bwMode="auto">
          <a:xfrm>
            <a:off x="9530233" y="2036806"/>
            <a:ext cx="2371725" cy="4674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35210" y="883507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nl-BE" sz="7200" u="sng" dirty="0" smtClean="0">
                <a:solidFill>
                  <a:schemeClr val="accent6">
                    <a:lumMod val="75000"/>
                  </a:schemeClr>
                </a:solidFill>
              </a:rPr>
              <a:t>Antwoord B</a:t>
            </a:r>
            <a: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15000" dirty="0" smtClean="0">
                <a:solidFill>
                  <a:schemeClr val="accent6">
                    <a:lumMod val="75000"/>
                  </a:schemeClr>
                </a:solidFill>
              </a:rPr>
              <a:t>5 tenen</a:t>
            </a: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nl-BE" sz="7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4120"/>
            <a:ext cx="9601200" cy="1485900"/>
          </a:xfrm>
        </p:spPr>
        <p:txBody>
          <a:bodyPr>
            <a:noAutofit/>
          </a:bodyPr>
          <a:lstStyle/>
          <a:p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 smtClean="0"/>
              <a:t>Waarvoor dient de staart van sommige eekhoorns?</a:t>
            </a:r>
            <a:endParaRPr lang="nl-BE" sz="7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71600" y="3204519"/>
            <a:ext cx="9601200" cy="35814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Om hun evenwicht te  </a:t>
            </a:r>
          </a:p>
          <a:p>
            <a:pPr marL="0" indent="0">
              <a:buNone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   behouden</a:t>
            </a:r>
            <a:endParaRPr lang="nl-BE" sz="6000" i="1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B. Om in bomen te klimmen</a:t>
            </a:r>
            <a:endParaRPr lang="nl-BE" sz="6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-1" y="179172"/>
            <a:ext cx="2183027" cy="76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800" dirty="0" smtClean="0"/>
              <a:t>49</a:t>
            </a:r>
            <a:endParaRPr lang="nl-BE" sz="4800" dirty="0"/>
          </a:p>
        </p:txBody>
      </p:sp>
      <p:pic>
        <p:nvPicPr>
          <p:cNvPr id="13314" name="Picture 2" descr="Afbeeldingsresultaat voor eekhoor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7292" y="0"/>
            <a:ext cx="3397109" cy="4399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35211" y="735226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nl-BE" sz="7200" u="sng" dirty="0" smtClean="0">
                <a:solidFill>
                  <a:schemeClr val="accent6">
                    <a:lumMod val="75000"/>
                  </a:schemeClr>
                </a:solidFill>
              </a:rPr>
              <a:t>Antwoord A</a:t>
            </a:r>
            <a: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13800" dirty="0" smtClean="0">
                <a:solidFill>
                  <a:schemeClr val="accent6">
                    <a:lumMod val="75000"/>
                  </a:schemeClr>
                </a:solidFill>
              </a:rPr>
              <a:t>Een rammelaar</a:t>
            </a: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nl-BE" sz="7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18735" y="521042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nl-BE" sz="7200" u="sng" dirty="0" smtClean="0">
                <a:solidFill>
                  <a:schemeClr val="accent6">
                    <a:lumMod val="75000"/>
                  </a:schemeClr>
                </a:solidFill>
              </a:rPr>
              <a:t>Antwoord </a:t>
            </a:r>
            <a:r>
              <a:rPr lang="nl-BE" sz="7200" u="sng" dirty="0">
                <a:solidFill>
                  <a:schemeClr val="accent6">
                    <a:lumMod val="75000"/>
                  </a:schemeClr>
                </a:solidFill>
              </a:rPr>
              <a:t>A</a:t>
            </a:r>
            <a: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12500" dirty="0" smtClean="0">
                <a:solidFill>
                  <a:schemeClr val="accent6">
                    <a:lumMod val="75000"/>
                  </a:schemeClr>
                </a:solidFill>
              </a:rPr>
              <a:t>Om hun evenwicht te behouden</a:t>
            </a: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nl-BE" sz="7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599" y="0"/>
            <a:ext cx="9601200" cy="1485900"/>
          </a:xfrm>
        </p:spPr>
        <p:txBody>
          <a:bodyPr>
            <a:noAutofit/>
          </a:bodyPr>
          <a:lstStyle/>
          <a:p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 smtClean="0"/>
              <a:t>Om te kunnen vliegen moet een zwaan eerst…</a:t>
            </a:r>
            <a:endParaRPr lang="nl-BE" sz="7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71599" y="2949147"/>
            <a:ext cx="10260227" cy="35814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Haar vleugels laten drogen</a:t>
            </a:r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Een aanloop op het water </a:t>
            </a:r>
          </a:p>
          <a:p>
            <a:pPr marL="0" indent="0">
              <a:buNone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   nemen</a:t>
            </a:r>
            <a:endParaRPr lang="nl-BE" sz="6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-1" y="179172"/>
            <a:ext cx="2183027" cy="76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800" dirty="0" smtClean="0"/>
              <a:t>50</a:t>
            </a:r>
            <a:endParaRPr lang="nl-BE" sz="4800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26972" y="595182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nl-BE" sz="7200" u="sng" dirty="0" smtClean="0">
                <a:solidFill>
                  <a:schemeClr val="accent6">
                    <a:lumMod val="75000"/>
                  </a:schemeClr>
                </a:solidFill>
              </a:rPr>
              <a:t>Antwoord B</a:t>
            </a:r>
            <a: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12500" dirty="0" smtClean="0">
                <a:solidFill>
                  <a:schemeClr val="accent6">
                    <a:lumMod val="75000"/>
                  </a:schemeClr>
                </a:solidFill>
              </a:rPr>
              <a:t>Een aanloop op het water nemen</a:t>
            </a: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nl-BE" sz="7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90800" y="3651421"/>
            <a:ext cx="9601200" cy="1485900"/>
          </a:xfrm>
        </p:spPr>
        <p:txBody>
          <a:bodyPr/>
          <a:lstStyle/>
          <a:p>
            <a:pPr algn="ctr"/>
            <a:r>
              <a:rPr lang="nl-BE" dirty="0" smtClean="0"/>
              <a:t>om mee te spelen!</a:t>
            </a:r>
            <a:endParaRPr lang="nl-BE" dirty="0"/>
          </a:p>
        </p:txBody>
      </p:sp>
      <p:pic>
        <p:nvPicPr>
          <p:cNvPr id="14338" name="Picture 2" descr="Afbeeldingsresultaat voor bedank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8905" y="1708320"/>
            <a:ext cx="6324600" cy="194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88556"/>
            <a:ext cx="9601200" cy="1485900"/>
          </a:xfrm>
        </p:spPr>
        <p:txBody>
          <a:bodyPr>
            <a:noAutofit/>
          </a:bodyPr>
          <a:lstStyle/>
          <a:p>
            <a:r>
              <a:rPr lang="nl-BE" sz="7200" dirty="0" smtClean="0"/>
              <a:t/>
            </a:r>
            <a:br>
              <a:rPr lang="nl-BE" sz="7200" dirty="0" smtClean="0"/>
            </a:br>
            <a:r>
              <a:rPr lang="nl-BE" sz="7200" dirty="0" smtClean="0"/>
              <a:t>Hoeveel vleugels heeft een libelle?</a:t>
            </a:r>
            <a:endParaRPr lang="nl-BE" sz="7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71600" y="3276600"/>
            <a:ext cx="9601200" cy="3581400"/>
          </a:xfrm>
        </p:spPr>
        <p:txBody>
          <a:bodyPr/>
          <a:lstStyle/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4</a:t>
            </a:r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6</a:t>
            </a:r>
            <a:endParaRPr lang="nl-BE" sz="6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-1" y="179172"/>
            <a:ext cx="2183027" cy="76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800" dirty="0" smtClean="0"/>
              <a:t>28</a:t>
            </a:r>
            <a:endParaRPr lang="nl-BE" sz="4800" dirty="0"/>
          </a:p>
        </p:txBody>
      </p:sp>
      <p:pic>
        <p:nvPicPr>
          <p:cNvPr id="10242" name="Picture 2" descr="Afbeeldingsresultaat voor libel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069" y="2108887"/>
            <a:ext cx="7858549" cy="5243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35211" y="735226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nl-BE" sz="7200" u="sng" dirty="0" smtClean="0">
                <a:solidFill>
                  <a:schemeClr val="accent6">
                    <a:lumMod val="75000"/>
                  </a:schemeClr>
                </a:solidFill>
              </a:rPr>
              <a:t>Antwoord A</a:t>
            </a:r>
            <a: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23900" dirty="0" smtClean="0">
                <a:solidFill>
                  <a:schemeClr val="accent6">
                    <a:lumMod val="75000"/>
                  </a:schemeClr>
                </a:solidFill>
              </a:rPr>
              <a:t>4</a:t>
            </a: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nl-BE" sz="7200" dirty="0">
              <a:solidFill>
                <a:schemeClr val="tx1"/>
              </a:solidFill>
            </a:endParaRPr>
          </a:p>
        </p:txBody>
      </p:sp>
      <p:pic>
        <p:nvPicPr>
          <p:cNvPr id="3074" name="Picture 2" descr="Afbeeldingsresultaat voor libel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3013" y="3007239"/>
            <a:ext cx="3562350" cy="339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563261"/>
            <a:ext cx="9601200" cy="1485900"/>
          </a:xfrm>
        </p:spPr>
        <p:txBody>
          <a:bodyPr>
            <a:noAutofit/>
          </a:bodyPr>
          <a:lstStyle/>
          <a:p>
            <a:r>
              <a:rPr lang="nl-BE" sz="7200" dirty="0" smtClean="0"/>
              <a:t/>
            </a:r>
            <a:br>
              <a:rPr lang="nl-BE" sz="7200" dirty="0" smtClean="0"/>
            </a:br>
            <a:r>
              <a:rPr lang="nl-BE" sz="7200" dirty="0" smtClean="0"/>
              <a:t>Wat is een herbivoor?</a:t>
            </a:r>
            <a:endParaRPr lang="nl-BE" sz="7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71600" y="2852352"/>
            <a:ext cx="9601200" cy="3581400"/>
          </a:xfrm>
        </p:spPr>
        <p:txBody>
          <a:bodyPr/>
          <a:lstStyle/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Een vleeseten</a:t>
            </a:r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Een planteneter</a:t>
            </a:r>
            <a:endParaRPr lang="nl-BE" sz="6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-1" y="179172"/>
            <a:ext cx="2183027" cy="76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800" dirty="0" smtClean="0"/>
              <a:t>30</a:t>
            </a:r>
            <a:endParaRPr lang="nl-BE" sz="4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35211" y="735226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nl-BE" sz="7200" u="sng" dirty="0" smtClean="0">
                <a:solidFill>
                  <a:schemeClr val="accent6">
                    <a:lumMod val="75000"/>
                  </a:schemeClr>
                </a:solidFill>
              </a:rPr>
              <a:t>Antwoord </a:t>
            </a:r>
            <a:r>
              <a:rPr lang="nl-BE" sz="7200" u="sng" dirty="0">
                <a:solidFill>
                  <a:schemeClr val="accent6">
                    <a:lumMod val="75000"/>
                  </a:schemeClr>
                </a:solidFill>
              </a:rPr>
              <a:t>B</a:t>
            </a:r>
            <a: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13800" dirty="0" smtClean="0">
                <a:solidFill>
                  <a:schemeClr val="accent6">
                    <a:lumMod val="75000"/>
                  </a:schemeClr>
                </a:solidFill>
              </a:rPr>
              <a:t>Een planteneter</a:t>
            </a: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nl-BE" sz="7200" dirty="0">
              <a:solidFill>
                <a:schemeClr val="tx1"/>
              </a:solidFill>
            </a:endParaRPr>
          </a:p>
        </p:txBody>
      </p:sp>
      <p:pic>
        <p:nvPicPr>
          <p:cNvPr id="2050" name="Picture 2" descr="Afbeeldingsresultaat voor plant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15" y="3781167"/>
            <a:ext cx="5524055" cy="3993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627</Words>
  <Application>Microsoft Office PowerPoint</Application>
  <PresentationFormat>Breedbeeld</PresentationFormat>
  <Paragraphs>180</Paragraphs>
  <Slides>53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53</vt:i4>
      </vt:variant>
    </vt:vector>
  </HeadingPairs>
  <TitlesOfParts>
    <vt:vector size="57" baseType="lpstr">
      <vt:lpstr>Arial</vt:lpstr>
      <vt:lpstr>Calibri</vt:lpstr>
      <vt:lpstr>Calibri Light</vt:lpstr>
      <vt:lpstr>Office Theme</vt:lpstr>
      <vt:lpstr> Dit dier bestaat echt.</vt:lpstr>
      <vt:lpstr>Antwoord A Waar Het is een kruising van een zebra en een ezel. </vt:lpstr>
      <vt:lpstr>PowerPoint-presentatie</vt:lpstr>
      <vt:lpstr> Hoe noemt een mannelijk konijn?</vt:lpstr>
      <vt:lpstr>Antwoord A Een rammelaar  </vt:lpstr>
      <vt:lpstr> Hoeveel vleugels heeft een libelle?</vt:lpstr>
      <vt:lpstr>Antwoord A 4  </vt:lpstr>
      <vt:lpstr> Wat is een herbivoor?</vt:lpstr>
      <vt:lpstr>Antwoord B Een planteneter  </vt:lpstr>
      <vt:lpstr> Een lama eet vlees.</vt:lpstr>
      <vt:lpstr>Antwoord B Niet waar Het zijn planteneters. </vt:lpstr>
      <vt:lpstr> Waarom neemt een varken een modderbad?</vt:lpstr>
      <vt:lpstr>Antwoord A Om zich af te koelen. </vt:lpstr>
      <vt:lpstr> Hoe noemt een mannelijke bij?</vt:lpstr>
      <vt:lpstr>Antwoord B Een dar </vt:lpstr>
      <vt:lpstr> Welke dieren zorgden voor de verspreiding van de pest?</vt:lpstr>
      <vt:lpstr>Antwoord A en B Door ratten én muizen </vt:lpstr>
      <vt:lpstr> Hoe noemt een paling nog?</vt:lpstr>
      <vt:lpstr>Antwoord A Een aal </vt:lpstr>
      <vt:lpstr> Wat is een ‘suskewiet’?</vt:lpstr>
      <vt:lpstr>Antwoord B Een vink </vt:lpstr>
      <vt:lpstr> Hoe maken sprinkhanen lawaai?</vt:lpstr>
      <vt:lpstr>Antwoord A Door met de voorpoten over de vleugels te wrijven. </vt:lpstr>
      <vt:lpstr> Wie heeft meer tanden?</vt:lpstr>
      <vt:lpstr>Antwoord B Een hond Een kat heeft 30 tanden, een hond 42. </vt:lpstr>
      <vt:lpstr> De zalm leeft in zoutwater. Hij zwemt naar zoet water ineen rivier om:</vt:lpstr>
      <vt:lpstr>Antwoord A Om te paren </vt:lpstr>
      <vt:lpstr> De egel is een …</vt:lpstr>
      <vt:lpstr>Antwoord A Insecten-eter </vt:lpstr>
      <vt:lpstr> Hoeveel uur slaapt een luiaard per dag?</vt:lpstr>
      <vt:lpstr>Antwoord B 2O uur </vt:lpstr>
      <vt:lpstr> Waarvoor gebruikt de slang haar tong nog?</vt:lpstr>
      <vt:lpstr>Antwoord A Om te ruiken </vt:lpstr>
      <vt:lpstr> Een ooievaar maakt een … geluid.</vt:lpstr>
      <vt:lpstr>Antwoord A Klepperend </vt:lpstr>
      <vt:lpstr> Hoeveel liter water kan een kameel in één keer drinken?</vt:lpstr>
      <vt:lpstr>Antwoord B 180  liter </vt:lpstr>
      <vt:lpstr> Een zebra is…</vt:lpstr>
      <vt:lpstr>Antwoord A Wit met zwarte strepen </vt:lpstr>
      <vt:lpstr> Op welke vis zijn beren verzot?</vt:lpstr>
      <vt:lpstr>Antwoord B Zalm </vt:lpstr>
      <vt:lpstr> De poolvos heeft in de winter een witte vacht en in de zomer?</vt:lpstr>
      <vt:lpstr>Antwoord B De vacht wordt bruin. </vt:lpstr>
      <vt:lpstr>PowerPoint-presentatie</vt:lpstr>
      <vt:lpstr> Hoelang kan de walvis onder water blijven?</vt:lpstr>
      <vt:lpstr>Antwoord A Een half uur </vt:lpstr>
      <vt:lpstr> Hoeveel tenen heeft een beer?</vt:lpstr>
      <vt:lpstr>Antwoord B 5 tenen </vt:lpstr>
      <vt:lpstr> Waarvoor dient de staart van sommige eekhoorns?</vt:lpstr>
      <vt:lpstr>Antwoord A Om hun evenwicht te behouden </vt:lpstr>
      <vt:lpstr> Om te kunnen vliegen moet een zwaan eerst…</vt:lpstr>
      <vt:lpstr>Antwoord B Een aanloop op het water nemen </vt:lpstr>
      <vt:lpstr>om mee te spelen!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Dit dier bestaat echt.</dc:title>
  <dc:creator>Animatie</dc:creator>
  <cp:lastModifiedBy>Animatie</cp:lastModifiedBy>
  <cp:revision>2</cp:revision>
  <dcterms:created xsi:type="dcterms:W3CDTF">2019-12-25T11:31:16Z</dcterms:created>
  <dcterms:modified xsi:type="dcterms:W3CDTF">2022-09-15T13:22:00Z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1033-11.2.0.8991</vt:lpwstr>
  </property>
</Properties>
</file>