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2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t>9/15/2022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t>‹nr.›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9/15/2022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9/15/2022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9/15/2022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t>9/15/2022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t>‹nr.›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9/15/2022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9/15/2022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9/15/2022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9/15/2022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t>9/15/2022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t>‹nr.›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t>9/15/2022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t>‹nr.›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t>9/15/2022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t>‹nr.›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175" indent="-384175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sz="11500" dirty="0" smtClean="0"/>
              <a:t>Dierenquiz</a:t>
            </a:r>
            <a:endParaRPr lang="nl-BE" sz="11500" dirty="0"/>
          </a:p>
        </p:txBody>
      </p:sp>
      <p:pic>
        <p:nvPicPr>
          <p:cNvPr id="1026" name="Picture 2" descr="Afbeeldingsresultaat voor dieren 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10" y="3886680"/>
            <a:ext cx="11715750" cy="2486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35211" y="735226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nl-BE" sz="7200" u="sng" dirty="0" smtClean="0">
                <a:solidFill>
                  <a:schemeClr val="accent6">
                    <a:lumMod val="75000"/>
                  </a:schemeClr>
                </a:solidFill>
              </a:rPr>
              <a:t>Antwoord B</a:t>
            </a: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  <a:t>Een chimpansee</a:t>
            </a: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7200" dirty="0" smtClean="0">
                <a:solidFill>
                  <a:schemeClr val="tx1"/>
                </a:solidFill>
              </a:rPr>
              <a:t>Deze lijken sterk op de mens.</a:t>
            </a:r>
            <a:endParaRPr lang="nl-BE" sz="7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fbeeldingsresultaat voor chimpanse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5059" y="650387"/>
            <a:ext cx="9505350" cy="53467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1600" y="381000"/>
            <a:ext cx="9601200" cy="1485900"/>
          </a:xfrm>
        </p:spPr>
        <p:txBody>
          <a:bodyPr>
            <a:noAutofit/>
          </a:bodyPr>
          <a:lstStyle/>
          <a:p>
            <a:r>
              <a:rPr lang="nl-BE" sz="7200" dirty="0" smtClean="0"/>
              <a:t/>
            </a:r>
            <a:br>
              <a:rPr lang="nl-BE" sz="7200" dirty="0" smtClean="0"/>
            </a:br>
            <a:r>
              <a:rPr lang="nl-BE" sz="7200" dirty="0" smtClean="0"/>
              <a:t>Hoe houden apen hun vacht schoon?</a:t>
            </a:r>
            <a:endParaRPr lang="nl-BE" sz="72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71600" y="2673179"/>
            <a:ext cx="9601200" cy="35814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Door zich elke dag schoon    </a:t>
            </a:r>
          </a:p>
          <a:p>
            <a:pPr marL="0" indent="0">
              <a:buNone/>
            </a:pPr>
            <a:r>
              <a:rPr lang="nl-BE" sz="6000" i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  te likken</a:t>
            </a:r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Door elkaar te vlooien</a:t>
            </a:r>
            <a:endParaRPr lang="nl-BE" sz="60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-1" y="179172"/>
            <a:ext cx="2183027" cy="768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800" dirty="0"/>
              <a:t>5</a:t>
            </a:r>
          </a:p>
        </p:txBody>
      </p:sp>
      <p:pic>
        <p:nvPicPr>
          <p:cNvPr id="2050" name="Picture 2" descr="Afbeeldingsresultaat voor monkey carto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2208" y="4333103"/>
            <a:ext cx="2363229" cy="2363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35211" y="315096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nl-BE" sz="7200" u="sng" dirty="0" smtClean="0">
                <a:solidFill>
                  <a:schemeClr val="accent6">
                    <a:lumMod val="75000"/>
                  </a:schemeClr>
                </a:solidFill>
              </a:rPr>
              <a:t>Antwoord B</a:t>
            </a: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  <a:t>Door elkaar te vlooien</a:t>
            </a: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7200" dirty="0" smtClean="0">
                <a:solidFill>
                  <a:schemeClr val="tx1"/>
                </a:solidFill>
              </a:rPr>
              <a:t>Dit versterkt ook de band tussen apen.</a:t>
            </a:r>
            <a:endParaRPr lang="nl-BE" sz="7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1600" y="381000"/>
            <a:ext cx="9601200" cy="1485900"/>
          </a:xfrm>
        </p:spPr>
        <p:txBody>
          <a:bodyPr>
            <a:noAutofit/>
          </a:bodyPr>
          <a:lstStyle/>
          <a:p>
            <a:r>
              <a:rPr lang="nl-BE" sz="7200" dirty="0" smtClean="0"/>
              <a:t/>
            </a:r>
            <a:br>
              <a:rPr lang="nl-BE" sz="7200" dirty="0" smtClean="0"/>
            </a:br>
            <a:r>
              <a:rPr lang="nl-BE" sz="7200" dirty="0" smtClean="0"/>
              <a:t>Welke is de grootste wilde kat?</a:t>
            </a:r>
            <a:endParaRPr lang="nl-BE" sz="72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71600" y="2673179"/>
            <a:ext cx="9601200" cy="35814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De tijger</a:t>
            </a:r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De </a:t>
            </a:r>
            <a:r>
              <a:rPr lang="nl-BE" sz="6000" i="1" dirty="0" err="1" smtClean="0">
                <a:solidFill>
                  <a:schemeClr val="accent6">
                    <a:lumMod val="75000"/>
                  </a:schemeClr>
                </a:solidFill>
              </a:rPr>
              <a:t>lijger</a:t>
            </a:r>
            <a:endParaRPr lang="nl-BE" sz="60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-1" y="179172"/>
            <a:ext cx="2183027" cy="768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800" dirty="0"/>
              <a:t>6</a:t>
            </a:r>
          </a:p>
        </p:txBody>
      </p:sp>
      <p:pic>
        <p:nvPicPr>
          <p:cNvPr id="3074" name="Picture 2" descr="Afbeeldingsresultaat voor kat 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1878" y="3208037"/>
            <a:ext cx="4762500" cy="346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35211" y="315096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nl-BE" sz="7200" u="sng" dirty="0" smtClean="0">
                <a:solidFill>
                  <a:schemeClr val="accent6">
                    <a:lumMod val="75000"/>
                  </a:schemeClr>
                </a:solidFill>
              </a:rPr>
              <a:t>Antwoord A</a:t>
            </a: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>De </a:t>
            </a:r>
            <a:r>
              <a:rPr lang="nl-BE" sz="16600" dirty="0" err="1" smtClean="0">
                <a:solidFill>
                  <a:schemeClr val="accent6">
                    <a:lumMod val="75000"/>
                  </a:schemeClr>
                </a:solidFill>
              </a:rPr>
              <a:t>lijger</a:t>
            </a: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7200" dirty="0" smtClean="0">
                <a:solidFill>
                  <a:schemeClr val="tx1"/>
                </a:solidFill>
              </a:rPr>
              <a:t>Dit is een combinatie van de tijger en de leeuw.</a:t>
            </a:r>
            <a:endParaRPr lang="nl-BE" sz="7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Afbeeldingsresultaat voor lijg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2083" y="576648"/>
            <a:ext cx="8572500" cy="5715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1600" y="381000"/>
            <a:ext cx="9601200" cy="1485900"/>
          </a:xfrm>
        </p:spPr>
        <p:txBody>
          <a:bodyPr>
            <a:noAutofit/>
          </a:bodyPr>
          <a:lstStyle/>
          <a:p>
            <a:r>
              <a:rPr lang="nl-BE" sz="7200" dirty="0" smtClean="0"/>
              <a:t/>
            </a:r>
            <a:br>
              <a:rPr lang="nl-BE" sz="7200" dirty="0" smtClean="0"/>
            </a:br>
            <a:r>
              <a:rPr lang="nl-BE" sz="7200" dirty="0" smtClean="0"/>
              <a:t>Zitten er botten in de slurf van een olifant?</a:t>
            </a:r>
            <a:endParaRPr lang="nl-BE" sz="72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71600" y="2673179"/>
            <a:ext cx="9601200" cy="35814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Ja</a:t>
            </a:r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Nee</a:t>
            </a:r>
            <a:endParaRPr lang="nl-BE" sz="60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-1" y="179172"/>
            <a:ext cx="2183027" cy="768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800" dirty="0"/>
              <a:t>7</a:t>
            </a:r>
          </a:p>
        </p:txBody>
      </p:sp>
      <p:pic>
        <p:nvPicPr>
          <p:cNvPr id="6146" name="Picture 2" descr="Afbeeldingsresultaat voor olifa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2658" y="2553730"/>
            <a:ext cx="3880936" cy="4456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35211" y="315096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nl-BE" sz="7200" u="sng" dirty="0" smtClean="0">
                <a:solidFill>
                  <a:schemeClr val="accent6">
                    <a:lumMod val="75000"/>
                  </a:schemeClr>
                </a:solidFill>
              </a:rPr>
              <a:t>Antwoord </a:t>
            </a:r>
            <a:r>
              <a:rPr lang="nl-BE" sz="7200" u="sng" dirty="0">
                <a:solidFill>
                  <a:schemeClr val="accent6">
                    <a:lumMod val="75000"/>
                  </a:schemeClr>
                </a:solidFill>
              </a:rPr>
              <a:t>B</a:t>
            </a: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>Nee</a:t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7200" dirty="0" smtClean="0">
                <a:solidFill>
                  <a:schemeClr val="tx1"/>
                </a:solidFill>
              </a:rPr>
              <a:t>Er zitten wel meer dan 40.000 spieren in.</a:t>
            </a:r>
            <a:endParaRPr lang="nl-BE" sz="7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1600" y="381000"/>
            <a:ext cx="9601200" cy="1485900"/>
          </a:xfrm>
        </p:spPr>
        <p:txBody>
          <a:bodyPr>
            <a:noAutofit/>
          </a:bodyPr>
          <a:lstStyle/>
          <a:p>
            <a:r>
              <a:rPr lang="nl-BE" sz="7200" dirty="0" smtClean="0"/>
              <a:t/>
            </a:r>
            <a:br>
              <a:rPr lang="nl-BE" sz="7200" dirty="0" smtClean="0"/>
            </a:br>
            <a:r>
              <a:rPr lang="nl-BE" sz="7200" dirty="0" smtClean="0"/>
              <a:t>De slak is een ongewerveld dier.</a:t>
            </a:r>
            <a:endParaRPr lang="nl-BE" sz="72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71600" y="2673179"/>
            <a:ext cx="9601200" cy="35814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Ja</a:t>
            </a:r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Nee</a:t>
            </a:r>
            <a:endParaRPr lang="nl-BE" sz="60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-1" y="179172"/>
            <a:ext cx="2183027" cy="768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800" dirty="0"/>
              <a:t>8</a:t>
            </a:r>
          </a:p>
        </p:txBody>
      </p:sp>
      <p:pic>
        <p:nvPicPr>
          <p:cNvPr id="7170" name="Picture 2" descr="Afbeeldingsresultaat voor sla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0669" y="3204351"/>
            <a:ext cx="6531661" cy="3653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nl-BE" sz="7200" dirty="0" smtClean="0"/>
              <a:t/>
            </a:r>
            <a:br>
              <a:rPr lang="nl-BE" sz="7200" dirty="0" smtClean="0"/>
            </a:br>
            <a:r>
              <a:rPr lang="nl-BE" sz="7200" dirty="0" smtClean="0"/>
              <a:t>Is een koala baby kleiner dan een hand?</a:t>
            </a:r>
            <a:endParaRPr lang="nl-BE" sz="72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71600" y="3142735"/>
            <a:ext cx="9601200" cy="3581400"/>
          </a:xfrm>
        </p:spPr>
        <p:txBody>
          <a:bodyPr/>
          <a:lstStyle/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Ja</a:t>
            </a:r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Nee</a:t>
            </a:r>
            <a:endParaRPr lang="nl-BE" sz="60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-1" y="179172"/>
            <a:ext cx="2183027" cy="768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800" dirty="0" smtClean="0"/>
              <a:t>1</a:t>
            </a:r>
            <a:endParaRPr lang="nl-BE" sz="4800" dirty="0"/>
          </a:p>
        </p:txBody>
      </p:sp>
      <p:pic>
        <p:nvPicPr>
          <p:cNvPr id="1026" name="Picture 2" descr="Afbeeldingsresultaat voor koal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7807" y="3509318"/>
            <a:ext cx="2692509" cy="3280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35211" y="315096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nl-BE" sz="7200" u="sng" dirty="0" smtClean="0">
                <a:solidFill>
                  <a:schemeClr val="accent6">
                    <a:lumMod val="75000"/>
                  </a:schemeClr>
                </a:solidFill>
              </a:rPr>
              <a:t>Antwoord A</a:t>
            </a: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>Ja</a:t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7200" dirty="0" smtClean="0">
                <a:solidFill>
                  <a:schemeClr val="tx1"/>
                </a:solidFill>
              </a:rPr>
              <a:t>Een slak bezit geen enkel bot of kraakbeen.</a:t>
            </a:r>
            <a:endParaRPr lang="nl-BE" sz="7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1600" y="100914"/>
            <a:ext cx="9601200" cy="1485900"/>
          </a:xfrm>
        </p:spPr>
        <p:txBody>
          <a:bodyPr>
            <a:noAutofit/>
          </a:bodyPr>
          <a:lstStyle/>
          <a:p>
            <a:r>
              <a:rPr lang="nl-BE" sz="7200" dirty="0" smtClean="0"/>
              <a:t/>
            </a:r>
            <a:br>
              <a:rPr lang="nl-BE" sz="7200" dirty="0" smtClean="0"/>
            </a:br>
            <a:r>
              <a:rPr lang="nl-BE" sz="7200" dirty="0" smtClean="0"/>
              <a:t>Iemand die schrik heeft van spinnen, noemt een </a:t>
            </a:r>
            <a:r>
              <a:rPr lang="nl-BE" sz="7200" dirty="0" err="1" smtClean="0"/>
              <a:t>aragnafoob</a:t>
            </a:r>
            <a:r>
              <a:rPr lang="nl-BE" sz="7200" dirty="0" smtClean="0"/>
              <a:t>.</a:t>
            </a:r>
            <a:endParaRPr lang="nl-BE" sz="72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71600" y="3365158"/>
            <a:ext cx="9601200" cy="35814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Ja</a:t>
            </a:r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Nee</a:t>
            </a:r>
            <a:endParaRPr lang="nl-BE" sz="60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-1" y="179172"/>
            <a:ext cx="2183027" cy="768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800" dirty="0"/>
              <a:t>9</a:t>
            </a:r>
          </a:p>
        </p:txBody>
      </p:sp>
      <p:pic>
        <p:nvPicPr>
          <p:cNvPr id="8194" name="Picture 2" descr="Afbeeldingsresultaat voor spid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7448" y="3078217"/>
            <a:ext cx="4925284" cy="3693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18735" y="965886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nl-BE" sz="7200" u="sng" dirty="0" smtClean="0">
                <a:solidFill>
                  <a:schemeClr val="accent6">
                    <a:lumMod val="75000"/>
                  </a:schemeClr>
                </a:solidFill>
              </a:rPr>
              <a:t>Antwoord A</a:t>
            </a: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>Ja</a:t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nl-BE" sz="7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1600" y="381000"/>
            <a:ext cx="9601200" cy="1485900"/>
          </a:xfrm>
        </p:spPr>
        <p:txBody>
          <a:bodyPr>
            <a:noAutofit/>
          </a:bodyPr>
          <a:lstStyle/>
          <a:p>
            <a:r>
              <a:rPr lang="nl-BE" sz="7200" dirty="0" smtClean="0"/>
              <a:t/>
            </a:r>
            <a:br>
              <a:rPr lang="nl-BE" sz="7200" dirty="0" smtClean="0"/>
            </a:br>
            <a:r>
              <a:rPr lang="nl-BE" sz="7200" dirty="0" smtClean="0"/>
              <a:t>Kunnen alle vogels vliegen?</a:t>
            </a:r>
            <a:endParaRPr lang="nl-BE" sz="72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71600" y="2673179"/>
            <a:ext cx="9601200" cy="35814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Ja</a:t>
            </a:r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Nee</a:t>
            </a:r>
            <a:endParaRPr lang="nl-BE" sz="60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-1" y="179172"/>
            <a:ext cx="2183027" cy="768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800" dirty="0" smtClean="0"/>
              <a:t>10</a:t>
            </a:r>
            <a:endParaRPr lang="nl-BE" sz="4800" dirty="0"/>
          </a:p>
        </p:txBody>
      </p:sp>
      <p:pic>
        <p:nvPicPr>
          <p:cNvPr id="9218" name="Picture 2" descr="Afbeeldingsresultaat voor voge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7621" y="2416520"/>
            <a:ext cx="6095828" cy="4667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35211" y="315096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nl-BE" sz="7200" u="sng" dirty="0" smtClean="0">
                <a:solidFill>
                  <a:schemeClr val="accent6">
                    <a:lumMod val="75000"/>
                  </a:schemeClr>
                </a:solidFill>
              </a:rPr>
              <a:t>Antwoord </a:t>
            </a:r>
            <a:r>
              <a:rPr lang="nl-BE" sz="7200" u="sng" dirty="0">
                <a:solidFill>
                  <a:schemeClr val="accent6">
                    <a:lumMod val="75000"/>
                  </a:schemeClr>
                </a:solidFill>
              </a:rPr>
              <a:t>B</a:t>
            </a: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>Nee</a:t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7200" dirty="0" smtClean="0">
                <a:solidFill>
                  <a:schemeClr val="tx1"/>
                </a:solidFill>
              </a:rPr>
              <a:t>De pinguïn kan niet vliegen.</a:t>
            </a:r>
            <a:endParaRPr lang="nl-BE" sz="7200" dirty="0">
              <a:solidFill>
                <a:schemeClr val="tx1"/>
              </a:solidFill>
            </a:endParaRPr>
          </a:p>
        </p:txBody>
      </p:sp>
      <p:pic>
        <p:nvPicPr>
          <p:cNvPr id="10242" name="Picture 2" descr="Afbeeldingsresultaat voor pingui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666" y="3748216"/>
            <a:ext cx="2192361" cy="2953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1600" y="381000"/>
            <a:ext cx="9601200" cy="1485900"/>
          </a:xfrm>
        </p:spPr>
        <p:txBody>
          <a:bodyPr>
            <a:noAutofit/>
          </a:bodyPr>
          <a:lstStyle/>
          <a:p>
            <a:r>
              <a:rPr lang="nl-BE" sz="7200" dirty="0" smtClean="0"/>
              <a:t/>
            </a:r>
            <a:br>
              <a:rPr lang="nl-BE" sz="7200" dirty="0" smtClean="0"/>
            </a:br>
            <a:r>
              <a:rPr lang="nl-BE" sz="7200" dirty="0" smtClean="0"/>
              <a:t>Wat hebben alle reptielen gemeen?</a:t>
            </a:r>
            <a:endParaRPr lang="nl-BE" sz="72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71600" y="2673179"/>
            <a:ext cx="9601200" cy="35814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Een geschubde huid</a:t>
            </a:r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Een gladde huid</a:t>
            </a:r>
            <a:endParaRPr lang="nl-BE" sz="60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-1" y="179172"/>
            <a:ext cx="2183027" cy="768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800" dirty="0" smtClean="0"/>
              <a:t>11</a:t>
            </a:r>
            <a:endParaRPr lang="nl-BE" sz="4800" dirty="0"/>
          </a:p>
        </p:txBody>
      </p:sp>
      <p:pic>
        <p:nvPicPr>
          <p:cNvPr id="12290" name="Picture 2" descr="Afbeeldingsresultaat voor sla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3046" y="2239598"/>
            <a:ext cx="4448561" cy="4448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35211" y="315096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nl-BE" sz="7200" u="sng" dirty="0" smtClean="0">
                <a:solidFill>
                  <a:schemeClr val="accent6">
                    <a:lumMod val="75000"/>
                  </a:schemeClr>
                </a:solidFill>
              </a:rPr>
              <a:t>Antwoord A</a:t>
            </a: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9600" dirty="0" smtClean="0">
                <a:solidFill>
                  <a:schemeClr val="accent6">
                    <a:lumMod val="75000"/>
                  </a:schemeClr>
                </a:solidFill>
              </a:rPr>
              <a:t>Een geschubde huid</a:t>
            </a: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7200" dirty="0" smtClean="0">
                <a:solidFill>
                  <a:schemeClr val="tx1"/>
                </a:solidFill>
              </a:rPr>
              <a:t>De pinguïn kan niet vliegen.</a:t>
            </a:r>
            <a:endParaRPr lang="nl-BE" sz="7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1600" y="381000"/>
            <a:ext cx="9601200" cy="1485900"/>
          </a:xfrm>
        </p:spPr>
        <p:txBody>
          <a:bodyPr>
            <a:noAutofit/>
          </a:bodyPr>
          <a:lstStyle/>
          <a:p>
            <a:r>
              <a:rPr lang="nl-BE" sz="7200" dirty="0" smtClean="0"/>
              <a:t/>
            </a:r>
            <a:br>
              <a:rPr lang="nl-BE" sz="7200" dirty="0" smtClean="0"/>
            </a:br>
            <a:r>
              <a:rPr lang="nl-BE" sz="7200" dirty="0" smtClean="0"/>
              <a:t>Reptielen leggen eieren.</a:t>
            </a:r>
            <a:endParaRPr lang="nl-BE" sz="72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71600" y="2673179"/>
            <a:ext cx="9601200" cy="35814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Ja</a:t>
            </a:r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Nee</a:t>
            </a:r>
            <a:endParaRPr lang="nl-BE" sz="60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-1" y="179172"/>
            <a:ext cx="2183027" cy="768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800" dirty="0" smtClean="0"/>
              <a:t>12</a:t>
            </a:r>
            <a:endParaRPr lang="nl-BE" sz="4800" dirty="0"/>
          </a:p>
        </p:txBody>
      </p:sp>
      <p:pic>
        <p:nvPicPr>
          <p:cNvPr id="6" name="Picture 2" descr="Afbeeldingsresultaat voor reptie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7535" y="2829408"/>
            <a:ext cx="5082746" cy="423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35211" y="315096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nl-BE" sz="7200" u="sng" dirty="0" smtClean="0">
                <a:solidFill>
                  <a:schemeClr val="accent6">
                    <a:lumMod val="75000"/>
                  </a:schemeClr>
                </a:solidFill>
              </a:rPr>
              <a:t>Antwoord A</a:t>
            </a: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23900" dirty="0" smtClean="0">
                <a:solidFill>
                  <a:schemeClr val="accent6">
                    <a:lumMod val="75000"/>
                  </a:schemeClr>
                </a:solidFill>
              </a:rPr>
              <a:t>Ja</a:t>
            </a: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7200" dirty="0" smtClean="0">
                <a:solidFill>
                  <a:schemeClr val="tx1"/>
                </a:solidFill>
              </a:rPr>
              <a:t>De meeste reptielen leggen eieren.</a:t>
            </a:r>
            <a:endParaRPr lang="nl-BE" sz="7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1600" y="381000"/>
            <a:ext cx="9601200" cy="1485900"/>
          </a:xfrm>
        </p:spPr>
        <p:txBody>
          <a:bodyPr>
            <a:noAutofit/>
          </a:bodyPr>
          <a:lstStyle/>
          <a:p>
            <a:r>
              <a:rPr lang="nl-BE" sz="7200" dirty="0" smtClean="0"/>
              <a:t/>
            </a:r>
            <a:br>
              <a:rPr lang="nl-BE" sz="7200" dirty="0" smtClean="0"/>
            </a:br>
            <a:r>
              <a:rPr lang="nl-BE" sz="7200" dirty="0" smtClean="0"/>
              <a:t>Bevers zijn familie van ratten en muizen.</a:t>
            </a:r>
            <a:endParaRPr lang="nl-BE" sz="72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71600" y="2673179"/>
            <a:ext cx="9601200" cy="35814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Ja</a:t>
            </a:r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Nee</a:t>
            </a:r>
            <a:endParaRPr lang="nl-BE" sz="60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-1" y="179172"/>
            <a:ext cx="2183027" cy="768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800" dirty="0" smtClean="0"/>
              <a:t>13</a:t>
            </a:r>
            <a:endParaRPr lang="nl-BE" sz="4800" dirty="0"/>
          </a:p>
        </p:txBody>
      </p:sp>
      <p:pic>
        <p:nvPicPr>
          <p:cNvPr id="3074" name="Picture 2" descr="Afbeeldingsresultaat voor be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6433" y="2983667"/>
            <a:ext cx="4429726" cy="3804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35211" y="735226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nl-BE" sz="7200" u="sng" dirty="0" smtClean="0">
                <a:solidFill>
                  <a:schemeClr val="accent6">
                    <a:lumMod val="75000"/>
                  </a:schemeClr>
                </a:solidFill>
              </a:rPr>
              <a:t>Antwoord A</a:t>
            </a: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>Ja</a:t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7200" dirty="0" smtClean="0">
                <a:solidFill>
                  <a:schemeClr val="tx1"/>
                </a:solidFill>
              </a:rPr>
              <a:t>Ze zijn zelfs kleiner dan onze pink.</a:t>
            </a:r>
            <a:endParaRPr lang="nl-BE" sz="7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35211" y="315096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nl-BE" sz="7200" u="sng" dirty="0" smtClean="0">
                <a:solidFill>
                  <a:schemeClr val="accent6">
                    <a:lumMod val="75000"/>
                  </a:schemeClr>
                </a:solidFill>
              </a:rPr>
              <a:t>Antwoord A</a:t>
            </a: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23900" dirty="0" smtClean="0">
                <a:solidFill>
                  <a:schemeClr val="accent6">
                    <a:lumMod val="75000"/>
                  </a:schemeClr>
                </a:solidFill>
              </a:rPr>
              <a:t>Ja</a:t>
            </a: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nl-BE" sz="7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1600" y="381000"/>
            <a:ext cx="9601200" cy="1485900"/>
          </a:xfrm>
        </p:spPr>
        <p:txBody>
          <a:bodyPr>
            <a:noAutofit/>
          </a:bodyPr>
          <a:lstStyle/>
          <a:p>
            <a:r>
              <a:rPr lang="nl-BE" sz="7200" dirty="0" smtClean="0"/>
              <a:t/>
            </a:r>
            <a:br>
              <a:rPr lang="nl-BE" sz="7200" dirty="0" smtClean="0"/>
            </a:br>
            <a:r>
              <a:rPr lang="nl-BE" sz="7200" dirty="0" smtClean="0"/>
              <a:t>Uilen zijn geen roofvogels.</a:t>
            </a:r>
            <a:endParaRPr lang="nl-BE" sz="72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71600" y="2673179"/>
            <a:ext cx="9601200" cy="35814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Dit klopt</a:t>
            </a:r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Dit klopt niet</a:t>
            </a:r>
            <a:endParaRPr lang="nl-BE" sz="60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-1" y="179172"/>
            <a:ext cx="2183027" cy="768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800" dirty="0" smtClean="0"/>
              <a:t>14</a:t>
            </a:r>
            <a:endParaRPr lang="nl-BE" sz="4800" dirty="0"/>
          </a:p>
        </p:txBody>
      </p:sp>
      <p:pic>
        <p:nvPicPr>
          <p:cNvPr id="6146" name="Picture 2" descr="Afbeeldingsresultaat voor ui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1160" y="1367406"/>
            <a:ext cx="4180840" cy="5111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43448" y="405712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nl-BE" sz="7200" u="sng" dirty="0" smtClean="0">
                <a:solidFill>
                  <a:schemeClr val="accent6">
                    <a:lumMod val="75000"/>
                  </a:schemeClr>
                </a:solidFill>
              </a:rPr>
              <a:t>Antwoord B</a:t>
            </a: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13800" dirty="0" smtClean="0">
                <a:solidFill>
                  <a:schemeClr val="accent6">
                    <a:lumMod val="75000"/>
                  </a:schemeClr>
                </a:solidFill>
              </a:rPr>
              <a:t>Dit klopt niet</a:t>
            </a:r>
            <a:br>
              <a:rPr lang="nl-BE" sz="138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7200" dirty="0" smtClean="0">
                <a:solidFill>
                  <a:schemeClr val="tx1"/>
                </a:solidFill>
              </a:rPr>
              <a:t>Uilen zijn roofdieren die enkel ‘s nachts jagen.</a:t>
            </a:r>
            <a: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nl-BE" sz="7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1600" y="381000"/>
            <a:ext cx="9601200" cy="1485900"/>
          </a:xfrm>
        </p:spPr>
        <p:txBody>
          <a:bodyPr>
            <a:noAutofit/>
          </a:bodyPr>
          <a:lstStyle/>
          <a:p>
            <a:r>
              <a:rPr lang="nl-BE" sz="7200" dirty="0" smtClean="0"/>
              <a:t/>
            </a:r>
            <a:br>
              <a:rPr lang="nl-BE" sz="7200" dirty="0" smtClean="0"/>
            </a:br>
            <a:r>
              <a:rPr lang="nl-BE" sz="7100" dirty="0" smtClean="0"/>
              <a:t>Hoelang zit een kuiken in zijn ei?</a:t>
            </a:r>
            <a:endParaRPr lang="nl-BE" sz="71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71600" y="2673179"/>
            <a:ext cx="9601200" cy="35814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nl-BE" sz="6000" i="1" dirty="0">
                <a:solidFill>
                  <a:schemeClr val="accent6">
                    <a:lumMod val="75000"/>
                  </a:schemeClr>
                </a:solidFill>
              </a:rPr>
              <a:t>E</a:t>
            </a: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en maand</a:t>
            </a:r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21 dagen</a:t>
            </a:r>
            <a:endParaRPr lang="nl-BE" sz="60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-1" y="179172"/>
            <a:ext cx="2183027" cy="768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800" dirty="0" smtClean="0"/>
              <a:t>15</a:t>
            </a:r>
            <a:endParaRPr lang="nl-BE" sz="4800" dirty="0"/>
          </a:p>
        </p:txBody>
      </p:sp>
      <p:pic>
        <p:nvPicPr>
          <p:cNvPr id="8194" name="Picture 2" descr="Afbeeldingsresultaat voor kuik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5946" y="2400432"/>
            <a:ext cx="4583928" cy="4562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35211" y="315096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nl-BE" sz="6000" u="sng" dirty="0" smtClean="0">
                <a:solidFill>
                  <a:schemeClr val="accent6">
                    <a:lumMod val="75000"/>
                  </a:schemeClr>
                </a:solidFill>
              </a:rPr>
              <a:t>Antwoord B</a:t>
            </a:r>
            <a: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19900" dirty="0" smtClean="0">
                <a:solidFill>
                  <a:schemeClr val="accent6">
                    <a:lumMod val="75000"/>
                  </a:schemeClr>
                </a:solidFill>
              </a:rPr>
              <a:t>21 dagen</a:t>
            </a: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nl-BE" sz="7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1600" y="381000"/>
            <a:ext cx="9601200" cy="1485900"/>
          </a:xfrm>
        </p:spPr>
        <p:txBody>
          <a:bodyPr>
            <a:noAutofit/>
          </a:bodyPr>
          <a:lstStyle/>
          <a:p>
            <a:r>
              <a:rPr lang="nl-BE" sz="7200" dirty="0" smtClean="0"/>
              <a:t/>
            </a:r>
            <a:br>
              <a:rPr lang="nl-BE" sz="7200" dirty="0" smtClean="0"/>
            </a:br>
            <a:r>
              <a:rPr lang="nl-BE" sz="7200" dirty="0" smtClean="0"/>
              <a:t>Zeepaardjes zijn vissen.</a:t>
            </a:r>
            <a:endParaRPr lang="nl-BE" sz="72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71600" y="2673179"/>
            <a:ext cx="9601200" cy="35814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Ja</a:t>
            </a:r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Nee</a:t>
            </a:r>
            <a:endParaRPr lang="nl-BE" sz="60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-1" y="179172"/>
            <a:ext cx="2183027" cy="768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800" dirty="0" smtClean="0"/>
              <a:t>16</a:t>
            </a:r>
            <a:endParaRPr lang="nl-BE" sz="4800" dirty="0"/>
          </a:p>
        </p:txBody>
      </p:sp>
      <p:pic>
        <p:nvPicPr>
          <p:cNvPr id="10242" name="Picture 2" descr="Afbeeldingsresultaat voor zeepaar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073081" y="2207654"/>
            <a:ext cx="2899719" cy="4735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43448" y="405712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nl-BE" sz="7200" u="sng" dirty="0" smtClean="0">
                <a:solidFill>
                  <a:schemeClr val="accent6">
                    <a:lumMod val="75000"/>
                  </a:schemeClr>
                </a:solidFill>
              </a:rPr>
              <a:t>Antwoord </a:t>
            </a:r>
            <a:r>
              <a:rPr lang="nl-BE" sz="7200" u="sng" dirty="0">
                <a:solidFill>
                  <a:schemeClr val="accent6">
                    <a:lumMod val="75000"/>
                  </a:schemeClr>
                </a:solidFill>
              </a:rPr>
              <a:t>A</a:t>
            </a: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23900" dirty="0" smtClean="0">
                <a:solidFill>
                  <a:schemeClr val="accent6">
                    <a:lumMod val="75000"/>
                  </a:schemeClr>
                </a:solidFill>
              </a:rPr>
              <a:t>Ja</a:t>
            </a:r>
            <a:r>
              <a:rPr lang="nl-BE" sz="138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38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5400" dirty="0" smtClean="0">
                <a:solidFill>
                  <a:schemeClr val="tx1"/>
                </a:solidFill>
              </a:rPr>
              <a:t>Ze hebben hele kleine vinnen waarmee ze planten of koraal kunnen vasthouden.</a:t>
            </a:r>
            <a:r>
              <a:rPr lang="nl-BE" sz="5400" dirty="0">
                <a:solidFill>
                  <a:schemeClr val="tx1"/>
                </a:solidFill>
              </a:rPr>
              <a:t>	</a:t>
            </a:r>
            <a:br>
              <a:rPr lang="nl-BE" sz="5400" dirty="0">
                <a:solidFill>
                  <a:schemeClr val="tx1"/>
                </a:solidFill>
              </a:rPr>
            </a:br>
            <a:r>
              <a:rPr lang="nl-BE" sz="4800" dirty="0">
                <a:solidFill>
                  <a:schemeClr val="tx1"/>
                </a:solidFill>
              </a:rPr>
              <a:t>  </a:t>
            </a:r>
            <a: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nl-BE" sz="7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1600" y="381000"/>
            <a:ext cx="9601200" cy="1485900"/>
          </a:xfrm>
        </p:spPr>
        <p:txBody>
          <a:bodyPr>
            <a:noAutofit/>
          </a:bodyPr>
          <a:lstStyle/>
          <a:p>
            <a:r>
              <a:rPr lang="nl-BE" sz="7200" dirty="0" smtClean="0"/>
              <a:t/>
            </a:r>
            <a:br>
              <a:rPr lang="nl-BE" sz="7200" dirty="0" smtClean="0"/>
            </a:br>
            <a:r>
              <a:rPr lang="nl-BE" sz="7200" dirty="0" smtClean="0"/>
              <a:t>Palingen hebben…</a:t>
            </a:r>
            <a:endParaRPr lang="nl-BE" sz="72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71600" y="2673179"/>
            <a:ext cx="9601200" cy="35814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Een gifstekel</a:t>
            </a:r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Scherpe tanden</a:t>
            </a:r>
            <a:endParaRPr lang="nl-BE" sz="60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-1" y="179172"/>
            <a:ext cx="2183027" cy="768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800" dirty="0" smtClean="0"/>
              <a:t>17</a:t>
            </a:r>
            <a:endParaRPr lang="nl-BE" sz="4800" dirty="0"/>
          </a:p>
        </p:txBody>
      </p:sp>
      <p:pic>
        <p:nvPicPr>
          <p:cNvPr id="12290" name="Picture 2" descr="Afbeeldingsresultaat voor pal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9330" y="4226011"/>
            <a:ext cx="5443068" cy="2443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43448" y="405712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nl-BE" sz="7200" u="sng" dirty="0" smtClean="0">
                <a:solidFill>
                  <a:schemeClr val="accent6">
                    <a:lumMod val="75000"/>
                  </a:schemeClr>
                </a:solidFill>
              </a:rPr>
              <a:t>Antwoord B</a:t>
            </a: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13800" dirty="0" smtClean="0">
                <a:solidFill>
                  <a:schemeClr val="accent6">
                    <a:lumMod val="75000"/>
                  </a:schemeClr>
                </a:solidFill>
              </a:rPr>
              <a:t>Scherpe tanden</a:t>
            </a:r>
            <a:br>
              <a:rPr lang="nl-BE" sz="138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nl-BE" sz="7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nl-BE" sz="7200" dirty="0" smtClean="0"/>
              <a:t/>
            </a:r>
            <a:br>
              <a:rPr lang="nl-BE" sz="7200" dirty="0" smtClean="0"/>
            </a:br>
            <a:r>
              <a:rPr lang="nl-BE" sz="7200" dirty="0" smtClean="0"/>
              <a:t>Iemand die bijen kweekt noemt men …</a:t>
            </a:r>
            <a:endParaRPr lang="nl-BE" sz="72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71600" y="3142735"/>
            <a:ext cx="9601200" cy="3581400"/>
          </a:xfrm>
        </p:spPr>
        <p:txBody>
          <a:bodyPr/>
          <a:lstStyle/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Een imker</a:t>
            </a:r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Bijker</a:t>
            </a:r>
            <a:endParaRPr lang="nl-BE" sz="60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-1" y="179172"/>
            <a:ext cx="2183027" cy="768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800" dirty="0" smtClean="0"/>
              <a:t>18</a:t>
            </a:r>
            <a:endParaRPr lang="nl-BE" sz="4800" dirty="0"/>
          </a:p>
        </p:txBody>
      </p:sp>
      <p:pic>
        <p:nvPicPr>
          <p:cNvPr id="13314" name="Picture 2" descr="Afbeeldingsresultaat voor bij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1502" y="3433721"/>
            <a:ext cx="5247503" cy="3227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nl-BE" sz="7200" dirty="0" smtClean="0"/>
              <a:t/>
            </a:r>
            <a:br>
              <a:rPr lang="nl-BE" sz="7200" dirty="0" smtClean="0"/>
            </a:br>
            <a:r>
              <a:rPr lang="nl-BE" sz="7200" dirty="0" smtClean="0"/>
              <a:t>Wat is een tuimelaar?</a:t>
            </a:r>
            <a:endParaRPr lang="nl-BE" sz="72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71600" y="3142735"/>
            <a:ext cx="9601200" cy="3581400"/>
          </a:xfrm>
        </p:spPr>
        <p:txBody>
          <a:bodyPr/>
          <a:lstStyle/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Een walvis</a:t>
            </a:r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Een dolfijn</a:t>
            </a:r>
            <a:endParaRPr lang="nl-BE" sz="60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-1" y="179172"/>
            <a:ext cx="2183027" cy="768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800" dirty="0"/>
              <a:t>2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35211" y="735226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nl-BE" sz="7200" u="sng" dirty="0" smtClean="0">
                <a:solidFill>
                  <a:schemeClr val="accent6">
                    <a:lumMod val="75000"/>
                  </a:schemeClr>
                </a:solidFill>
              </a:rPr>
              <a:t>Antwoord A en B</a:t>
            </a: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>Beide zijn juist</a:t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nl-BE" sz="7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nl-BE" sz="7200" dirty="0" smtClean="0"/>
              <a:t/>
            </a:r>
            <a:br>
              <a:rPr lang="nl-BE" sz="7200" dirty="0" smtClean="0"/>
            </a:br>
            <a:r>
              <a:rPr lang="nl-BE" sz="7200" dirty="0" smtClean="0"/>
              <a:t>Waarmee steekt een schorpioen?</a:t>
            </a:r>
            <a:endParaRPr lang="nl-BE" sz="72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71600" y="3142735"/>
            <a:ext cx="9601200" cy="3581400"/>
          </a:xfrm>
        </p:spPr>
        <p:txBody>
          <a:bodyPr/>
          <a:lstStyle/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Een angel</a:t>
            </a:r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Gif in zijn klauwtjes</a:t>
            </a:r>
            <a:endParaRPr lang="nl-BE" sz="60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-1" y="179172"/>
            <a:ext cx="2183027" cy="768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800" dirty="0" smtClean="0"/>
              <a:t>19</a:t>
            </a:r>
            <a:endParaRPr lang="nl-BE" sz="4800" dirty="0"/>
          </a:p>
        </p:txBody>
      </p:sp>
      <p:pic>
        <p:nvPicPr>
          <p:cNvPr id="14338" name="Picture 2" descr="Afbeeldingsresultaat voor schorpio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200" y="3238414"/>
            <a:ext cx="3213873" cy="3213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35211" y="735226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nl-BE" sz="6000" u="sng" dirty="0" smtClean="0">
                <a:solidFill>
                  <a:schemeClr val="accent6">
                    <a:lumMod val="75000"/>
                  </a:schemeClr>
                </a:solidFill>
              </a:rPr>
              <a:t>Antwoord A</a:t>
            </a:r>
            <a: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>Een angel</a:t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7200" dirty="0" smtClean="0">
                <a:solidFill>
                  <a:schemeClr val="tx1"/>
                </a:solidFill>
              </a:rPr>
              <a:t>Dit bevindt zich in zijn staart.</a:t>
            </a: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nl-BE" sz="7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1600" y="273908"/>
            <a:ext cx="9601200" cy="1485900"/>
          </a:xfrm>
        </p:spPr>
        <p:txBody>
          <a:bodyPr>
            <a:noAutofit/>
          </a:bodyPr>
          <a:lstStyle/>
          <a:p>
            <a:r>
              <a:rPr lang="nl-BE" sz="7200" dirty="0" smtClean="0"/>
              <a:t/>
            </a:r>
            <a:br>
              <a:rPr lang="nl-BE" sz="7200" dirty="0" smtClean="0"/>
            </a:br>
            <a:r>
              <a:rPr lang="nl-BE" sz="7200" dirty="0" smtClean="0"/>
              <a:t>Hoe vaak eet een krokodil?</a:t>
            </a:r>
            <a:endParaRPr lang="nl-BE" sz="72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71600" y="2574674"/>
            <a:ext cx="9601200" cy="3581400"/>
          </a:xfrm>
        </p:spPr>
        <p:txBody>
          <a:bodyPr/>
          <a:lstStyle/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Om de paar dagen</a:t>
            </a:r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1 keer per week</a:t>
            </a:r>
            <a:endParaRPr lang="nl-BE" sz="60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-1" y="179172"/>
            <a:ext cx="2183027" cy="768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800" dirty="0" smtClean="0"/>
              <a:t>20</a:t>
            </a:r>
            <a:endParaRPr lang="nl-BE" sz="4800" dirty="0"/>
          </a:p>
        </p:txBody>
      </p:sp>
      <p:pic>
        <p:nvPicPr>
          <p:cNvPr id="15362" name="Picture 2" descr="Afbeeldingsresultaat voor krokodi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8638" y="4944934"/>
            <a:ext cx="5173362" cy="1913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35211" y="735226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nl-BE" sz="6000" u="sng" dirty="0" smtClean="0">
                <a:solidFill>
                  <a:schemeClr val="accent6">
                    <a:lumMod val="75000"/>
                  </a:schemeClr>
                </a:solidFill>
              </a:rPr>
              <a:t>Antwoord B</a:t>
            </a:r>
            <a: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>1 keer per week</a:t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nl-BE" sz="7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nl-BE" sz="7200" dirty="0" smtClean="0"/>
              <a:t/>
            </a:r>
            <a:br>
              <a:rPr lang="nl-BE" sz="7200" dirty="0" smtClean="0"/>
            </a:br>
            <a:r>
              <a:rPr lang="nl-BE" sz="7200" dirty="0" smtClean="0"/>
              <a:t>Welke is de kleinste vogel ter wereld?</a:t>
            </a:r>
            <a:endParaRPr lang="nl-BE" sz="72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71600" y="3142735"/>
            <a:ext cx="9601200" cy="3581400"/>
          </a:xfrm>
        </p:spPr>
        <p:txBody>
          <a:bodyPr/>
          <a:lstStyle/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De diamantvogel</a:t>
            </a:r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De </a:t>
            </a:r>
            <a:r>
              <a:rPr lang="nl-BE" sz="6000" i="1" dirty="0" err="1" smtClean="0">
                <a:solidFill>
                  <a:schemeClr val="accent6">
                    <a:lumMod val="75000"/>
                  </a:schemeClr>
                </a:solidFill>
              </a:rPr>
              <a:t>kolibri</a:t>
            </a:r>
            <a:endParaRPr lang="nl-BE" sz="60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-1" y="179172"/>
            <a:ext cx="2183027" cy="768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800" dirty="0" smtClean="0"/>
              <a:t>21</a:t>
            </a:r>
            <a:endParaRPr lang="nl-BE" sz="4800" dirty="0"/>
          </a:p>
        </p:txBody>
      </p:sp>
      <p:pic>
        <p:nvPicPr>
          <p:cNvPr id="16386" name="Picture 2" descr="Afbeeldingsresultaat voor voge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0796" y="2749896"/>
            <a:ext cx="2815918" cy="414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35211" y="735226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nl-BE" sz="6000" u="sng" dirty="0" smtClean="0">
                <a:solidFill>
                  <a:schemeClr val="accent6">
                    <a:lumMod val="75000"/>
                  </a:schemeClr>
                </a:solidFill>
              </a:rPr>
              <a:t>Antwoord B</a:t>
            </a:r>
            <a: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>De </a:t>
            </a:r>
            <a:r>
              <a:rPr lang="nl-BE" sz="16600" dirty="0" err="1" smtClean="0">
                <a:solidFill>
                  <a:schemeClr val="accent6">
                    <a:lumMod val="75000"/>
                  </a:schemeClr>
                </a:solidFill>
              </a:rPr>
              <a:t>kolibri</a:t>
            </a: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7200" dirty="0" smtClean="0">
                <a:solidFill>
                  <a:schemeClr val="tx1"/>
                </a:solidFill>
              </a:rPr>
              <a:t>Deze is 5,5 cm groot en weegt 1,5 gram.</a:t>
            </a: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nl-BE" sz="7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nl-BE" sz="7200" dirty="0" smtClean="0"/>
              <a:t/>
            </a:r>
            <a:br>
              <a:rPr lang="nl-BE" sz="7200" dirty="0" smtClean="0"/>
            </a:br>
            <a:r>
              <a:rPr lang="nl-BE" sz="7200" dirty="0" smtClean="0"/>
              <a:t>Hoeveel bulten heeft een dromedaris?</a:t>
            </a:r>
            <a:endParaRPr lang="nl-BE" sz="72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71600" y="3142735"/>
            <a:ext cx="9601200" cy="3581400"/>
          </a:xfrm>
        </p:spPr>
        <p:txBody>
          <a:bodyPr/>
          <a:lstStyle/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1</a:t>
            </a:r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2</a:t>
            </a:r>
            <a:endParaRPr lang="nl-BE" sz="60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-1" y="179172"/>
            <a:ext cx="2183027" cy="768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800" dirty="0" smtClean="0"/>
              <a:t>22</a:t>
            </a:r>
            <a:endParaRPr lang="nl-BE" sz="4800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35211" y="735226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nl-BE" sz="6000" u="sng" dirty="0" smtClean="0">
                <a:solidFill>
                  <a:schemeClr val="accent6">
                    <a:lumMod val="75000"/>
                  </a:schemeClr>
                </a:solidFill>
              </a:rPr>
              <a:t>Antwoord A</a:t>
            </a:r>
            <a: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>1</a:t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nl-BE" sz="7200" dirty="0">
              <a:solidFill>
                <a:schemeClr val="tx1"/>
              </a:solidFill>
            </a:endParaRPr>
          </a:p>
        </p:txBody>
      </p:sp>
      <p:pic>
        <p:nvPicPr>
          <p:cNvPr id="17410" name="Picture 2" descr="Afbeeldingsresultaat voor dromedari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09" y="2158314"/>
            <a:ext cx="5550013" cy="4506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nl-BE" sz="7200" dirty="0" smtClean="0"/>
              <a:t/>
            </a:r>
            <a:br>
              <a:rPr lang="nl-BE" sz="7200" dirty="0" smtClean="0"/>
            </a:br>
            <a:r>
              <a:rPr lang="nl-BE" sz="7200" dirty="0" smtClean="0"/>
              <a:t>Welke aap heeft een rode poep?</a:t>
            </a:r>
            <a:endParaRPr lang="nl-BE" sz="72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71600" y="3142735"/>
            <a:ext cx="9601200" cy="3581400"/>
          </a:xfrm>
        </p:spPr>
        <p:txBody>
          <a:bodyPr/>
          <a:lstStyle/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De baviaan</a:t>
            </a:r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De gorilla</a:t>
            </a:r>
            <a:endParaRPr lang="nl-BE" sz="60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-1" y="179172"/>
            <a:ext cx="2183027" cy="768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800" dirty="0" smtClean="0"/>
              <a:t>23</a:t>
            </a:r>
            <a:endParaRPr lang="nl-BE" sz="4800" dirty="0"/>
          </a:p>
        </p:txBody>
      </p:sp>
      <p:pic>
        <p:nvPicPr>
          <p:cNvPr id="19458" name="Picture 2" descr="Gerelateerde afbeeld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4367" y="2998573"/>
            <a:ext cx="3096994" cy="3417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35211" y="735226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nl-BE" sz="7200" u="sng" dirty="0" smtClean="0">
                <a:solidFill>
                  <a:schemeClr val="accent6">
                    <a:lumMod val="75000"/>
                  </a:schemeClr>
                </a:solidFill>
              </a:rPr>
              <a:t>Antwoord B</a:t>
            </a: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>Een dolfijn</a:t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nl-BE" sz="7200" dirty="0">
              <a:solidFill>
                <a:schemeClr val="tx1"/>
              </a:solidFill>
            </a:endParaRPr>
          </a:p>
        </p:txBody>
      </p:sp>
      <p:pic>
        <p:nvPicPr>
          <p:cNvPr id="2050" name="Picture 2" descr="Afbeeldingsresultaat voor dolfij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7005" y="3756454"/>
            <a:ext cx="5174806" cy="3751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35211" y="735226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nl-BE" sz="7200" u="sng" dirty="0" smtClean="0">
                <a:solidFill>
                  <a:schemeClr val="accent6">
                    <a:lumMod val="75000"/>
                  </a:schemeClr>
                </a:solidFill>
              </a:rPr>
              <a:t>Antwoord </a:t>
            </a:r>
            <a:r>
              <a:rPr lang="nl-BE" sz="7200" u="sng" dirty="0">
                <a:solidFill>
                  <a:schemeClr val="accent6">
                    <a:lumMod val="75000"/>
                  </a:schemeClr>
                </a:solidFill>
              </a:rPr>
              <a:t>A</a:t>
            </a:r>
            <a: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>De baviaan</a:t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nl-BE" sz="7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Afbeeldingsresultaat voor bavia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9831" y="505833"/>
            <a:ext cx="8582882" cy="57183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nl-BE" sz="7200" dirty="0" smtClean="0"/>
              <a:t/>
            </a:r>
            <a:br>
              <a:rPr lang="nl-BE" sz="7200" dirty="0" smtClean="0"/>
            </a:br>
            <a:r>
              <a:rPr lang="nl-BE" sz="7200" dirty="0" smtClean="0"/>
              <a:t>De dolfijn heeft geen neus.</a:t>
            </a:r>
            <a:endParaRPr lang="nl-BE" sz="72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71600" y="3142735"/>
            <a:ext cx="9601200" cy="3581400"/>
          </a:xfrm>
        </p:spPr>
        <p:txBody>
          <a:bodyPr/>
          <a:lstStyle/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Waar</a:t>
            </a:r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Niet waar</a:t>
            </a:r>
            <a:endParaRPr lang="nl-BE" sz="60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-1" y="179172"/>
            <a:ext cx="2183027" cy="768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800" dirty="0" smtClean="0"/>
              <a:t>24</a:t>
            </a:r>
            <a:endParaRPr lang="nl-BE" sz="4800" dirty="0"/>
          </a:p>
        </p:txBody>
      </p:sp>
      <p:pic>
        <p:nvPicPr>
          <p:cNvPr id="1026" name="Picture 2" descr="Afbeeldingsresultaat voor dolfij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3145" y="3142735"/>
            <a:ext cx="8080375" cy="3939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10497" y="422188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nl-BE" sz="7200" u="sng" dirty="0" smtClean="0">
                <a:solidFill>
                  <a:schemeClr val="accent6">
                    <a:lumMod val="75000"/>
                  </a:schemeClr>
                </a:solidFill>
              </a:rPr>
              <a:t>Antwoord B</a:t>
            </a:r>
            <a: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>Niet waar</a:t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7200" dirty="0" smtClean="0">
                <a:solidFill>
                  <a:schemeClr val="tx1"/>
                </a:solidFill>
              </a:rPr>
              <a:t>Zijn neus bevindt zich boven op zijn hoofd, het </a:t>
            </a:r>
            <a:r>
              <a:rPr lang="nl-BE" sz="7200" dirty="0" err="1" smtClean="0">
                <a:solidFill>
                  <a:schemeClr val="tx1"/>
                </a:solidFill>
              </a:rPr>
              <a:t>blaasgat</a:t>
            </a:r>
            <a:r>
              <a:rPr lang="nl-BE" sz="7200" dirty="0" smtClean="0">
                <a:solidFill>
                  <a:schemeClr val="tx1"/>
                </a:solidFill>
              </a:rPr>
              <a:t>.</a:t>
            </a: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nl-BE" sz="7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Afbeeldingsresultaat voor dolfijn spuitga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3932" y="454539"/>
            <a:ext cx="8387062" cy="58578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nl-BE" sz="7200" dirty="0" smtClean="0"/>
              <a:t/>
            </a:r>
            <a:br>
              <a:rPr lang="nl-BE" sz="7200" dirty="0" smtClean="0"/>
            </a:br>
            <a:r>
              <a:rPr lang="nl-BE" sz="7200" dirty="0" smtClean="0"/>
              <a:t>Een gaap bestaat echt.</a:t>
            </a:r>
            <a:endParaRPr lang="nl-BE" sz="72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71600" y="3142735"/>
            <a:ext cx="9601200" cy="3581400"/>
          </a:xfrm>
        </p:spPr>
        <p:txBody>
          <a:bodyPr/>
          <a:lstStyle/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Waar</a:t>
            </a:r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Niet waar</a:t>
            </a:r>
            <a:endParaRPr lang="nl-BE" sz="60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-1" y="179172"/>
            <a:ext cx="2183027" cy="768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800" dirty="0" smtClean="0"/>
              <a:t>25</a:t>
            </a:r>
            <a:endParaRPr lang="nl-BE" sz="4800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35211" y="735226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nl-BE" sz="7200" u="sng" dirty="0" smtClean="0">
                <a:solidFill>
                  <a:schemeClr val="accent6">
                    <a:lumMod val="75000"/>
                  </a:schemeClr>
                </a:solidFill>
              </a:rPr>
              <a:t>Antwoord A</a:t>
            </a:r>
            <a: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13800" dirty="0" smtClean="0">
                <a:solidFill>
                  <a:schemeClr val="accent6">
                    <a:lumMod val="75000"/>
                  </a:schemeClr>
                </a:solidFill>
              </a:rPr>
              <a:t>Waar</a:t>
            </a: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6000" dirty="0" smtClean="0">
                <a:solidFill>
                  <a:schemeClr val="tx1"/>
                </a:solidFill>
              </a:rPr>
              <a:t>Het is een kruising van een schaap en een geit. Het kan ook </a:t>
            </a:r>
            <a:r>
              <a:rPr lang="nl-BE" sz="6000" dirty="0" err="1" smtClean="0">
                <a:solidFill>
                  <a:schemeClr val="tx1"/>
                </a:solidFill>
              </a:rPr>
              <a:t>scheit</a:t>
            </a:r>
            <a:r>
              <a:rPr lang="nl-BE" sz="6000" dirty="0" smtClean="0">
                <a:solidFill>
                  <a:schemeClr val="tx1"/>
                </a:solidFill>
              </a:rPr>
              <a:t> genoemd worden.</a:t>
            </a: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nl-BE" sz="7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Afbeeldingsresultaat voor gaap di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435" y="648859"/>
            <a:ext cx="6352316" cy="55646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1600" y="179172"/>
            <a:ext cx="9601200" cy="1485900"/>
          </a:xfrm>
        </p:spPr>
        <p:txBody>
          <a:bodyPr>
            <a:noAutofit/>
          </a:bodyPr>
          <a:lstStyle/>
          <a:p>
            <a:r>
              <a:rPr lang="nl-BE" sz="7200" dirty="0" smtClean="0"/>
              <a:t/>
            </a:r>
            <a:br>
              <a:rPr lang="nl-BE" sz="7200" dirty="0" smtClean="0"/>
            </a:br>
            <a:r>
              <a:rPr lang="nl-BE" sz="7200" dirty="0" smtClean="0"/>
              <a:t>Waar gaat een </a:t>
            </a:r>
            <a:br>
              <a:rPr lang="nl-BE" sz="7200" dirty="0" smtClean="0"/>
            </a:br>
            <a:r>
              <a:rPr lang="nl-BE" sz="7200" dirty="0" smtClean="0"/>
              <a:t>koala naartoe als </a:t>
            </a:r>
            <a:br>
              <a:rPr lang="nl-BE" sz="7200" dirty="0" smtClean="0"/>
            </a:br>
            <a:r>
              <a:rPr lang="nl-BE" sz="7200" dirty="0" smtClean="0"/>
              <a:t>hij geboren is?</a:t>
            </a:r>
            <a:endParaRPr lang="nl-BE" sz="72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71600" y="3509318"/>
            <a:ext cx="9601200" cy="35814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nl-BE" sz="4800" i="1" dirty="0" smtClean="0">
                <a:solidFill>
                  <a:schemeClr val="accent6">
                    <a:lumMod val="75000"/>
                  </a:schemeClr>
                </a:solidFill>
              </a:rPr>
              <a:t>Naar de buidel van zijn moeder</a:t>
            </a:r>
          </a:p>
          <a:p>
            <a:pPr marL="457200" indent="-457200">
              <a:buAutoNum type="alphaUcPeriod"/>
            </a:pPr>
            <a:r>
              <a:rPr lang="nl-BE" sz="4800" i="1" dirty="0" smtClean="0">
                <a:solidFill>
                  <a:schemeClr val="accent6">
                    <a:lumMod val="75000"/>
                  </a:schemeClr>
                </a:solidFill>
              </a:rPr>
              <a:t> Naar zijn vader</a:t>
            </a:r>
            <a:endParaRPr lang="nl-BE" sz="48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-1" y="179172"/>
            <a:ext cx="2183027" cy="768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800" dirty="0"/>
              <a:t>3</a:t>
            </a:r>
          </a:p>
        </p:txBody>
      </p:sp>
      <p:pic>
        <p:nvPicPr>
          <p:cNvPr id="5122" name="Picture 2" descr="Afbeeldingsresultaat voor koal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0117" y="0"/>
            <a:ext cx="3891883" cy="3138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35211" y="735226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nl-BE" sz="7200" u="sng" dirty="0" smtClean="0">
                <a:solidFill>
                  <a:schemeClr val="accent6">
                    <a:lumMod val="75000"/>
                  </a:schemeClr>
                </a:solidFill>
              </a:rPr>
              <a:t>Antwoord A</a:t>
            </a: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sz="11500" dirty="0">
                <a:solidFill>
                  <a:schemeClr val="accent6">
                    <a:lumMod val="75000"/>
                  </a:schemeClr>
                </a:solidFill>
              </a:rPr>
              <a:t>N</a:t>
            </a:r>
            <a:r>
              <a:rPr lang="nl-BE" sz="11500" dirty="0" smtClean="0">
                <a:solidFill>
                  <a:schemeClr val="accent6">
                    <a:lumMod val="75000"/>
                  </a:schemeClr>
                </a:solidFill>
              </a:rPr>
              <a:t>aar de buidel van zijn moeder.</a:t>
            </a:r>
            <a: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nl-BE" sz="166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nl-BE" sz="7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Afbeeldingsresultaat voor koala in buide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6180" y="583255"/>
            <a:ext cx="8345873" cy="55512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nl-BE" sz="7200" dirty="0" smtClean="0"/>
              <a:t/>
            </a:r>
            <a:br>
              <a:rPr lang="nl-BE" sz="7200" dirty="0" smtClean="0"/>
            </a:br>
            <a:r>
              <a:rPr lang="nl-BE" sz="7200" dirty="0" smtClean="0"/>
              <a:t>Welke apen horen tot de slimste dieren?</a:t>
            </a:r>
            <a:endParaRPr lang="nl-BE" sz="72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71600" y="3142735"/>
            <a:ext cx="9601200" cy="3581400"/>
          </a:xfrm>
        </p:spPr>
        <p:txBody>
          <a:bodyPr/>
          <a:lstStyle/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Een </a:t>
            </a:r>
            <a:r>
              <a:rPr lang="nl-BE" sz="6000" i="1" dirty="0" err="1" smtClean="0">
                <a:solidFill>
                  <a:schemeClr val="accent6">
                    <a:lumMod val="75000"/>
                  </a:schemeClr>
                </a:solidFill>
              </a:rPr>
              <a:t>oerang-oetan</a:t>
            </a:r>
            <a:endParaRPr lang="nl-BE" sz="6000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457200" indent="-457200">
              <a:buAutoNum type="alphaUcPeriod"/>
            </a:pPr>
            <a:r>
              <a:rPr lang="nl-BE" sz="6000" i="1" dirty="0" smtClean="0">
                <a:solidFill>
                  <a:schemeClr val="accent6">
                    <a:lumMod val="75000"/>
                  </a:schemeClr>
                </a:solidFill>
              </a:rPr>
              <a:t> Een chimpansee</a:t>
            </a:r>
            <a:endParaRPr lang="nl-BE" sz="60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-1" y="179172"/>
            <a:ext cx="2183027" cy="768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800" dirty="0"/>
              <a:t>4</a:t>
            </a:r>
          </a:p>
        </p:txBody>
      </p:sp>
      <p:pic>
        <p:nvPicPr>
          <p:cNvPr id="6146" name="Picture 2" descr="Afbeeldingsresultaat voor aap carto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1075" y="2547423"/>
            <a:ext cx="2622047" cy="417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677</Words>
  <Application>Microsoft Office PowerPoint</Application>
  <PresentationFormat>Breedbeeld</PresentationFormat>
  <Paragraphs>177</Paragraphs>
  <Slides>57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1</vt:i4>
      </vt:variant>
      <vt:variant>
        <vt:lpstr>Thema</vt:lpstr>
      </vt:variant>
      <vt:variant>
        <vt:i4>1</vt:i4>
      </vt:variant>
      <vt:variant>
        <vt:lpstr>Diatitels</vt:lpstr>
      </vt:variant>
      <vt:variant>
        <vt:i4>57</vt:i4>
      </vt:variant>
    </vt:vector>
  </HeadingPairs>
  <TitlesOfParts>
    <vt:vector size="59" baseType="lpstr">
      <vt:lpstr>Franklin Gothic Book</vt:lpstr>
      <vt:lpstr>Crop</vt:lpstr>
      <vt:lpstr>Dierenquiz</vt:lpstr>
      <vt:lpstr> Is een koala baby kleiner dan een hand?</vt:lpstr>
      <vt:lpstr>Antwoord A Ja Ze zijn zelfs kleiner dan onze pink.</vt:lpstr>
      <vt:lpstr> Wat is een tuimelaar?</vt:lpstr>
      <vt:lpstr>Antwoord B Een dolfijn </vt:lpstr>
      <vt:lpstr> Waar gaat een  koala naartoe als  hij geboren is?</vt:lpstr>
      <vt:lpstr>Antwoord A Naar de buidel van zijn moeder. </vt:lpstr>
      <vt:lpstr>PowerPoint-presentatie</vt:lpstr>
      <vt:lpstr> Welke apen horen tot de slimste dieren?</vt:lpstr>
      <vt:lpstr>Antwoord B Een chimpansee Deze lijken sterk op de mens.</vt:lpstr>
      <vt:lpstr>PowerPoint-presentatie</vt:lpstr>
      <vt:lpstr> Hoe houden apen hun vacht schoon?</vt:lpstr>
      <vt:lpstr>Antwoord B Door elkaar te vlooien Dit versterkt ook de band tussen apen.</vt:lpstr>
      <vt:lpstr> Welke is de grootste wilde kat?</vt:lpstr>
      <vt:lpstr>Antwoord A De lijger Dit is een combinatie van de tijger en de leeuw.</vt:lpstr>
      <vt:lpstr>PowerPoint-presentatie</vt:lpstr>
      <vt:lpstr> Zitten er botten in de slurf van een olifant?</vt:lpstr>
      <vt:lpstr>Antwoord B Nee Er zitten wel meer dan 40.000 spieren in.</vt:lpstr>
      <vt:lpstr> De slak is een ongewerveld dier.</vt:lpstr>
      <vt:lpstr>Antwoord A Ja Een slak bezit geen enkel bot of kraakbeen.</vt:lpstr>
      <vt:lpstr> Iemand die schrik heeft van spinnen, noemt een aragnafoob.</vt:lpstr>
      <vt:lpstr>Antwoord A Ja </vt:lpstr>
      <vt:lpstr> Kunnen alle vogels vliegen?</vt:lpstr>
      <vt:lpstr>Antwoord B Nee De pinguïn kan niet vliegen.</vt:lpstr>
      <vt:lpstr> Wat hebben alle reptielen gemeen?</vt:lpstr>
      <vt:lpstr>Antwoord A Een geschubde huid De pinguïn kan niet vliegen.</vt:lpstr>
      <vt:lpstr> Reptielen leggen eieren.</vt:lpstr>
      <vt:lpstr>Antwoord A Ja De meeste reptielen leggen eieren.</vt:lpstr>
      <vt:lpstr> Bevers zijn familie van ratten en muizen.</vt:lpstr>
      <vt:lpstr>Antwoord A Ja </vt:lpstr>
      <vt:lpstr> Uilen zijn geen roofvogels.</vt:lpstr>
      <vt:lpstr>Antwoord B Dit klopt niet Uilen zijn roofdieren die enkel ‘s nachts jagen. </vt:lpstr>
      <vt:lpstr> Hoelang zit een kuiken in zijn ei?</vt:lpstr>
      <vt:lpstr>Antwoord B 21 dagen </vt:lpstr>
      <vt:lpstr> Zeepaardjes zijn vissen.</vt:lpstr>
      <vt:lpstr>Antwoord A Ja Ze hebben hele kleine vinnen waarmee ze planten of koraal kunnen vasthouden.     </vt:lpstr>
      <vt:lpstr> Palingen hebben…</vt:lpstr>
      <vt:lpstr>Antwoord B Scherpe tanden </vt:lpstr>
      <vt:lpstr> Iemand die bijen kweekt noemt men …</vt:lpstr>
      <vt:lpstr>Antwoord A en B Beide zijn juist </vt:lpstr>
      <vt:lpstr> Waarmee steekt een schorpioen?</vt:lpstr>
      <vt:lpstr>Antwoord A Een angel Dit bevindt zich in zijn staart. </vt:lpstr>
      <vt:lpstr> Hoe vaak eet een krokodil?</vt:lpstr>
      <vt:lpstr>Antwoord B 1 keer per week </vt:lpstr>
      <vt:lpstr> Welke is de kleinste vogel ter wereld?</vt:lpstr>
      <vt:lpstr>Antwoord B De kolibri Deze is 5,5 cm groot en weegt 1,5 gram. </vt:lpstr>
      <vt:lpstr> Hoeveel bulten heeft een dromedaris?</vt:lpstr>
      <vt:lpstr>Antwoord A 1  </vt:lpstr>
      <vt:lpstr> Welke aap heeft een rode poep?</vt:lpstr>
      <vt:lpstr>Antwoord A De baviaan  </vt:lpstr>
      <vt:lpstr>PowerPoint-presentatie</vt:lpstr>
      <vt:lpstr> De dolfijn heeft geen neus.</vt:lpstr>
      <vt:lpstr>Antwoord B Niet waar Zijn neus bevindt zich boven op zijn hoofd, het blaasgat. </vt:lpstr>
      <vt:lpstr>PowerPoint-presentatie</vt:lpstr>
      <vt:lpstr> Een gaap bestaat echt.</vt:lpstr>
      <vt:lpstr>Antwoord A Waar Het is een kruising van een schaap en een geit. Het kan ook scheit genoemd worden. 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Dierenquiz</dc:title>
  <dc:creator>Animatie</dc:creator>
  <cp:lastModifiedBy>Animatie</cp:lastModifiedBy>
  <cp:revision>4</cp:revision>
  <dcterms:created xsi:type="dcterms:W3CDTF">2019-12-25T11:28:51Z</dcterms:created>
  <dcterms:modified xsi:type="dcterms:W3CDTF">2022-09-15T13:21:12Z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1033-11.2.0.8991</vt:lpwstr>
  </property>
</Properties>
</file>