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97" r:id="rId3"/>
    <p:sldId id="296" r:id="rId4"/>
    <p:sldId id="256" r:id="rId5"/>
    <p:sldId id="298" r:id="rId6"/>
    <p:sldId id="262" r:id="rId7"/>
    <p:sldId id="263" r:id="rId8"/>
    <p:sldId id="299" r:id="rId9"/>
    <p:sldId id="264" r:id="rId10"/>
    <p:sldId id="257" r:id="rId11"/>
    <p:sldId id="300" r:id="rId12"/>
    <p:sldId id="260" r:id="rId13"/>
    <p:sldId id="258" r:id="rId14"/>
    <p:sldId id="259" r:id="rId15"/>
    <p:sldId id="261" r:id="rId16"/>
    <p:sldId id="266" r:id="rId17"/>
    <p:sldId id="267" r:id="rId18"/>
    <p:sldId id="271" r:id="rId19"/>
    <p:sldId id="301" r:id="rId20"/>
    <p:sldId id="268" r:id="rId21"/>
    <p:sldId id="269" r:id="rId22"/>
    <p:sldId id="302" r:id="rId23"/>
    <p:sldId id="270" r:id="rId24"/>
    <p:sldId id="294" r:id="rId25"/>
    <p:sldId id="303" r:id="rId26"/>
    <p:sldId id="272" r:id="rId27"/>
    <p:sldId id="273" r:id="rId28"/>
    <p:sldId id="304" r:id="rId29"/>
    <p:sldId id="305" r:id="rId30"/>
    <p:sldId id="306" r:id="rId31"/>
    <p:sldId id="274" r:id="rId32"/>
    <p:sldId id="315" r:id="rId33"/>
    <p:sldId id="313" r:id="rId34"/>
    <p:sldId id="314" r:id="rId35"/>
    <p:sldId id="275" r:id="rId36"/>
    <p:sldId id="276" r:id="rId37"/>
    <p:sldId id="307" r:id="rId38"/>
    <p:sldId id="277" r:id="rId39"/>
    <p:sldId id="308" r:id="rId40"/>
    <p:sldId id="278" r:id="rId41"/>
    <p:sldId id="279" r:id="rId42"/>
    <p:sldId id="280" r:id="rId43"/>
    <p:sldId id="309" r:id="rId44"/>
    <p:sldId id="281" r:id="rId45"/>
    <p:sldId id="282" r:id="rId46"/>
    <p:sldId id="283" r:id="rId47"/>
    <p:sldId id="284" r:id="rId48"/>
    <p:sldId id="285" r:id="rId49"/>
    <p:sldId id="286" r:id="rId50"/>
    <p:sldId id="316" r:id="rId51"/>
    <p:sldId id="317" r:id="rId52"/>
    <p:sldId id="318" r:id="rId53"/>
    <p:sldId id="287" r:id="rId54"/>
    <p:sldId id="288" r:id="rId55"/>
    <p:sldId id="289" r:id="rId56"/>
    <p:sldId id="290" r:id="rId57"/>
    <p:sldId id="291" r:id="rId58"/>
    <p:sldId id="292" r:id="rId59"/>
    <p:sldId id="293" r:id="rId60"/>
    <p:sldId id="310" r:id="rId61"/>
    <p:sldId id="311" r:id="rId62"/>
    <p:sldId id="312" r:id="rId63"/>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77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0C0EAD6D-8B01-4864-AEAF-109477D7EA69}" type="datetimeFigureOut">
              <a:rPr lang="nl-NL" smtClean="0"/>
              <a:t>26-1-2022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410510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C0EAD6D-8B01-4864-AEAF-109477D7EA69}" type="datetimeFigureOut">
              <a:rPr lang="nl-NL" smtClean="0"/>
              <a:t>26-1-2022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2543735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C0EAD6D-8B01-4864-AEAF-109477D7EA69}" type="datetimeFigureOut">
              <a:rPr lang="nl-NL" smtClean="0"/>
              <a:t>26-1-2022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703976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0C0EAD6D-8B01-4864-AEAF-109477D7EA69}" type="datetimeFigureOut">
              <a:rPr lang="nl-NL" smtClean="0"/>
              <a:t>26-1-2022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1417002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0C0EAD6D-8B01-4864-AEAF-109477D7EA69}" type="datetimeFigureOut">
              <a:rPr lang="nl-NL" smtClean="0"/>
              <a:t>26-1-2022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2356397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0C0EAD6D-8B01-4864-AEAF-109477D7EA69}" type="datetimeFigureOut">
              <a:rPr lang="nl-NL" smtClean="0"/>
              <a:t>26-1-2022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3863784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0C0EAD6D-8B01-4864-AEAF-109477D7EA69}" type="datetimeFigureOut">
              <a:rPr lang="nl-NL" smtClean="0"/>
              <a:t>26-1-2022</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4772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0C0EAD6D-8B01-4864-AEAF-109477D7EA69}" type="datetimeFigureOut">
              <a:rPr lang="nl-NL" smtClean="0"/>
              <a:t>26-1-2022</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109575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0C0EAD6D-8B01-4864-AEAF-109477D7EA69}" type="datetimeFigureOut">
              <a:rPr lang="nl-NL" smtClean="0"/>
              <a:t>26-1-2022</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632613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0C0EAD6D-8B01-4864-AEAF-109477D7EA69}" type="datetimeFigureOut">
              <a:rPr lang="nl-NL" smtClean="0"/>
              <a:t>26-1-2022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2353776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0C0EAD6D-8B01-4864-AEAF-109477D7EA69}" type="datetimeFigureOut">
              <a:rPr lang="nl-NL" smtClean="0"/>
              <a:t>26-1-2022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F77FFE06-316A-4BE4-8C02-1D28ADD503E4}" type="slidenum">
              <a:rPr lang="nl-NL" smtClean="0"/>
              <a:t>‹nr.›</a:t>
            </a:fld>
            <a:endParaRPr lang="nl-NL"/>
          </a:p>
        </p:txBody>
      </p:sp>
    </p:spTree>
    <p:extLst>
      <p:ext uri="{BB962C8B-B14F-4D97-AF65-F5344CB8AC3E}">
        <p14:creationId xmlns:p14="http://schemas.microsoft.com/office/powerpoint/2010/main" val="4029375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0EAD6D-8B01-4864-AEAF-109477D7EA69}" type="datetimeFigureOut">
              <a:rPr lang="nl-NL" smtClean="0"/>
              <a:t>26-1-2022</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7FFE06-316A-4BE4-8C02-1D28ADD503E4}" type="slidenum">
              <a:rPr lang="nl-NL" smtClean="0"/>
              <a:t>‹nr.›</a:t>
            </a:fld>
            <a:endParaRPr lang="nl-NL"/>
          </a:p>
        </p:txBody>
      </p:sp>
    </p:spTree>
    <p:extLst>
      <p:ext uri="{BB962C8B-B14F-4D97-AF65-F5344CB8AC3E}">
        <p14:creationId xmlns:p14="http://schemas.microsoft.com/office/powerpoint/2010/main" val="3978862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w019MzRosmk"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zdoVFJKUWi0&amp;t=18s" TargetMode="External"/><Relationship Id="rId2" Type="http://schemas.openxmlformats.org/officeDocument/2006/relationships/hyperlink" Target="https://www.youtube.com/watch?v=ViSkIcXM3og&amp;t=173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time_continue=119&amp;v=ubcVEuA55jc&amp;feature=emb_logo"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5.jf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s://www.youtube.com/watch?v=TK0Vdb1RUCk"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s://www.youtube.com/watch?v=V1F7n7L9qXk"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6xF4O9WYSeY" TargetMode="External"/><Relationship Id="rId2" Type="http://schemas.openxmlformats.org/officeDocument/2006/relationships/hyperlink" Target="https://www.youtube.com/watch?v=m2fPkzJsMU8" TargetMode="Externa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youtube.com/watch?v=OqH7VwpSwBo"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s://www.youtube.com/watch?v=DCT7uxR1Yrs"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www.youtube.com/watch?v=9LYhyaBfEe8"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BskKbs_BHN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968070-5259-43E5-90B1-6358EFDE2B46}"/>
              </a:ext>
            </a:extLst>
          </p:cNvPr>
          <p:cNvSpPr>
            <a:spLocks noGrp="1"/>
          </p:cNvSpPr>
          <p:nvPr>
            <p:ph type="title"/>
          </p:nvPr>
        </p:nvSpPr>
        <p:spPr>
          <a:xfrm>
            <a:off x="457200" y="274638"/>
            <a:ext cx="8229600" cy="1143000"/>
          </a:xfrm>
        </p:spPr>
        <p:txBody>
          <a:bodyPr anchor="ctr">
            <a:noAutofit/>
          </a:bodyPr>
          <a:lstStyle/>
          <a:p>
            <a:r>
              <a:rPr lang="nl-NL" sz="10000" dirty="0"/>
              <a:t>Frank Sinatra</a:t>
            </a:r>
            <a:endParaRPr lang="nl-BE" sz="10000" dirty="0"/>
          </a:p>
        </p:txBody>
      </p:sp>
      <p:pic>
        <p:nvPicPr>
          <p:cNvPr id="9218" name="Picture 2" descr="Frank Sinatra - Wikipedia">
            <a:extLst>
              <a:ext uri="{FF2B5EF4-FFF2-40B4-BE49-F238E27FC236}">
                <a16:creationId xmlns:a16="http://schemas.microsoft.com/office/drawing/2014/main" id="{4657148F-903A-481A-9660-E828EA25C00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351" b="44851"/>
          <a:stretch/>
        </p:blipFill>
        <p:spPr bwMode="auto">
          <a:xfrm>
            <a:off x="457200" y="160020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5239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l"/>
            <a:br>
              <a:rPr lang="nl-NL" dirty="0"/>
            </a:br>
            <a:br>
              <a:rPr lang="nl-NL" dirty="0"/>
            </a:br>
            <a:br>
              <a:rPr lang="nl-NL" dirty="0"/>
            </a:br>
            <a:br>
              <a:rPr lang="nl-NL" dirty="0"/>
            </a:br>
            <a:br>
              <a:rPr lang="nl-NL" dirty="0"/>
            </a:br>
            <a:br>
              <a:rPr lang="nl-NL" dirty="0"/>
            </a:br>
            <a:br>
              <a:rPr lang="nl-NL" dirty="0"/>
            </a:br>
            <a:r>
              <a:rPr lang="nl-NL" dirty="0"/>
              <a:t>Frank </a:t>
            </a:r>
            <a:r>
              <a:rPr lang="nl-NL" dirty="0" err="1"/>
              <a:t>Sinatra’s</a:t>
            </a:r>
            <a:r>
              <a:rPr lang="nl-NL" dirty="0"/>
              <a:t> eerste vrouw is </a:t>
            </a:r>
            <a:br>
              <a:rPr lang="nl-NL" dirty="0"/>
            </a:br>
            <a:r>
              <a:rPr lang="nl-NL" dirty="0"/>
              <a:t>Nancy Sinatra</a:t>
            </a:r>
            <a:br>
              <a:rPr lang="nl-NL" dirty="0"/>
            </a:br>
            <a:br>
              <a:rPr lang="nl-NL" dirty="0"/>
            </a:br>
            <a:r>
              <a:rPr lang="nl-NL" dirty="0"/>
              <a:t>Ze was zijn jeugdliefde.</a:t>
            </a:r>
            <a:br>
              <a:rPr lang="nl-NL" dirty="0"/>
            </a:br>
            <a:r>
              <a:rPr lang="nl-NL" dirty="0"/>
              <a:t>En ze is de moeder van zijn kinderen.</a:t>
            </a:r>
            <a:br>
              <a:rPr lang="nl-NL" dirty="0"/>
            </a:br>
            <a:r>
              <a:rPr lang="nl-NL" dirty="0"/>
              <a:t>Ze werd 101 jaar oud.</a:t>
            </a:r>
            <a:br>
              <a:rPr lang="nl-NL" dirty="0"/>
            </a:br>
            <a:r>
              <a:rPr lang="nl-NL" dirty="0"/>
              <a:t>Haar echte naam was Nancy </a:t>
            </a:r>
            <a:r>
              <a:rPr lang="nl-NL" dirty="0" err="1"/>
              <a:t>Barbato</a:t>
            </a:r>
            <a:r>
              <a:rPr lang="nl-NL" dirty="0"/>
              <a:t>.</a:t>
            </a:r>
            <a:br>
              <a:rPr lang="nl-NL" dirty="0"/>
            </a:br>
            <a:endParaRPr lang="nl-NL" dirty="0"/>
          </a:p>
        </p:txBody>
      </p:sp>
    </p:spTree>
    <p:extLst>
      <p:ext uri="{BB962C8B-B14F-4D97-AF65-F5344CB8AC3E}">
        <p14:creationId xmlns:p14="http://schemas.microsoft.com/office/powerpoint/2010/main" val="2280026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rank Sinatra S Eerste Vrouw Nancy Sinatra Sr Overleden Op 101">
            <a:extLst>
              <a:ext uri="{FF2B5EF4-FFF2-40B4-BE49-F238E27FC236}">
                <a16:creationId xmlns:a16="http://schemas.microsoft.com/office/drawing/2014/main" id="{38FADC9D-6644-49EC-A814-A645112D2E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618" r="24716"/>
          <a:stretch/>
        </p:blipFill>
        <p:spPr bwMode="auto">
          <a:xfrm>
            <a:off x="20" y="10"/>
            <a:ext cx="9143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606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692696"/>
            <a:ext cx="8229600" cy="5433467"/>
          </a:xfrm>
        </p:spPr>
        <p:txBody>
          <a:bodyPr>
            <a:normAutofit/>
          </a:bodyPr>
          <a:lstStyle/>
          <a:p>
            <a:pPr marL="0" indent="0">
              <a:buNone/>
            </a:pPr>
            <a:r>
              <a:rPr lang="nl-NL" dirty="0"/>
              <a:t>Ze gingen samenwonen toen Frank Sinatra nog onbekend was. </a:t>
            </a:r>
          </a:p>
          <a:p>
            <a:pPr marL="0" indent="0">
              <a:buNone/>
            </a:pPr>
            <a:endParaRPr lang="nl-NL" dirty="0"/>
          </a:p>
          <a:p>
            <a:pPr marL="0" indent="0">
              <a:buNone/>
            </a:pPr>
            <a:r>
              <a:rPr lang="nl-NL" dirty="0"/>
              <a:t>Ze hadden toen nog moeite om de eindjes aan elkaar te knopen. </a:t>
            </a:r>
          </a:p>
          <a:p>
            <a:pPr marL="0" indent="0">
              <a:buNone/>
            </a:pPr>
            <a:br>
              <a:rPr lang="nl-NL" dirty="0"/>
            </a:br>
            <a:r>
              <a:rPr lang="nl-NL" dirty="0"/>
              <a:t>Ze trouwden in 1939 en kregen drie kinderen.</a:t>
            </a:r>
          </a:p>
          <a:p>
            <a:pPr marL="0" indent="0">
              <a:buNone/>
            </a:pPr>
            <a:br>
              <a:rPr lang="nl-NL" dirty="0"/>
            </a:br>
            <a:r>
              <a:rPr lang="nl-NL" dirty="0"/>
              <a:t>Toen Frank Sinatra beroemd werd, verhuisden ze naar Hollywood.</a:t>
            </a:r>
          </a:p>
        </p:txBody>
      </p:sp>
    </p:spTree>
    <p:extLst>
      <p:ext uri="{BB962C8B-B14F-4D97-AF65-F5344CB8AC3E}">
        <p14:creationId xmlns:p14="http://schemas.microsoft.com/office/powerpoint/2010/main" val="243468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2290266"/>
          </a:xfrm>
        </p:spPr>
        <p:txBody>
          <a:bodyPr>
            <a:noAutofit/>
          </a:bodyPr>
          <a:lstStyle/>
          <a:p>
            <a:pPr algn="l"/>
            <a:r>
              <a:rPr lang="nl-NL" sz="25000" dirty="0"/>
              <a:t>M</a:t>
            </a:r>
          </a:p>
        </p:txBody>
      </p:sp>
      <p:sp>
        <p:nvSpPr>
          <p:cNvPr id="3" name="Tekstvak 2">
            <a:extLst>
              <a:ext uri="{FF2B5EF4-FFF2-40B4-BE49-F238E27FC236}">
                <a16:creationId xmlns:a16="http://schemas.microsoft.com/office/drawing/2014/main" id="{AD45B965-09A3-426C-99F7-A6F276E6E2C2}"/>
              </a:ext>
            </a:extLst>
          </p:cNvPr>
          <p:cNvSpPr txBox="1"/>
          <p:nvPr/>
        </p:nvSpPr>
        <p:spPr>
          <a:xfrm>
            <a:off x="683568" y="3933056"/>
            <a:ext cx="7128792" cy="1631216"/>
          </a:xfrm>
          <a:prstGeom prst="rect">
            <a:avLst/>
          </a:prstGeom>
          <a:noFill/>
        </p:spPr>
        <p:txBody>
          <a:bodyPr wrap="square" rtlCol="0">
            <a:spAutoFit/>
          </a:bodyPr>
          <a:lstStyle/>
          <a:p>
            <a:r>
              <a:rPr lang="nl-NL" sz="10000" dirty="0"/>
              <a:t>My Way</a:t>
            </a:r>
            <a:endParaRPr lang="nl-BE" sz="10000" dirty="0"/>
          </a:p>
        </p:txBody>
      </p:sp>
    </p:spTree>
    <p:extLst>
      <p:ext uri="{BB962C8B-B14F-4D97-AF65-F5344CB8AC3E}">
        <p14:creationId xmlns:p14="http://schemas.microsoft.com/office/powerpoint/2010/main" val="1886610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404664"/>
            <a:ext cx="8229600" cy="5721499"/>
          </a:xfrm>
        </p:spPr>
        <p:txBody>
          <a:bodyPr>
            <a:normAutofit/>
          </a:bodyPr>
          <a:lstStyle/>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We kijken nu naar een optreden van 1974.</a:t>
            </a:r>
          </a:p>
          <a:p>
            <a:pPr marL="0" indent="0">
              <a:lnSpc>
                <a:spcPct val="115000"/>
              </a:lnSpc>
              <a:buNone/>
            </a:pPr>
            <a:endParaRPr lang="nl-BE" dirty="0">
              <a:effectLst/>
              <a:latin typeface="Arial" panose="020B0604020202020204" pitchFamily="34" charset="0"/>
              <a:ea typeface="Arial" panose="020B0604020202020204" pitchFamily="34" charset="0"/>
            </a:endParaRP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Het nummer was toen 50 jaar oud.</a:t>
            </a:r>
            <a:endParaRPr lang="nl-BE" dirty="0">
              <a:effectLst/>
              <a:latin typeface="Arial" panose="020B0604020202020204" pitchFamily="34" charset="0"/>
              <a:ea typeface="Arial" panose="020B0604020202020204" pitchFamily="34" charset="0"/>
            </a:endParaRPr>
          </a:p>
          <a:p>
            <a:pPr>
              <a:lnSpc>
                <a:spcPct val="115000"/>
              </a:lnSpc>
            </a:pPr>
            <a:endParaRPr lang="nl-NL" dirty="0">
              <a:solidFill>
                <a:srgbClr val="222222"/>
              </a:solidFill>
              <a:effectLst/>
              <a:latin typeface="Arial" panose="020B0604020202020204" pitchFamily="34" charset="0"/>
              <a:ea typeface="Arial" panose="020B0604020202020204" pitchFamily="34" charset="0"/>
            </a:endParaRP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In Madison Square Garden in New York</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u="sng" dirty="0">
                <a:solidFill>
                  <a:srgbClr val="1155CC"/>
                </a:solidFill>
                <a:effectLst/>
                <a:latin typeface="Arial" panose="020B0604020202020204" pitchFamily="34" charset="0"/>
                <a:ea typeface="Arial" panose="020B0604020202020204" pitchFamily="34" charset="0"/>
                <a:hlinkClick r:id="rId2"/>
              </a:rPr>
              <a:t>Frank Sinatra - My Way (Live At Madison Square Garden, New York City / 1974 / 2019 </a:t>
            </a:r>
            <a:r>
              <a:rPr lang="nl-NL" u="sng" dirty="0" err="1">
                <a:solidFill>
                  <a:srgbClr val="1155CC"/>
                </a:solidFill>
                <a:effectLst/>
                <a:latin typeface="Arial" panose="020B0604020202020204" pitchFamily="34" charset="0"/>
                <a:ea typeface="Arial" panose="020B0604020202020204" pitchFamily="34" charset="0"/>
                <a:hlinkClick r:id="rId2"/>
              </a:rPr>
              <a:t>Edit</a:t>
            </a:r>
            <a:r>
              <a:rPr lang="nl-NL" u="sng" dirty="0">
                <a:solidFill>
                  <a:srgbClr val="1155CC"/>
                </a:solidFill>
                <a:effectLst/>
                <a:latin typeface="Arial" panose="020B0604020202020204" pitchFamily="34" charset="0"/>
                <a:ea typeface="Arial" panose="020B0604020202020204" pitchFamily="34" charset="0"/>
                <a:hlinkClick r:id="rId2"/>
              </a:rPr>
              <a:t>) - YouTube</a:t>
            </a:r>
            <a:endParaRPr lang="nl-BE" dirty="0">
              <a:effectLst/>
              <a:latin typeface="Arial" panose="020B0604020202020204" pitchFamily="34" charset="0"/>
              <a:ea typeface="Arial" panose="020B0604020202020204" pitchFamily="34" charset="0"/>
            </a:endParaRPr>
          </a:p>
          <a:p>
            <a:pPr marL="0" indent="0">
              <a:buNone/>
            </a:pPr>
            <a:endParaRPr lang="nl-NL" dirty="0"/>
          </a:p>
        </p:txBody>
      </p:sp>
    </p:spTree>
    <p:extLst>
      <p:ext uri="{BB962C8B-B14F-4D97-AF65-F5344CB8AC3E}">
        <p14:creationId xmlns:p14="http://schemas.microsoft.com/office/powerpoint/2010/main" val="3828305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02185-ADA3-48C2-B993-B3E9428C94F7}"/>
              </a:ext>
            </a:extLst>
          </p:cNvPr>
          <p:cNvSpPr>
            <a:spLocks noGrp="1"/>
          </p:cNvSpPr>
          <p:nvPr>
            <p:ph type="title"/>
          </p:nvPr>
        </p:nvSpPr>
        <p:spPr>
          <a:xfrm>
            <a:off x="457200" y="274638"/>
            <a:ext cx="8229600" cy="2650306"/>
          </a:xfrm>
        </p:spPr>
        <p:txBody>
          <a:bodyPr>
            <a:noAutofit/>
          </a:bodyPr>
          <a:lstStyle/>
          <a:p>
            <a:pPr algn="l"/>
            <a:r>
              <a:rPr lang="nl-NL" sz="25000" dirty="0"/>
              <a:t>A</a:t>
            </a:r>
            <a:endParaRPr lang="nl-BE" sz="25000" dirty="0"/>
          </a:p>
        </p:txBody>
      </p:sp>
      <p:sp>
        <p:nvSpPr>
          <p:cNvPr id="3" name="Tijdelijke aanduiding voor inhoud 2">
            <a:extLst>
              <a:ext uri="{FF2B5EF4-FFF2-40B4-BE49-F238E27FC236}">
                <a16:creationId xmlns:a16="http://schemas.microsoft.com/office/drawing/2014/main" id="{FA60B64E-83E2-42E4-A539-A26E09CD69CA}"/>
              </a:ext>
            </a:extLst>
          </p:cNvPr>
          <p:cNvSpPr>
            <a:spLocks noGrp="1"/>
          </p:cNvSpPr>
          <p:nvPr>
            <p:ph idx="1"/>
          </p:nvPr>
        </p:nvSpPr>
        <p:spPr>
          <a:xfrm>
            <a:off x="457200" y="3284984"/>
            <a:ext cx="8229600" cy="2841179"/>
          </a:xfrm>
        </p:spPr>
        <p:txBody>
          <a:bodyPr>
            <a:normAutofit/>
          </a:bodyPr>
          <a:lstStyle/>
          <a:p>
            <a:pPr marL="0" indent="0">
              <a:buNone/>
            </a:pPr>
            <a:r>
              <a:rPr lang="nl-NL" sz="12000" dirty="0"/>
              <a:t>Acteur</a:t>
            </a:r>
            <a:endParaRPr lang="nl-BE" sz="12000" dirty="0"/>
          </a:p>
        </p:txBody>
      </p:sp>
    </p:spTree>
    <p:extLst>
      <p:ext uri="{BB962C8B-B14F-4D97-AF65-F5344CB8AC3E}">
        <p14:creationId xmlns:p14="http://schemas.microsoft.com/office/powerpoint/2010/main" val="3511792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22AE78D-43EC-4BD2-BF0F-45C6E22F5A74}"/>
              </a:ext>
            </a:extLst>
          </p:cNvPr>
          <p:cNvSpPr>
            <a:spLocks noGrp="1"/>
          </p:cNvSpPr>
          <p:nvPr>
            <p:ph idx="1"/>
          </p:nvPr>
        </p:nvSpPr>
        <p:spPr>
          <a:xfrm>
            <a:off x="457200" y="692696"/>
            <a:ext cx="8229600" cy="5433467"/>
          </a:xfrm>
        </p:spPr>
        <p:txBody>
          <a:bodyPr>
            <a:normAutofit/>
          </a:bodyPr>
          <a:lstStyle/>
          <a:p>
            <a:pPr marL="0" indent="0">
              <a:lnSpc>
                <a:spcPct val="115000"/>
              </a:lnSpc>
              <a:buNone/>
            </a:pPr>
            <a:r>
              <a:rPr lang="nl-NL" sz="3500" dirty="0">
                <a:solidFill>
                  <a:srgbClr val="222222"/>
                </a:solidFill>
                <a:effectLst/>
                <a:latin typeface="Arial" panose="020B0604020202020204" pitchFamily="34" charset="0"/>
                <a:ea typeface="Arial" panose="020B0604020202020204" pitchFamily="34" charset="0"/>
              </a:rPr>
              <a:t>We kijken naar twee filmfragmenten</a:t>
            </a:r>
          </a:p>
          <a:p>
            <a:pPr marL="0" indent="0">
              <a:lnSpc>
                <a:spcPct val="115000"/>
              </a:lnSpc>
              <a:buNone/>
            </a:pPr>
            <a:r>
              <a:rPr lang="nl-NL" sz="6000" dirty="0">
                <a:solidFill>
                  <a:srgbClr val="222222"/>
                </a:solidFill>
                <a:effectLst/>
                <a:latin typeface="Arial" panose="020B0604020202020204" pitchFamily="34" charset="0"/>
                <a:ea typeface="Arial" panose="020B0604020202020204" pitchFamily="34" charset="0"/>
              </a:rPr>
              <a:t>Young at </a:t>
            </a:r>
            <a:r>
              <a:rPr lang="nl-NL" sz="6000" dirty="0" err="1">
                <a:solidFill>
                  <a:srgbClr val="222222"/>
                </a:solidFill>
                <a:effectLst/>
                <a:latin typeface="Arial" panose="020B0604020202020204" pitchFamily="34" charset="0"/>
                <a:ea typeface="Arial" panose="020B0604020202020204" pitchFamily="34" charset="0"/>
              </a:rPr>
              <a:t>Heart</a:t>
            </a:r>
            <a:endParaRPr lang="nl-BE" sz="6000" dirty="0">
              <a:effectLst/>
              <a:latin typeface="Arial" panose="020B0604020202020204" pitchFamily="34" charset="0"/>
              <a:ea typeface="Arial" panose="020B0604020202020204" pitchFamily="34" charset="0"/>
            </a:endParaRPr>
          </a:p>
          <a:p>
            <a:pPr marL="0" indent="0">
              <a:lnSpc>
                <a:spcPct val="115000"/>
              </a:lnSpc>
              <a:buNone/>
            </a:pPr>
            <a:r>
              <a:rPr lang="nl-NL" sz="1800" u="sng" dirty="0" err="1">
                <a:solidFill>
                  <a:srgbClr val="1155CC"/>
                </a:solidFill>
                <a:effectLst/>
                <a:latin typeface="Arial" panose="020B0604020202020204" pitchFamily="34" charset="0"/>
                <a:ea typeface="Arial" panose="020B0604020202020204" pitchFamily="34" charset="0"/>
                <a:hlinkClick r:id="rId2"/>
              </a:rPr>
              <a:t>You</a:t>
            </a:r>
            <a:r>
              <a:rPr lang="nl-NL" sz="1800" u="sng" dirty="0">
                <a:solidFill>
                  <a:srgbClr val="1155CC"/>
                </a:solidFill>
                <a:effectLst/>
                <a:latin typeface="Arial" panose="020B0604020202020204" pitchFamily="34" charset="0"/>
                <a:ea typeface="Arial" panose="020B0604020202020204" pitchFamily="34" charset="0"/>
                <a:hlinkClick r:id="rId2"/>
              </a:rPr>
              <a:t>, My Love - Frank Sinatra </a:t>
            </a:r>
            <a:r>
              <a:rPr lang="nl-NL" sz="1800" u="sng" dirty="0" err="1">
                <a:solidFill>
                  <a:srgbClr val="1155CC"/>
                </a:solidFill>
                <a:effectLst/>
                <a:latin typeface="Arial" panose="020B0604020202020204" pitchFamily="34" charset="0"/>
                <a:ea typeface="Arial" panose="020B0604020202020204" pitchFamily="34" charset="0"/>
                <a:hlinkClick r:id="rId2"/>
              </a:rPr>
              <a:t>and</a:t>
            </a:r>
            <a:r>
              <a:rPr lang="nl-NL" sz="1800" u="sng" dirty="0">
                <a:solidFill>
                  <a:srgbClr val="1155CC"/>
                </a:solidFill>
                <a:effectLst/>
                <a:latin typeface="Arial" panose="020B0604020202020204" pitchFamily="34" charset="0"/>
                <a:ea typeface="Arial" panose="020B0604020202020204" pitchFamily="34" charset="0"/>
                <a:hlinkClick r:id="rId2"/>
              </a:rPr>
              <a:t> Doris Day (</a:t>
            </a:r>
            <a:r>
              <a:rPr lang="nl-NL" sz="1800" u="sng" dirty="0" err="1">
                <a:solidFill>
                  <a:srgbClr val="1155CC"/>
                </a:solidFill>
                <a:effectLst/>
                <a:latin typeface="Arial" panose="020B0604020202020204" pitchFamily="34" charset="0"/>
                <a:ea typeface="Arial" panose="020B0604020202020204" pitchFamily="34" charset="0"/>
                <a:hlinkClick r:id="rId2"/>
              </a:rPr>
              <a:t>from</a:t>
            </a:r>
            <a:r>
              <a:rPr lang="nl-NL" sz="1800" u="sng" dirty="0">
                <a:solidFill>
                  <a:srgbClr val="1155CC"/>
                </a:solidFill>
                <a:effectLst/>
                <a:latin typeface="Arial" panose="020B0604020202020204" pitchFamily="34" charset="0"/>
                <a:ea typeface="Arial" panose="020B0604020202020204" pitchFamily="34" charset="0"/>
                <a:hlinkClick r:id="rId2"/>
              </a:rPr>
              <a:t> </a:t>
            </a:r>
            <a:r>
              <a:rPr lang="nl-NL" sz="1800" u="sng" dirty="0" err="1">
                <a:solidFill>
                  <a:srgbClr val="1155CC"/>
                </a:solidFill>
                <a:effectLst/>
                <a:latin typeface="Arial" panose="020B0604020202020204" pitchFamily="34" charset="0"/>
                <a:ea typeface="Arial" panose="020B0604020202020204" pitchFamily="34" charset="0"/>
                <a:hlinkClick r:id="rId2"/>
              </a:rPr>
              <a:t>the</a:t>
            </a:r>
            <a:r>
              <a:rPr lang="nl-NL" sz="1800" u="sng" dirty="0">
                <a:solidFill>
                  <a:srgbClr val="1155CC"/>
                </a:solidFill>
                <a:effectLst/>
                <a:latin typeface="Arial" panose="020B0604020202020204" pitchFamily="34" charset="0"/>
                <a:ea typeface="Arial" panose="020B0604020202020204" pitchFamily="34" charset="0"/>
                <a:hlinkClick r:id="rId2"/>
              </a:rPr>
              <a:t> 1954 movie "Young at </a:t>
            </a:r>
            <a:r>
              <a:rPr lang="nl-NL" sz="1800" u="sng" dirty="0" err="1">
                <a:solidFill>
                  <a:srgbClr val="1155CC"/>
                </a:solidFill>
                <a:effectLst/>
                <a:latin typeface="Arial" panose="020B0604020202020204" pitchFamily="34" charset="0"/>
                <a:ea typeface="Arial" panose="020B0604020202020204" pitchFamily="34" charset="0"/>
                <a:hlinkClick r:id="rId2"/>
              </a:rPr>
              <a:t>Heart</a:t>
            </a:r>
            <a:r>
              <a:rPr lang="nl-NL" sz="1800" u="sng" dirty="0">
                <a:solidFill>
                  <a:srgbClr val="1155CC"/>
                </a:solidFill>
                <a:effectLst/>
                <a:latin typeface="Arial" panose="020B0604020202020204" pitchFamily="34" charset="0"/>
                <a:ea typeface="Arial" panose="020B0604020202020204" pitchFamily="34" charset="0"/>
                <a:hlinkClick r:id="rId2"/>
              </a:rPr>
              <a:t>") - YouTube</a:t>
            </a:r>
            <a:endParaRPr lang="nl-BE" sz="1800" dirty="0">
              <a:effectLst/>
              <a:latin typeface="Arial" panose="020B0604020202020204" pitchFamily="34" charset="0"/>
              <a:ea typeface="Arial" panose="020B0604020202020204" pitchFamily="34" charset="0"/>
            </a:endParaRPr>
          </a:p>
          <a:p>
            <a:pPr marL="0" indent="0">
              <a:lnSpc>
                <a:spcPct val="115000"/>
              </a:lnSpc>
              <a:buNone/>
            </a:pPr>
            <a:endParaRPr lang="nl-BE" sz="1800" dirty="0">
              <a:effectLst/>
              <a:latin typeface="Arial" panose="020B0604020202020204" pitchFamily="34" charset="0"/>
              <a:ea typeface="Arial" panose="020B0604020202020204" pitchFamily="34" charset="0"/>
            </a:endParaRPr>
          </a:p>
          <a:p>
            <a:pPr marL="0" indent="0">
              <a:lnSpc>
                <a:spcPct val="115000"/>
              </a:lnSpc>
              <a:buNone/>
            </a:pPr>
            <a:r>
              <a:rPr lang="nl-NL" sz="6000" dirty="0">
                <a:solidFill>
                  <a:srgbClr val="222222"/>
                </a:solidFill>
                <a:effectLst/>
                <a:latin typeface="Arial" panose="020B0604020202020204" pitchFamily="34" charset="0"/>
                <a:ea typeface="Arial" panose="020B0604020202020204" pitchFamily="34" charset="0"/>
              </a:rPr>
              <a:t>Oceans 11</a:t>
            </a:r>
            <a:endParaRPr lang="nl-BE" sz="6000" dirty="0">
              <a:effectLst/>
              <a:latin typeface="Arial" panose="020B0604020202020204" pitchFamily="34" charset="0"/>
              <a:ea typeface="Arial" panose="020B0604020202020204" pitchFamily="34" charset="0"/>
            </a:endParaRPr>
          </a:p>
          <a:p>
            <a:pPr marL="0" indent="0">
              <a:lnSpc>
                <a:spcPct val="115000"/>
              </a:lnSpc>
              <a:buNone/>
            </a:pPr>
            <a:r>
              <a:rPr lang="nl-NL" sz="1800" u="sng" dirty="0" err="1">
                <a:solidFill>
                  <a:srgbClr val="1155CC"/>
                </a:solidFill>
                <a:effectLst/>
                <a:latin typeface="Arial" panose="020B0604020202020204" pitchFamily="34" charset="0"/>
                <a:ea typeface="Arial" panose="020B0604020202020204" pitchFamily="34" charset="0"/>
                <a:hlinkClick r:id="rId3"/>
              </a:rPr>
              <a:t>Ocean's</a:t>
            </a:r>
            <a:r>
              <a:rPr lang="nl-NL" sz="1800" u="sng" dirty="0">
                <a:solidFill>
                  <a:srgbClr val="1155CC"/>
                </a:solidFill>
                <a:effectLst/>
                <a:latin typeface="Arial" panose="020B0604020202020204" pitchFamily="34" charset="0"/>
                <a:ea typeface="Arial" panose="020B0604020202020204" pitchFamily="34" charset="0"/>
                <a:hlinkClick r:id="rId3"/>
              </a:rPr>
              <a:t> Eleven 1960 Trailer - YouTube</a:t>
            </a:r>
            <a:endParaRPr lang="nl-BE" sz="18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1614390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59EA27-A854-48B5-9106-0CF6DFFFC28E}"/>
              </a:ext>
            </a:extLst>
          </p:cNvPr>
          <p:cNvSpPr>
            <a:spLocks noGrp="1"/>
          </p:cNvSpPr>
          <p:nvPr>
            <p:ph type="title"/>
          </p:nvPr>
        </p:nvSpPr>
        <p:spPr>
          <a:xfrm>
            <a:off x="457200" y="274638"/>
            <a:ext cx="8229600" cy="2938338"/>
          </a:xfrm>
        </p:spPr>
        <p:txBody>
          <a:bodyPr>
            <a:noAutofit/>
          </a:bodyPr>
          <a:lstStyle/>
          <a:p>
            <a:pPr algn="l"/>
            <a:r>
              <a:rPr lang="nl-NL" sz="25000" dirty="0"/>
              <a:t>N</a:t>
            </a:r>
            <a:endParaRPr lang="nl-BE" sz="25000" dirty="0"/>
          </a:p>
        </p:txBody>
      </p:sp>
      <p:sp>
        <p:nvSpPr>
          <p:cNvPr id="3" name="Tijdelijke aanduiding voor inhoud 2">
            <a:extLst>
              <a:ext uri="{FF2B5EF4-FFF2-40B4-BE49-F238E27FC236}">
                <a16:creationId xmlns:a16="http://schemas.microsoft.com/office/drawing/2014/main" id="{B2ED0716-95E9-4016-BD18-08B6B7DBA9A9}"/>
              </a:ext>
            </a:extLst>
          </p:cNvPr>
          <p:cNvSpPr>
            <a:spLocks noGrp="1"/>
          </p:cNvSpPr>
          <p:nvPr>
            <p:ph idx="1"/>
          </p:nvPr>
        </p:nvSpPr>
        <p:spPr>
          <a:xfrm>
            <a:off x="457200" y="3789040"/>
            <a:ext cx="8229600" cy="2337123"/>
          </a:xfrm>
        </p:spPr>
        <p:txBody>
          <a:bodyPr>
            <a:noAutofit/>
          </a:bodyPr>
          <a:lstStyle/>
          <a:p>
            <a:pPr marL="0" indent="0">
              <a:buNone/>
            </a:pPr>
            <a:r>
              <a:rPr lang="nl-NL" sz="8000" dirty="0"/>
              <a:t>Nominatie </a:t>
            </a:r>
          </a:p>
          <a:p>
            <a:pPr marL="0" indent="0">
              <a:buNone/>
            </a:pPr>
            <a:r>
              <a:rPr lang="nl-NL" sz="8000" dirty="0"/>
              <a:t>voor de Oscars</a:t>
            </a:r>
            <a:endParaRPr lang="nl-BE" sz="8000" dirty="0"/>
          </a:p>
        </p:txBody>
      </p:sp>
    </p:spTree>
    <p:extLst>
      <p:ext uri="{BB962C8B-B14F-4D97-AF65-F5344CB8AC3E}">
        <p14:creationId xmlns:p14="http://schemas.microsoft.com/office/powerpoint/2010/main" val="3941086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BC8DD57F-7309-45AA-A25A-B04F3F0CCD17}"/>
              </a:ext>
            </a:extLst>
          </p:cNvPr>
          <p:cNvSpPr>
            <a:spLocks noGrp="1"/>
          </p:cNvSpPr>
          <p:nvPr>
            <p:ph idx="1"/>
          </p:nvPr>
        </p:nvSpPr>
        <p:spPr>
          <a:xfrm>
            <a:off x="457200" y="332656"/>
            <a:ext cx="8229600" cy="5793507"/>
          </a:xfrm>
        </p:spPr>
        <p:txBody>
          <a:bodyPr>
            <a:normAutofit fontScale="85000" lnSpcReduction="20000"/>
          </a:bodyPr>
          <a:lstStyle/>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1956 </a:t>
            </a:r>
            <a:r>
              <a:rPr lang="nl-NL" b="1" dirty="0">
                <a:solidFill>
                  <a:srgbClr val="222222"/>
                </a:solidFill>
                <a:effectLst/>
                <a:latin typeface="Arial" panose="020B0604020202020204" pitchFamily="34" charset="0"/>
                <a:ea typeface="Arial" panose="020B0604020202020204" pitchFamily="34" charset="0"/>
              </a:rPr>
              <a:t>Genomineerd</a:t>
            </a:r>
            <a:r>
              <a:rPr lang="nl-NL" dirty="0">
                <a:solidFill>
                  <a:srgbClr val="222222"/>
                </a:solidFill>
                <a:effectLst/>
                <a:latin typeface="Arial" panose="020B0604020202020204" pitchFamily="34" charset="0"/>
                <a:ea typeface="Arial" panose="020B0604020202020204" pitchFamily="34" charset="0"/>
              </a:rPr>
              <a:t> voor</a:t>
            </a: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Beste acteur in een hoofdrol</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The man </a:t>
            </a:r>
            <a:r>
              <a:rPr lang="nl-NL" dirty="0" err="1">
                <a:solidFill>
                  <a:srgbClr val="222222"/>
                </a:solidFill>
                <a:effectLst/>
                <a:latin typeface="Arial" panose="020B0604020202020204" pitchFamily="34" charset="0"/>
                <a:ea typeface="Arial" panose="020B0604020202020204" pitchFamily="34" charset="0"/>
              </a:rPr>
              <a:t>with</a:t>
            </a:r>
            <a:r>
              <a:rPr lang="nl-NL" dirty="0">
                <a:solidFill>
                  <a:srgbClr val="222222"/>
                </a:solidFill>
                <a:effectLst/>
                <a:latin typeface="Arial" panose="020B0604020202020204" pitchFamily="34" charset="0"/>
                <a:ea typeface="Arial" panose="020B0604020202020204" pitchFamily="34" charset="0"/>
              </a:rPr>
              <a:t> </a:t>
            </a:r>
            <a:r>
              <a:rPr lang="nl-NL" dirty="0" err="1">
                <a:solidFill>
                  <a:srgbClr val="222222"/>
                </a:solidFill>
                <a:effectLst/>
                <a:latin typeface="Arial" panose="020B0604020202020204" pitchFamily="34" charset="0"/>
                <a:ea typeface="Arial" panose="020B0604020202020204" pitchFamily="34" charset="0"/>
              </a:rPr>
              <a:t>the</a:t>
            </a:r>
            <a:r>
              <a:rPr lang="nl-NL" dirty="0">
                <a:solidFill>
                  <a:srgbClr val="222222"/>
                </a:solidFill>
                <a:effectLst/>
                <a:latin typeface="Arial" panose="020B0604020202020204" pitchFamily="34" charset="0"/>
                <a:ea typeface="Arial" panose="020B0604020202020204" pitchFamily="34" charset="0"/>
              </a:rPr>
              <a:t> golden arm</a:t>
            </a:r>
            <a:endParaRPr lang="nl-BE" dirty="0">
              <a:effectLst/>
              <a:latin typeface="Arial" panose="020B0604020202020204" pitchFamily="34" charset="0"/>
              <a:ea typeface="Arial" panose="020B0604020202020204" pitchFamily="34" charset="0"/>
            </a:endParaRPr>
          </a:p>
          <a:p>
            <a:pPr marL="0" indent="0">
              <a:lnSpc>
                <a:spcPct val="115000"/>
              </a:lnSpc>
              <a:buNone/>
            </a:pPr>
            <a:endParaRPr lang="nl-NL" dirty="0">
              <a:solidFill>
                <a:srgbClr val="222222"/>
              </a:solidFill>
              <a:effectLst/>
              <a:latin typeface="Arial" panose="020B0604020202020204" pitchFamily="34" charset="0"/>
              <a:ea typeface="Arial" panose="020B0604020202020204" pitchFamily="34" charset="0"/>
            </a:endParaRP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1954 Oscar </a:t>
            </a:r>
            <a:r>
              <a:rPr lang="nl-NL" b="1" dirty="0">
                <a:solidFill>
                  <a:srgbClr val="222222"/>
                </a:solidFill>
                <a:effectLst/>
                <a:latin typeface="Arial" panose="020B0604020202020204" pitchFamily="34" charset="0"/>
                <a:ea typeface="Arial" panose="020B0604020202020204" pitchFamily="34" charset="0"/>
              </a:rPr>
              <a:t>gewonnen</a:t>
            </a:r>
            <a:r>
              <a:rPr lang="nl-NL" dirty="0">
                <a:solidFill>
                  <a:srgbClr val="222222"/>
                </a:solidFill>
                <a:effectLst/>
                <a:latin typeface="Arial" panose="020B0604020202020204" pitchFamily="34" charset="0"/>
                <a:ea typeface="Arial" panose="020B0604020202020204" pitchFamily="34" charset="0"/>
              </a:rPr>
              <a:t> voor </a:t>
            </a: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Acteur in een bijrol</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dirty="0" err="1">
                <a:solidFill>
                  <a:srgbClr val="222222"/>
                </a:solidFill>
                <a:effectLst/>
                <a:latin typeface="Arial" panose="020B0604020202020204" pitchFamily="34" charset="0"/>
                <a:ea typeface="Arial" panose="020B0604020202020204" pitchFamily="34" charset="0"/>
              </a:rPr>
              <a:t>From</a:t>
            </a:r>
            <a:r>
              <a:rPr lang="nl-NL" dirty="0">
                <a:solidFill>
                  <a:srgbClr val="222222"/>
                </a:solidFill>
                <a:effectLst/>
                <a:latin typeface="Arial" panose="020B0604020202020204" pitchFamily="34" charset="0"/>
                <a:ea typeface="Arial" panose="020B0604020202020204" pitchFamily="34" charset="0"/>
              </a:rPr>
              <a:t> here </a:t>
            </a:r>
            <a:r>
              <a:rPr lang="nl-NL" dirty="0" err="1">
                <a:solidFill>
                  <a:srgbClr val="222222"/>
                </a:solidFill>
                <a:effectLst/>
                <a:latin typeface="Arial" panose="020B0604020202020204" pitchFamily="34" charset="0"/>
                <a:ea typeface="Arial" panose="020B0604020202020204" pitchFamily="34" charset="0"/>
              </a:rPr>
              <a:t>to</a:t>
            </a:r>
            <a:r>
              <a:rPr lang="nl-NL" dirty="0">
                <a:solidFill>
                  <a:srgbClr val="222222"/>
                </a:solidFill>
                <a:effectLst/>
                <a:latin typeface="Arial" panose="020B0604020202020204" pitchFamily="34" charset="0"/>
                <a:ea typeface="Arial" panose="020B0604020202020204" pitchFamily="34" charset="0"/>
              </a:rPr>
              <a:t> </a:t>
            </a:r>
            <a:r>
              <a:rPr lang="nl-NL" dirty="0" err="1">
                <a:solidFill>
                  <a:srgbClr val="222222"/>
                </a:solidFill>
                <a:effectLst/>
                <a:latin typeface="Arial" panose="020B0604020202020204" pitchFamily="34" charset="0"/>
                <a:ea typeface="Arial" panose="020B0604020202020204" pitchFamily="34" charset="0"/>
              </a:rPr>
              <a:t>eternity</a:t>
            </a:r>
            <a:endParaRPr lang="nl-BE" dirty="0">
              <a:effectLst/>
              <a:latin typeface="Arial" panose="020B0604020202020204" pitchFamily="34" charset="0"/>
              <a:ea typeface="Arial" panose="020B0604020202020204" pitchFamily="34" charset="0"/>
            </a:endParaRPr>
          </a:p>
          <a:p>
            <a:pPr marL="0" indent="0">
              <a:lnSpc>
                <a:spcPct val="115000"/>
              </a:lnSpc>
              <a:buNone/>
            </a:pPr>
            <a:endParaRPr lang="nl-BE" dirty="0">
              <a:effectLst/>
              <a:latin typeface="Arial" panose="020B0604020202020204" pitchFamily="34" charset="0"/>
              <a:ea typeface="Arial" panose="020B0604020202020204" pitchFamily="34" charset="0"/>
            </a:endParaRPr>
          </a:p>
          <a:p>
            <a:pPr marL="0" indent="0">
              <a:lnSpc>
                <a:spcPct val="115000"/>
              </a:lnSpc>
              <a:buNone/>
            </a:pPr>
            <a:r>
              <a:rPr lang="nl-NL" dirty="0">
                <a:solidFill>
                  <a:srgbClr val="222222"/>
                </a:solidFill>
                <a:effectLst/>
                <a:latin typeface="Arial" panose="020B0604020202020204" pitchFamily="34" charset="0"/>
                <a:ea typeface="Arial" panose="020B0604020202020204" pitchFamily="34" charset="0"/>
              </a:rPr>
              <a:t>Oscar </a:t>
            </a:r>
            <a:r>
              <a:rPr lang="nl-NL" b="1" dirty="0">
                <a:solidFill>
                  <a:srgbClr val="222222"/>
                </a:solidFill>
                <a:effectLst/>
                <a:latin typeface="Arial" panose="020B0604020202020204" pitchFamily="34" charset="0"/>
                <a:ea typeface="Arial" panose="020B0604020202020204" pitchFamily="34" charset="0"/>
              </a:rPr>
              <a:t>uitreiking</a:t>
            </a:r>
            <a:r>
              <a:rPr lang="nl-NL" dirty="0">
                <a:solidFill>
                  <a:srgbClr val="222222"/>
                </a:solidFill>
                <a:effectLst/>
                <a:latin typeface="Arial" panose="020B0604020202020204" pitchFamily="34" charset="0"/>
                <a:ea typeface="Arial" panose="020B0604020202020204" pitchFamily="34" charset="0"/>
              </a:rPr>
              <a:t> in 1954</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Hij is sprakeloos</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Het publiek is en de presentatrice zijn duidelijk fan!</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sz="1800" u="sng" dirty="0">
                <a:solidFill>
                  <a:srgbClr val="1155CC"/>
                </a:solidFill>
                <a:effectLst/>
                <a:latin typeface="Roboto" panose="02000000000000000000" pitchFamily="2" charset="0"/>
                <a:ea typeface="Roboto" panose="02000000000000000000" pitchFamily="2" charset="0"/>
                <a:cs typeface="Roboto" panose="02000000000000000000" pitchFamily="2" charset="0"/>
                <a:hlinkClick r:id="rId2"/>
              </a:rPr>
              <a:t>https://www.youtube.com/watch?time_continue=119&amp;v=ubcVEuA55jc&amp;feature=emb_logo</a:t>
            </a:r>
            <a:endParaRPr lang="nl-BE" sz="1800" dirty="0">
              <a:effectLst/>
              <a:latin typeface="Arial" panose="020B0604020202020204" pitchFamily="34" charset="0"/>
              <a:ea typeface="Arial" panose="020B0604020202020204" pitchFamily="34" charset="0"/>
            </a:endParaRPr>
          </a:p>
          <a:p>
            <a:pPr marL="0" indent="0">
              <a:lnSpc>
                <a:spcPct val="115000"/>
              </a:lnSpc>
              <a:buNone/>
            </a:pPr>
            <a:endParaRPr lang="nl-BE" sz="18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2451928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DC13A14-75DD-4F5F-83EC-0E737F910DAF}"/>
              </a:ext>
            </a:extLst>
          </p:cNvPr>
          <p:cNvSpPr>
            <a:spLocks noGrp="1"/>
          </p:cNvSpPr>
          <p:nvPr>
            <p:ph idx="1"/>
          </p:nvPr>
        </p:nvSpPr>
        <p:spPr/>
        <p:txBody>
          <a:bodyPr/>
          <a:lstStyle/>
          <a:p>
            <a:pPr marL="0" indent="0">
              <a:lnSpc>
                <a:spcPct val="115000"/>
              </a:lnSpc>
              <a:buNone/>
            </a:pPr>
            <a:r>
              <a:rPr lang="nl-NL" sz="3200" dirty="0">
                <a:solidFill>
                  <a:srgbClr val="222222"/>
                </a:solidFill>
                <a:effectLst/>
                <a:latin typeface="Arial" panose="020B0604020202020204" pitchFamily="34" charset="0"/>
                <a:ea typeface="Arial" panose="020B0604020202020204" pitchFamily="34" charset="0"/>
              </a:rPr>
              <a:t>Hebben jullie zijn films gezien?</a:t>
            </a:r>
          </a:p>
          <a:p>
            <a:pPr marL="0" indent="0">
              <a:lnSpc>
                <a:spcPct val="115000"/>
              </a:lnSpc>
              <a:buNone/>
            </a:pPr>
            <a:endParaRPr lang="nl-BE" sz="3200" dirty="0">
              <a:effectLst/>
              <a:latin typeface="Arial" panose="020B0604020202020204" pitchFamily="34" charset="0"/>
              <a:ea typeface="Arial" panose="020B0604020202020204" pitchFamily="34" charset="0"/>
            </a:endParaRPr>
          </a:p>
          <a:p>
            <a:pPr marL="0" indent="0">
              <a:lnSpc>
                <a:spcPct val="115000"/>
              </a:lnSpc>
              <a:buNone/>
            </a:pPr>
            <a:r>
              <a:rPr lang="nl-NL" sz="3200" dirty="0">
                <a:solidFill>
                  <a:srgbClr val="222222"/>
                </a:solidFill>
                <a:effectLst/>
                <a:latin typeface="Arial" panose="020B0604020202020204" pitchFamily="34" charset="0"/>
                <a:ea typeface="Arial" panose="020B0604020202020204" pitchFamily="34" charset="0"/>
              </a:rPr>
              <a:t>Wie is er fan van Frank Sinatra als acteur?</a:t>
            </a:r>
            <a:endParaRPr lang="nl-BE" sz="32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247929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650C9B-1269-41B2-8299-3FE89919B10D}"/>
              </a:ext>
            </a:extLst>
          </p:cNvPr>
          <p:cNvSpPr>
            <a:spLocks noGrp="1"/>
          </p:cNvSpPr>
          <p:nvPr>
            <p:ph type="title"/>
          </p:nvPr>
        </p:nvSpPr>
        <p:spPr/>
        <p:txBody>
          <a:bodyPr/>
          <a:lstStyle/>
          <a:p>
            <a:r>
              <a:rPr lang="nl-NL" dirty="0"/>
              <a:t>Het leven van Frank Sinatra</a:t>
            </a:r>
            <a:endParaRPr lang="nl-BE" dirty="0"/>
          </a:p>
        </p:txBody>
      </p:sp>
      <p:sp>
        <p:nvSpPr>
          <p:cNvPr id="3" name="Tijdelijke aanduiding voor inhoud 2">
            <a:extLst>
              <a:ext uri="{FF2B5EF4-FFF2-40B4-BE49-F238E27FC236}">
                <a16:creationId xmlns:a16="http://schemas.microsoft.com/office/drawing/2014/main" id="{A3735890-2F1C-46CF-90C9-B04C31395AD3}"/>
              </a:ext>
            </a:extLst>
          </p:cNvPr>
          <p:cNvSpPr>
            <a:spLocks noGrp="1"/>
          </p:cNvSpPr>
          <p:nvPr>
            <p:ph idx="1"/>
          </p:nvPr>
        </p:nvSpPr>
        <p:spPr>
          <a:xfrm>
            <a:off x="457200" y="1600200"/>
            <a:ext cx="8363272" cy="4525963"/>
          </a:xfrm>
        </p:spPr>
        <p:txBody>
          <a:bodyPr>
            <a:normAutofit/>
          </a:bodyPr>
          <a:lstStyle/>
          <a:p>
            <a:pPr marL="0" indent="0">
              <a:lnSpc>
                <a:spcPct val="115000"/>
              </a:lnSpc>
              <a:buNone/>
            </a:pPr>
            <a:r>
              <a:rPr lang="nl-NL" sz="2400" dirty="0">
                <a:effectLst/>
                <a:latin typeface="Arial" panose="020B0604020202020204" pitchFamily="34" charset="0"/>
                <a:ea typeface="Arial" panose="020B0604020202020204" pitchFamily="34" charset="0"/>
              </a:rPr>
              <a:t>Jullie krijgen ieder een letter</a:t>
            </a:r>
            <a:endParaRPr lang="nl-BE" sz="2400" dirty="0">
              <a:effectLst/>
              <a:latin typeface="Arial" panose="020B0604020202020204" pitchFamily="34" charset="0"/>
              <a:ea typeface="Arial" panose="020B0604020202020204" pitchFamily="34" charset="0"/>
            </a:endParaRPr>
          </a:p>
          <a:p>
            <a:pPr>
              <a:lnSpc>
                <a:spcPct val="115000"/>
              </a:lnSpc>
            </a:pPr>
            <a:r>
              <a:rPr lang="nl-NL" sz="2400" dirty="0">
                <a:effectLst/>
                <a:latin typeface="Arial" panose="020B0604020202020204" pitchFamily="34" charset="0"/>
                <a:ea typeface="Arial" panose="020B0604020202020204" pitchFamily="34" charset="0"/>
              </a:rPr>
              <a:t>Het is de beginletter van een woord</a:t>
            </a:r>
            <a:endParaRPr lang="nl-BE" sz="2400" dirty="0">
              <a:effectLst/>
              <a:latin typeface="Arial" panose="020B0604020202020204" pitchFamily="34" charset="0"/>
              <a:ea typeface="Arial" panose="020B0604020202020204" pitchFamily="34" charset="0"/>
            </a:endParaRPr>
          </a:p>
          <a:p>
            <a:pPr>
              <a:lnSpc>
                <a:spcPct val="115000"/>
              </a:lnSpc>
            </a:pPr>
            <a:r>
              <a:rPr lang="nl-NL" sz="2400" dirty="0">
                <a:effectLst/>
                <a:latin typeface="Arial" panose="020B0604020202020204" pitchFamily="34" charset="0"/>
                <a:ea typeface="Arial" panose="020B0604020202020204" pitchFamily="34" charset="0"/>
              </a:rPr>
              <a:t>Elk woord is van betekenis in het leven van Frank Sinatra</a:t>
            </a:r>
            <a:endParaRPr lang="nl-BE" sz="2400" dirty="0">
              <a:effectLst/>
              <a:latin typeface="Arial" panose="020B0604020202020204" pitchFamily="34" charset="0"/>
              <a:ea typeface="Arial" panose="020B0604020202020204" pitchFamily="34" charset="0"/>
            </a:endParaRPr>
          </a:p>
          <a:p>
            <a:pPr>
              <a:lnSpc>
                <a:spcPct val="115000"/>
              </a:lnSpc>
            </a:pPr>
            <a:endParaRPr lang="nl-BE" sz="2400" dirty="0">
              <a:effectLst/>
              <a:latin typeface="Arial" panose="020B0604020202020204" pitchFamily="34" charset="0"/>
              <a:ea typeface="Arial" panose="020B0604020202020204" pitchFamily="34" charset="0"/>
            </a:endParaRPr>
          </a:p>
          <a:p>
            <a:pPr marL="0" indent="0">
              <a:lnSpc>
                <a:spcPct val="115000"/>
              </a:lnSpc>
              <a:buNone/>
            </a:pPr>
            <a:r>
              <a:rPr lang="nl-NL" sz="2400" dirty="0">
                <a:effectLst/>
                <a:latin typeface="Arial" panose="020B0604020202020204" pitchFamily="34" charset="0"/>
                <a:ea typeface="Arial" panose="020B0604020202020204" pitchFamily="34" charset="0"/>
              </a:rPr>
              <a:t>En alle letters samen vormen een zin</a:t>
            </a:r>
            <a:endParaRPr lang="nl-BE" sz="2400" dirty="0">
              <a:effectLst/>
              <a:latin typeface="Arial" panose="020B0604020202020204" pitchFamily="34" charset="0"/>
              <a:ea typeface="Arial" panose="020B0604020202020204" pitchFamily="34" charset="0"/>
            </a:endParaRPr>
          </a:p>
          <a:p>
            <a:pPr>
              <a:lnSpc>
                <a:spcPct val="115000"/>
              </a:lnSpc>
            </a:pPr>
            <a:r>
              <a:rPr lang="nl-NL" sz="2400" dirty="0">
                <a:effectLst/>
                <a:latin typeface="Arial" panose="020B0604020202020204" pitchFamily="34" charset="0"/>
                <a:ea typeface="Arial" panose="020B0604020202020204" pitchFamily="34" charset="0"/>
              </a:rPr>
              <a:t>Als je de zin kan raden, zullen we Frank Sinatra zien dansen!</a:t>
            </a:r>
            <a:endParaRPr lang="nl-BE" sz="2400" dirty="0">
              <a:effectLst/>
              <a:latin typeface="Arial" panose="020B0604020202020204" pitchFamily="34" charset="0"/>
              <a:ea typeface="Arial" panose="020B0604020202020204" pitchFamily="34" charset="0"/>
            </a:endParaRPr>
          </a:p>
          <a:p>
            <a:endParaRPr lang="nl-BE" sz="2400" dirty="0"/>
          </a:p>
        </p:txBody>
      </p:sp>
    </p:spTree>
    <p:extLst>
      <p:ext uri="{BB962C8B-B14F-4D97-AF65-F5344CB8AC3E}">
        <p14:creationId xmlns:p14="http://schemas.microsoft.com/office/powerpoint/2010/main" val="31607160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2EF4DA-786B-4FE8-B49E-FBFCB3CE447E}"/>
              </a:ext>
            </a:extLst>
          </p:cNvPr>
          <p:cNvSpPr>
            <a:spLocks noGrp="1"/>
          </p:cNvSpPr>
          <p:nvPr>
            <p:ph type="title"/>
          </p:nvPr>
        </p:nvSpPr>
        <p:spPr>
          <a:xfrm>
            <a:off x="457200" y="274638"/>
            <a:ext cx="8229600" cy="3010346"/>
          </a:xfrm>
        </p:spPr>
        <p:txBody>
          <a:bodyPr>
            <a:noAutofit/>
          </a:bodyPr>
          <a:lstStyle/>
          <a:p>
            <a:pPr algn="l"/>
            <a:r>
              <a:rPr lang="nl-NL" sz="25000" dirty="0"/>
              <a:t>E</a:t>
            </a:r>
            <a:endParaRPr lang="nl-BE" sz="25000" dirty="0"/>
          </a:p>
        </p:txBody>
      </p:sp>
      <p:sp>
        <p:nvSpPr>
          <p:cNvPr id="3" name="Tijdelijke aanduiding voor inhoud 2">
            <a:extLst>
              <a:ext uri="{FF2B5EF4-FFF2-40B4-BE49-F238E27FC236}">
                <a16:creationId xmlns:a16="http://schemas.microsoft.com/office/drawing/2014/main" id="{BF53044A-4830-44B9-B422-B61D252932CE}"/>
              </a:ext>
            </a:extLst>
          </p:cNvPr>
          <p:cNvSpPr>
            <a:spLocks noGrp="1"/>
          </p:cNvSpPr>
          <p:nvPr>
            <p:ph idx="1"/>
          </p:nvPr>
        </p:nvSpPr>
        <p:spPr>
          <a:xfrm>
            <a:off x="457200" y="3573016"/>
            <a:ext cx="8229600" cy="2553147"/>
          </a:xfrm>
        </p:spPr>
        <p:txBody>
          <a:bodyPr>
            <a:noAutofit/>
          </a:bodyPr>
          <a:lstStyle/>
          <a:p>
            <a:pPr marL="0" indent="0">
              <a:buNone/>
            </a:pPr>
            <a:r>
              <a:rPr lang="nl-NL" sz="8000" dirty="0"/>
              <a:t>Eerste woonplaats</a:t>
            </a:r>
            <a:endParaRPr lang="nl-BE" sz="8000" dirty="0"/>
          </a:p>
        </p:txBody>
      </p:sp>
    </p:spTree>
    <p:extLst>
      <p:ext uri="{BB962C8B-B14F-4D97-AF65-F5344CB8AC3E}">
        <p14:creationId xmlns:p14="http://schemas.microsoft.com/office/powerpoint/2010/main" val="1630041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C01487DA-234F-4C6A-BAF7-BE3656E12CD3}"/>
              </a:ext>
            </a:extLst>
          </p:cNvPr>
          <p:cNvSpPr>
            <a:spLocks noGrp="1"/>
          </p:cNvSpPr>
          <p:nvPr>
            <p:ph idx="1"/>
          </p:nvPr>
        </p:nvSpPr>
        <p:spPr/>
        <p:txBody>
          <a:bodyPr/>
          <a:lstStyle/>
          <a:p>
            <a:pPr marL="0" indent="0">
              <a:buNone/>
            </a:pPr>
            <a:r>
              <a:rPr lang="nl-NL" b="0" i="0" dirty="0">
                <a:solidFill>
                  <a:srgbClr val="363636"/>
                </a:solidFill>
                <a:effectLst/>
                <a:latin typeface="Arial" panose="020B0604020202020204" pitchFamily="34" charset="0"/>
              </a:rPr>
              <a:t>Geboren op 12 december 1915</a:t>
            </a:r>
          </a:p>
          <a:p>
            <a:pPr marL="0" indent="0">
              <a:buNone/>
            </a:pPr>
            <a:endParaRPr lang="nl-NL" b="0" i="0" dirty="0">
              <a:solidFill>
                <a:srgbClr val="363636"/>
              </a:solidFill>
              <a:effectLst/>
              <a:latin typeface="Arial" panose="020B0604020202020204" pitchFamily="34" charset="0"/>
            </a:endParaRPr>
          </a:p>
          <a:p>
            <a:pPr marL="0" indent="0">
              <a:buNone/>
            </a:pPr>
            <a:r>
              <a:rPr lang="nl-NL" b="0" i="0" dirty="0">
                <a:solidFill>
                  <a:srgbClr val="363636"/>
                </a:solidFill>
                <a:effectLst/>
                <a:latin typeface="Arial" panose="020B0604020202020204" pitchFamily="34" charset="0"/>
              </a:rPr>
              <a:t>In de </a:t>
            </a:r>
            <a:r>
              <a:rPr lang="nl-NL" dirty="0">
                <a:solidFill>
                  <a:srgbClr val="363636"/>
                </a:solidFill>
                <a:latin typeface="Arial" panose="020B0604020202020204" pitchFamily="34" charset="0"/>
              </a:rPr>
              <a:t>stad </a:t>
            </a:r>
            <a:r>
              <a:rPr lang="nl-NL" b="1" i="0" dirty="0">
                <a:solidFill>
                  <a:srgbClr val="363636"/>
                </a:solidFill>
                <a:effectLst/>
                <a:latin typeface="Arial" panose="020B0604020202020204" pitchFamily="34" charset="0"/>
              </a:rPr>
              <a:t>Hoboken</a:t>
            </a:r>
            <a:r>
              <a:rPr lang="nl-NL" b="0" i="0" dirty="0">
                <a:solidFill>
                  <a:srgbClr val="363636"/>
                </a:solidFill>
                <a:effectLst/>
                <a:latin typeface="Arial" panose="020B0604020202020204" pitchFamily="34" charset="0"/>
              </a:rPr>
              <a:t> (New Jersey) </a:t>
            </a:r>
          </a:p>
          <a:p>
            <a:pPr marL="0" indent="0">
              <a:buNone/>
            </a:pPr>
            <a:r>
              <a:rPr lang="nl-NL" b="0" i="0" dirty="0">
                <a:solidFill>
                  <a:srgbClr val="363636"/>
                </a:solidFill>
                <a:effectLst/>
                <a:latin typeface="Arial" panose="020B0604020202020204" pitchFamily="34" charset="0"/>
              </a:rPr>
              <a:t>Verenigde Staten van Amerik</a:t>
            </a:r>
            <a:r>
              <a:rPr lang="nl-NL" dirty="0">
                <a:solidFill>
                  <a:srgbClr val="363636"/>
                </a:solidFill>
                <a:latin typeface="Arial" panose="020B0604020202020204" pitchFamily="34" charset="0"/>
              </a:rPr>
              <a:t>a</a:t>
            </a:r>
          </a:p>
          <a:p>
            <a:pPr marL="0" indent="0">
              <a:buNone/>
            </a:pPr>
            <a:endParaRPr lang="nl-NL" dirty="0">
              <a:solidFill>
                <a:srgbClr val="363636"/>
              </a:solidFill>
              <a:latin typeface="Arial" panose="020B0604020202020204" pitchFamily="34" charset="0"/>
            </a:endParaRPr>
          </a:p>
          <a:p>
            <a:pPr marL="0" indent="0">
              <a:buNone/>
            </a:pPr>
            <a:r>
              <a:rPr lang="nl-NL" i="0" dirty="0">
                <a:solidFill>
                  <a:srgbClr val="363636"/>
                </a:solidFill>
                <a:effectLst/>
                <a:latin typeface="Arial" panose="020B0604020202020204" pitchFamily="34" charset="0"/>
              </a:rPr>
              <a:t>Gestorven op 14 mei 1998</a:t>
            </a:r>
            <a:endParaRPr lang="nl-NL" i="0" dirty="0">
              <a:solidFill>
                <a:srgbClr val="363636"/>
              </a:solidFill>
              <a:effectLst/>
              <a:latin typeface="inherit"/>
            </a:endParaRPr>
          </a:p>
          <a:p>
            <a:pPr marL="0" indent="0">
              <a:buNone/>
            </a:pPr>
            <a:endParaRPr lang="nl-BE" dirty="0"/>
          </a:p>
        </p:txBody>
      </p:sp>
    </p:spTree>
    <p:extLst>
      <p:ext uri="{BB962C8B-B14F-4D97-AF65-F5344CB8AC3E}">
        <p14:creationId xmlns:p14="http://schemas.microsoft.com/office/powerpoint/2010/main" val="31840119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DDBF0708-4254-473F-9E73-2B54ECAC948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656" r="-1" b="23656"/>
          <a:stretch/>
        </p:blipFill>
        <p:spPr bwMode="auto">
          <a:xfrm>
            <a:off x="20" y="10"/>
            <a:ext cx="9143980" cy="6857990"/>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6236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489E83-BF4B-4F0E-A546-7DCB1F51BF3D}"/>
              </a:ext>
            </a:extLst>
          </p:cNvPr>
          <p:cNvSpPr>
            <a:spLocks noGrp="1"/>
          </p:cNvSpPr>
          <p:nvPr>
            <p:ph type="title"/>
          </p:nvPr>
        </p:nvSpPr>
        <p:spPr>
          <a:xfrm>
            <a:off x="457200" y="274638"/>
            <a:ext cx="8229600" cy="3298378"/>
          </a:xfrm>
        </p:spPr>
        <p:txBody>
          <a:bodyPr>
            <a:noAutofit/>
          </a:bodyPr>
          <a:lstStyle/>
          <a:p>
            <a:pPr algn="l"/>
            <a:r>
              <a:rPr lang="nl-NL" sz="25000" dirty="0"/>
              <a:t>N</a:t>
            </a:r>
            <a:endParaRPr lang="nl-BE" sz="25000" dirty="0"/>
          </a:p>
        </p:txBody>
      </p:sp>
      <p:sp>
        <p:nvSpPr>
          <p:cNvPr id="3" name="Tijdelijke aanduiding voor inhoud 2">
            <a:extLst>
              <a:ext uri="{FF2B5EF4-FFF2-40B4-BE49-F238E27FC236}">
                <a16:creationId xmlns:a16="http://schemas.microsoft.com/office/drawing/2014/main" id="{B1D8AD7A-4C09-486D-8F15-6A1BFBE0E6A0}"/>
              </a:ext>
            </a:extLst>
          </p:cNvPr>
          <p:cNvSpPr>
            <a:spLocks noGrp="1"/>
          </p:cNvSpPr>
          <p:nvPr>
            <p:ph idx="1"/>
          </p:nvPr>
        </p:nvSpPr>
        <p:spPr>
          <a:xfrm>
            <a:off x="457200" y="3573016"/>
            <a:ext cx="8229600" cy="2553147"/>
          </a:xfrm>
        </p:spPr>
        <p:txBody>
          <a:bodyPr>
            <a:normAutofit/>
          </a:bodyPr>
          <a:lstStyle/>
          <a:p>
            <a:pPr marL="0" indent="0">
              <a:buNone/>
            </a:pPr>
            <a:r>
              <a:rPr lang="nl-NL" sz="10000" dirty="0"/>
              <a:t>Nancy Sinatra</a:t>
            </a:r>
          </a:p>
        </p:txBody>
      </p:sp>
    </p:spTree>
    <p:extLst>
      <p:ext uri="{BB962C8B-B14F-4D97-AF65-F5344CB8AC3E}">
        <p14:creationId xmlns:p14="http://schemas.microsoft.com/office/powerpoint/2010/main" val="1016851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E22F5BC2-CF25-43B6-8EA5-DA8CB1FB35EF}"/>
              </a:ext>
            </a:extLst>
          </p:cNvPr>
          <p:cNvSpPr>
            <a:spLocks noGrp="1"/>
          </p:cNvSpPr>
          <p:nvPr>
            <p:ph idx="1"/>
          </p:nvPr>
        </p:nvSpPr>
        <p:spPr>
          <a:xfrm>
            <a:off x="457200" y="332656"/>
            <a:ext cx="8229600" cy="6336704"/>
          </a:xfrm>
        </p:spPr>
        <p:txBody>
          <a:bodyPr>
            <a:normAutofit/>
          </a:bodyPr>
          <a:lstStyle/>
          <a:p>
            <a:pPr marL="0" indent="0">
              <a:buNone/>
            </a:pPr>
            <a:r>
              <a:rPr lang="nl-NL" i="1" dirty="0"/>
              <a:t>“Zo vaak als ik kom, kwam ik naar de opnamesessie. We gingen eerst uit eten, nadien gingen we naar </a:t>
            </a:r>
            <a:r>
              <a:rPr lang="nl-NL" i="1" dirty="0" err="1"/>
              <a:t>Capitol</a:t>
            </a:r>
            <a:r>
              <a:rPr lang="nl-NL" i="1" dirty="0"/>
              <a:t>. Van zodra ik mijn eigen rijbewijs had, volgde ik hem in mijn eigen auto zodat ik vroeger naar huis kon vertrekken. Opnames in </a:t>
            </a:r>
            <a:r>
              <a:rPr lang="nl-NL" i="1" dirty="0" err="1"/>
              <a:t>Capitol</a:t>
            </a:r>
            <a:r>
              <a:rPr lang="nl-NL" i="1" dirty="0"/>
              <a:t> bijwonen, was zoals naar een concert gaan. Het was het beste ticket dat je kon bemachtigen. Het was fantastisch.”</a:t>
            </a:r>
          </a:p>
          <a:p>
            <a:pPr marL="0" indent="0">
              <a:buNone/>
            </a:pPr>
            <a:endParaRPr lang="nl-NL" i="1" dirty="0"/>
          </a:p>
          <a:p>
            <a:pPr marL="0" indent="0" algn="r">
              <a:buNone/>
            </a:pPr>
            <a:r>
              <a:rPr lang="nl-NL" dirty="0"/>
              <a:t>Nancy Sinatra</a:t>
            </a:r>
            <a:endParaRPr lang="nl-BE" dirty="0"/>
          </a:p>
        </p:txBody>
      </p:sp>
    </p:spTree>
    <p:extLst>
      <p:ext uri="{BB962C8B-B14F-4D97-AF65-F5344CB8AC3E}">
        <p14:creationId xmlns:p14="http://schemas.microsoft.com/office/powerpoint/2010/main" val="14030690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6284741-DDBA-41C4-9414-DF0F32ECCF07}"/>
              </a:ext>
            </a:extLst>
          </p:cNvPr>
          <p:cNvSpPr>
            <a:spLocks noGrp="1"/>
          </p:cNvSpPr>
          <p:nvPr>
            <p:ph idx="1"/>
          </p:nvPr>
        </p:nvSpPr>
        <p:spPr>
          <a:xfrm>
            <a:off x="457200" y="548680"/>
            <a:ext cx="8229600" cy="5577483"/>
          </a:xfrm>
        </p:spPr>
        <p:txBody>
          <a:bodyPr>
            <a:normAutofit fontScale="92500" lnSpcReduction="20000"/>
          </a:bodyPr>
          <a:lstStyle/>
          <a:p>
            <a:pPr marL="0" indent="0">
              <a:buNone/>
            </a:pPr>
            <a:r>
              <a:rPr lang="nl-NL" i="1" dirty="0"/>
              <a:t>“Frank Sinatra had graag een klein publiek aanwezig om alles live in te spelen. Het orkest was in dezelfde ruimte en bijgevolg deed iedereen zijn best om zo goed mogelijk te spelen. Niet dat mensen hun best nu niet doen, maar toen was het anders. Want een opname was afhankelijk van elke </a:t>
            </a:r>
            <a:r>
              <a:rPr lang="nl-NL" i="1" dirty="0" err="1"/>
              <a:t>trompetist</a:t>
            </a:r>
            <a:r>
              <a:rPr lang="nl-NL" i="1" dirty="0"/>
              <a:t>, elke gitarist en de drummer liet zijn stokken best niet vallen. Je voelde je verantwoordelijk voor zijn beste opname die hij niet zou kunnen gebruiken. Dus deed je je absolute best. Daardoor was er magie in de zaal.”</a:t>
            </a:r>
          </a:p>
          <a:p>
            <a:pPr marL="0" indent="0">
              <a:buNone/>
            </a:pPr>
            <a:endParaRPr lang="nl-NL" i="1" dirty="0"/>
          </a:p>
          <a:p>
            <a:pPr marL="0" indent="0" algn="r">
              <a:buNone/>
            </a:pPr>
            <a:r>
              <a:rPr lang="nl-NL" dirty="0"/>
              <a:t>Nancy Sinatra</a:t>
            </a:r>
            <a:endParaRPr lang="nl-BE" dirty="0"/>
          </a:p>
          <a:p>
            <a:pPr marL="0" indent="0">
              <a:buNone/>
            </a:pPr>
            <a:endParaRPr lang="nl-BE" dirty="0"/>
          </a:p>
        </p:txBody>
      </p:sp>
    </p:spTree>
    <p:extLst>
      <p:ext uri="{BB962C8B-B14F-4D97-AF65-F5344CB8AC3E}">
        <p14:creationId xmlns:p14="http://schemas.microsoft.com/office/powerpoint/2010/main" val="22049136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descr="Afbeelding met binnen, vloer, persoon, plafond&#10;&#10;Automatisch gegenereerde beschrijving">
            <a:extLst>
              <a:ext uri="{FF2B5EF4-FFF2-40B4-BE49-F238E27FC236}">
                <a16:creationId xmlns:a16="http://schemas.microsoft.com/office/drawing/2014/main" id="{B22F00A4-23F0-4741-BF19-EA789B2A2D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7902" y="68263"/>
            <a:ext cx="8508196" cy="6721475"/>
          </a:xfrm>
          <a:noFill/>
        </p:spPr>
      </p:pic>
    </p:spTree>
    <p:extLst>
      <p:ext uri="{BB962C8B-B14F-4D97-AF65-F5344CB8AC3E}">
        <p14:creationId xmlns:p14="http://schemas.microsoft.com/office/powerpoint/2010/main" val="1762356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98206-D34D-4CF7-AE1F-56A256AB4309}"/>
              </a:ext>
            </a:extLst>
          </p:cNvPr>
          <p:cNvSpPr>
            <a:spLocks noGrp="1"/>
          </p:cNvSpPr>
          <p:nvPr>
            <p:ph type="title"/>
          </p:nvPr>
        </p:nvSpPr>
        <p:spPr>
          <a:xfrm>
            <a:off x="457200" y="274638"/>
            <a:ext cx="8229600" cy="3082354"/>
          </a:xfrm>
        </p:spPr>
        <p:txBody>
          <a:bodyPr>
            <a:normAutofit/>
          </a:bodyPr>
          <a:lstStyle/>
          <a:p>
            <a:pPr algn="l"/>
            <a:r>
              <a:rPr lang="nl-NL" sz="15000" dirty="0"/>
              <a:t>Z</a:t>
            </a:r>
            <a:endParaRPr lang="nl-BE" sz="15000" dirty="0"/>
          </a:p>
        </p:txBody>
      </p:sp>
      <p:sp>
        <p:nvSpPr>
          <p:cNvPr id="3" name="Tijdelijke aanduiding voor inhoud 2">
            <a:extLst>
              <a:ext uri="{FF2B5EF4-FFF2-40B4-BE49-F238E27FC236}">
                <a16:creationId xmlns:a16="http://schemas.microsoft.com/office/drawing/2014/main" id="{CCDE1764-2B00-4AC5-9392-E694CB0B5AA1}"/>
              </a:ext>
            </a:extLst>
          </p:cNvPr>
          <p:cNvSpPr>
            <a:spLocks noGrp="1"/>
          </p:cNvSpPr>
          <p:nvPr>
            <p:ph idx="1"/>
          </p:nvPr>
        </p:nvSpPr>
        <p:spPr>
          <a:xfrm>
            <a:off x="457200" y="3356992"/>
            <a:ext cx="8229600" cy="2769171"/>
          </a:xfrm>
        </p:spPr>
        <p:txBody>
          <a:bodyPr>
            <a:normAutofit/>
          </a:bodyPr>
          <a:lstStyle/>
          <a:p>
            <a:pPr marL="0" indent="0">
              <a:buNone/>
            </a:pPr>
            <a:r>
              <a:rPr lang="nl-NL" sz="8000" dirty="0"/>
              <a:t>Zijn vrouwen</a:t>
            </a:r>
            <a:endParaRPr lang="nl-BE" sz="8000" dirty="0"/>
          </a:p>
        </p:txBody>
      </p:sp>
    </p:spTree>
    <p:extLst>
      <p:ext uri="{BB962C8B-B14F-4D97-AF65-F5344CB8AC3E}">
        <p14:creationId xmlns:p14="http://schemas.microsoft.com/office/powerpoint/2010/main" val="5914918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C0E629-E9FF-406B-A400-9DDC24853DBB}"/>
              </a:ext>
            </a:extLst>
          </p:cNvPr>
          <p:cNvSpPr>
            <a:spLocks noGrp="1"/>
          </p:cNvSpPr>
          <p:nvPr>
            <p:ph type="title"/>
          </p:nvPr>
        </p:nvSpPr>
        <p:spPr>
          <a:xfrm>
            <a:off x="457200" y="274638"/>
            <a:ext cx="8229600" cy="1143000"/>
          </a:xfrm>
        </p:spPr>
        <p:txBody>
          <a:bodyPr anchor="ctr">
            <a:normAutofit/>
          </a:bodyPr>
          <a:lstStyle/>
          <a:p>
            <a:r>
              <a:rPr lang="nl-NL" dirty="0"/>
              <a:t>Ava Gardner</a:t>
            </a:r>
            <a:endParaRPr lang="nl-BE" dirty="0"/>
          </a:p>
        </p:txBody>
      </p:sp>
      <p:pic>
        <p:nvPicPr>
          <p:cNvPr id="3074" name="Picture 2" descr="Zeventig jaar geleden: Frank Sinatra trouwt met Ava Gardner">
            <a:extLst>
              <a:ext uri="{FF2B5EF4-FFF2-40B4-BE49-F238E27FC236}">
                <a16:creationId xmlns:a16="http://schemas.microsoft.com/office/drawing/2014/main" id="{26960022-CB9A-4D63-A92C-D7E9963C521A}"/>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2229"/>
          <a:stretch/>
        </p:blipFill>
        <p:spPr bwMode="auto">
          <a:xfrm>
            <a:off x="457200" y="160020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588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B61314-BC16-450B-8BB6-36C07D68BFE8}"/>
              </a:ext>
            </a:extLst>
          </p:cNvPr>
          <p:cNvSpPr>
            <a:spLocks noGrp="1"/>
          </p:cNvSpPr>
          <p:nvPr>
            <p:ph type="title"/>
          </p:nvPr>
        </p:nvSpPr>
        <p:spPr/>
        <p:txBody>
          <a:bodyPr/>
          <a:lstStyle/>
          <a:p>
            <a:r>
              <a:rPr lang="nl-NL" dirty="0"/>
              <a:t>Mia Farrow</a:t>
            </a:r>
            <a:endParaRPr lang="nl-BE" dirty="0"/>
          </a:p>
        </p:txBody>
      </p:sp>
      <p:pic>
        <p:nvPicPr>
          <p:cNvPr id="4098" name="Picture 2">
            <a:extLst>
              <a:ext uri="{FF2B5EF4-FFF2-40B4-BE49-F238E27FC236}">
                <a16:creationId xmlns:a16="http://schemas.microsoft.com/office/drawing/2014/main" id="{651D3813-7ADE-4A59-B182-D30E1AB6991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82720" y="1600200"/>
            <a:ext cx="4978559"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141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2496FF2B-D617-434A-B0E5-31A6769905FD}"/>
              </a:ext>
            </a:extLst>
          </p:cNvPr>
          <p:cNvSpPr>
            <a:spLocks noGrp="1"/>
          </p:cNvSpPr>
          <p:nvPr>
            <p:ph idx="1"/>
          </p:nvPr>
        </p:nvSpPr>
        <p:spPr/>
        <p:txBody>
          <a:bodyPr>
            <a:normAutofit/>
          </a:bodyPr>
          <a:lstStyle/>
          <a:p>
            <a:pPr marL="0" indent="0">
              <a:lnSpc>
                <a:spcPct val="115000"/>
              </a:lnSpc>
              <a:buNone/>
            </a:pPr>
            <a:r>
              <a:rPr lang="nl-NL" dirty="0">
                <a:effectLst/>
                <a:latin typeface="Arial" panose="020B0604020202020204" pitchFamily="34" charset="0"/>
                <a:ea typeface="Arial" panose="020B0604020202020204" pitchFamily="34" charset="0"/>
              </a:rPr>
              <a:t>We starten met het eerste woord</a:t>
            </a:r>
          </a:p>
          <a:p>
            <a:pPr marL="0" indent="0">
              <a:lnSpc>
                <a:spcPct val="115000"/>
              </a:lnSpc>
              <a:buNone/>
            </a:pPr>
            <a:endParaRPr lang="nl-BE" dirty="0">
              <a:effectLst/>
              <a:latin typeface="Arial" panose="020B0604020202020204" pitchFamily="34" charset="0"/>
              <a:ea typeface="Arial" panose="020B0604020202020204" pitchFamily="34" charset="0"/>
            </a:endParaRPr>
          </a:p>
          <a:p>
            <a:pPr>
              <a:lnSpc>
                <a:spcPct val="115000"/>
              </a:lnSpc>
            </a:pPr>
            <a:r>
              <a:rPr lang="nl-NL" dirty="0">
                <a:effectLst/>
                <a:latin typeface="Arial" panose="020B0604020202020204" pitchFamily="34" charset="0"/>
                <a:ea typeface="Arial" panose="020B0604020202020204" pitchFamily="34" charset="0"/>
              </a:rPr>
              <a:t>Wie kan er iets vertellen over zijn woord?</a:t>
            </a:r>
          </a:p>
          <a:p>
            <a:pPr>
              <a:lnSpc>
                <a:spcPct val="115000"/>
              </a:lnSpc>
            </a:pPr>
            <a:r>
              <a:rPr lang="nl-NL" dirty="0">
                <a:latin typeface="Arial" panose="020B0604020202020204" pitchFamily="34" charset="0"/>
                <a:ea typeface="Arial" panose="020B0604020202020204" pitchFamily="34" charset="0"/>
              </a:rPr>
              <a:t>Of wie wil er iets meer weten over zijn woord?</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dirty="0">
                <a:effectLst/>
                <a:latin typeface="Arial" panose="020B0604020202020204" pitchFamily="34" charset="0"/>
                <a:ea typeface="Arial" panose="020B0604020202020204" pitchFamily="34" charset="0"/>
              </a:rPr>
              <a:t> </a:t>
            </a:r>
            <a:endParaRPr lang="nl-BE"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14668951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8840695B-B228-416D-ACB2-36BC1ABF4C29}"/>
              </a:ext>
            </a:extLst>
          </p:cNvPr>
          <p:cNvSpPr>
            <a:spLocks noGrp="1"/>
          </p:cNvSpPr>
          <p:nvPr>
            <p:ph type="title"/>
          </p:nvPr>
        </p:nvSpPr>
        <p:spPr>
          <a:xfrm>
            <a:off x="457200" y="274638"/>
            <a:ext cx="8229600" cy="1143000"/>
          </a:xfrm>
        </p:spPr>
        <p:txBody>
          <a:bodyPr/>
          <a:lstStyle/>
          <a:p>
            <a:r>
              <a:rPr lang="nl-NL" dirty="0"/>
              <a:t>Barbara Max</a:t>
            </a:r>
            <a:endParaRPr lang="en-US" dirty="0"/>
          </a:p>
        </p:txBody>
      </p:sp>
      <p:pic>
        <p:nvPicPr>
          <p:cNvPr id="5122" name="Picture 2" descr="Barbara Sinatra Dead: Frank Sinatra Wife">
            <a:extLst>
              <a:ext uri="{FF2B5EF4-FFF2-40B4-BE49-F238E27FC236}">
                <a16:creationId xmlns:a16="http://schemas.microsoft.com/office/drawing/2014/main" id="{F4AE130C-4324-4C23-97CF-A3867514384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2229"/>
          <a:stretch/>
        </p:blipFill>
        <p:spPr bwMode="auto">
          <a:xfrm>
            <a:off x="457200" y="160020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188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2924AF-A6CF-49E1-88F6-0769608ACED6}"/>
              </a:ext>
            </a:extLst>
          </p:cNvPr>
          <p:cNvSpPr>
            <a:spLocks noGrp="1"/>
          </p:cNvSpPr>
          <p:nvPr>
            <p:ph type="title"/>
          </p:nvPr>
        </p:nvSpPr>
        <p:spPr>
          <a:xfrm>
            <a:off x="457200" y="274638"/>
            <a:ext cx="8229600" cy="1143000"/>
          </a:xfrm>
        </p:spPr>
        <p:txBody>
          <a:bodyPr anchor="ctr">
            <a:normAutofit/>
          </a:bodyPr>
          <a:lstStyle/>
          <a:p>
            <a:r>
              <a:rPr lang="nl-NL" dirty="0"/>
              <a:t>En ook….</a:t>
            </a:r>
            <a:endParaRPr lang="nl-BE" dirty="0"/>
          </a:p>
        </p:txBody>
      </p:sp>
      <p:sp>
        <p:nvSpPr>
          <p:cNvPr id="3" name="Tijdelijke aanduiding voor inhoud 2">
            <a:extLst>
              <a:ext uri="{FF2B5EF4-FFF2-40B4-BE49-F238E27FC236}">
                <a16:creationId xmlns:a16="http://schemas.microsoft.com/office/drawing/2014/main" id="{CE65C88F-4414-4EF7-B3CD-886F9AC24AB4}"/>
              </a:ext>
            </a:extLst>
          </p:cNvPr>
          <p:cNvSpPr>
            <a:spLocks noGrp="1"/>
          </p:cNvSpPr>
          <p:nvPr>
            <p:ph sz="half" idx="1"/>
          </p:nvPr>
        </p:nvSpPr>
        <p:spPr>
          <a:xfrm>
            <a:off x="457200" y="1600200"/>
            <a:ext cx="4038600" cy="4525963"/>
          </a:xfrm>
        </p:spPr>
        <p:txBody>
          <a:bodyPr>
            <a:normAutofit/>
          </a:bodyPr>
          <a:lstStyle/>
          <a:p>
            <a:pPr marL="0" indent="0">
              <a:buNone/>
            </a:pPr>
            <a:r>
              <a:rPr lang="nl-NL" dirty="0"/>
              <a:t>Kortstondige </a:t>
            </a:r>
            <a:r>
              <a:rPr lang="nl-NL" dirty="0">
                <a:effectLst/>
              </a:rPr>
              <a:t>relaties met </a:t>
            </a:r>
          </a:p>
          <a:p>
            <a:pPr marL="0" indent="0">
              <a:buNone/>
            </a:pPr>
            <a:r>
              <a:rPr lang="nl-NL" dirty="0">
                <a:effectLst/>
              </a:rPr>
              <a:t>Judy Garland, …</a:t>
            </a:r>
            <a:endParaRPr lang="nl-BE" dirty="0">
              <a:effectLst/>
            </a:endParaRPr>
          </a:p>
          <a:p>
            <a:endParaRPr lang="nl-BE" dirty="0"/>
          </a:p>
        </p:txBody>
      </p:sp>
      <p:pic>
        <p:nvPicPr>
          <p:cNvPr id="11268" name="Picture 4" descr="Judy Garland — Wikipédia">
            <a:extLst>
              <a:ext uri="{FF2B5EF4-FFF2-40B4-BE49-F238E27FC236}">
                <a16:creationId xmlns:a16="http://schemas.microsoft.com/office/drawing/2014/main" id="{ECCA25D5-381B-4A28-BB29-AEB2FDC570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 b="10349"/>
          <a:stretch/>
        </p:blipFill>
        <p:spPr bwMode="auto">
          <a:xfrm>
            <a:off x="4648200" y="1600200"/>
            <a:ext cx="4038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680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3723F9C-D680-49F4-AA67-803094EFE997}"/>
              </a:ext>
            </a:extLst>
          </p:cNvPr>
          <p:cNvSpPr>
            <a:spLocks noGrp="1"/>
          </p:cNvSpPr>
          <p:nvPr>
            <p:ph type="title"/>
          </p:nvPr>
        </p:nvSpPr>
        <p:spPr>
          <a:xfrm>
            <a:off x="457200" y="274638"/>
            <a:ext cx="8229600" cy="1143000"/>
          </a:xfrm>
        </p:spPr>
        <p:txBody>
          <a:bodyPr/>
          <a:lstStyle/>
          <a:p>
            <a:r>
              <a:rPr lang="en-US" dirty="0"/>
              <a:t>Marilyn Monroe …</a:t>
            </a:r>
          </a:p>
        </p:txBody>
      </p:sp>
      <p:pic>
        <p:nvPicPr>
          <p:cNvPr id="5" name="Picture 2" descr="8 beautygeheimen van de visagist van Marilyn Monroe">
            <a:extLst>
              <a:ext uri="{FF2B5EF4-FFF2-40B4-BE49-F238E27FC236}">
                <a16:creationId xmlns:a16="http://schemas.microsoft.com/office/drawing/2014/main" id="{EA3ADE31-96B2-4167-9E9C-D396A80B131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2182" b="17310"/>
          <a:stretch/>
        </p:blipFill>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738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40B8A257-7196-4DC4-B8B9-DC96705FDA65}"/>
              </a:ext>
            </a:extLst>
          </p:cNvPr>
          <p:cNvSpPr>
            <a:spLocks noGrp="1"/>
          </p:cNvSpPr>
          <p:nvPr>
            <p:ph type="title"/>
          </p:nvPr>
        </p:nvSpPr>
        <p:spPr>
          <a:xfrm>
            <a:off x="457200" y="274638"/>
            <a:ext cx="8229600" cy="1143000"/>
          </a:xfrm>
        </p:spPr>
        <p:txBody>
          <a:bodyPr/>
          <a:lstStyle/>
          <a:p>
            <a:r>
              <a:rPr lang="nl-NL" dirty="0">
                <a:effectLst/>
              </a:rPr>
              <a:t>Lauren Bacall …</a:t>
            </a:r>
            <a:endParaRPr lang="en-US" dirty="0"/>
          </a:p>
        </p:txBody>
      </p:sp>
      <p:pic>
        <p:nvPicPr>
          <p:cNvPr id="12290" name="Picture 2" descr="Lauren Bacall: eeuwige femme fatale die tegen de schenen van Hollywood  schopte | Film | hln.be">
            <a:extLst>
              <a:ext uri="{FF2B5EF4-FFF2-40B4-BE49-F238E27FC236}">
                <a16:creationId xmlns:a16="http://schemas.microsoft.com/office/drawing/2014/main" id="{92A39BB4-D07C-4AE8-927F-44A6DBCAD8D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84367" y="1600200"/>
            <a:ext cx="7975265"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6048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E39ADC7D-42B1-40E4-8285-D89B39D64ACF}"/>
              </a:ext>
            </a:extLst>
          </p:cNvPr>
          <p:cNvSpPr>
            <a:spLocks noGrp="1"/>
          </p:cNvSpPr>
          <p:nvPr>
            <p:ph type="title"/>
          </p:nvPr>
        </p:nvSpPr>
        <p:spPr>
          <a:xfrm>
            <a:off x="457200" y="274638"/>
            <a:ext cx="8229600" cy="1143000"/>
          </a:xfrm>
        </p:spPr>
        <p:txBody>
          <a:bodyPr/>
          <a:lstStyle/>
          <a:p>
            <a:r>
              <a:rPr lang="nl-NL" dirty="0">
                <a:effectLst/>
              </a:rPr>
              <a:t>Marlène Dietrich …</a:t>
            </a:r>
            <a:endParaRPr lang="en-US" dirty="0"/>
          </a:p>
        </p:txBody>
      </p:sp>
      <p:pic>
        <p:nvPicPr>
          <p:cNvPr id="13314" name="Picture 2" descr="Marlene Dietrich 1942 - Foto en Poster te koop">
            <a:extLst>
              <a:ext uri="{FF2B5EF4-FFF2-40B4-BE49-F238E27FC236}">
                <a16:creationId xmlns:a16="http://schemas.microsoft.com/office/drawing/2014/main" id="{17959599-0F86-46BD-8ECC-B5E0FB188C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583" b="42833"/>
          <a:stretch/>
        </p:blipFill>
        <p:spPr bwMode="auto">
          <a:xfrm>
            <a:off x="457200" y="160020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006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A9D6A2-2A73-453C-BAA2-871B9088F6E2}"/>
              </a:ext>
            </a:extLst>
          </p:cNvPr>
          <p:cNvSpPr>
            <a:spLocks noGrp="1"/>
          </p:cNvSpPr>
          <p:nvPr>
            <p:ph type="title"/>
          </p:nvPr>
        </p:nvSpPr>
        <p:spPr>
          <a:xfrm>
            <a:off x="457200" y="274638"/>
            <a:ext cx="8229600" cy="3154362"/>
          </a:xfrm>
        </p:spPr>
        <p:txBody>
          <a:bodyPr>
            <a:noAutofit/>
          </a:bodyPr>
          <a:lstStyle/>
          <a:p>
            <a:pPr algn="l"/>
            <a:r>
              <a:rPr lang="nl-NL" sz="25000" dirty="0"/>
              <a:t>I</a:t>
            </a:r>
            <a:endParaRPr lang="nl-BE" sz="25000" dirty="0"/>
          </a:p>
        </p:txBody>
      </p:sp>
      <p:sp>
        <p:nvSpPr>
          <p:cNvPr id="3" name="Tijdelijke aanduiding voor inhoud 2">
            <a:extLst>
              <a:ext uri="{FF2B5EF4-FFF2-40B4-BE49-F238E27FC236}">
                <a16:creationId xmlns:a16="http://schemas.microsoft.com/office/drawing/2014/main" id="{8858BED7-8938-44B0-BEDD-AC86A6B22914}"/>
              </a:ext>
            </a:extLst>
          </p:cNvPr>
          <p:cNvSpPr>
            <a:spLocks noGrp="1"/>
          </p:cNvSpPr>
          <p:nvPr>
            <p:ph idx="1"/>
          </p:nvPr>
        </p:nvSpPr>
        <p:spPr>
          <a:xfrm>
            <a:off x="457200" y="3573016"/>
            <a:ext cx="8229600" cy="2553147"/>
          </a:xfrm>
        </p:spPr>
        <p:txBody>
          <a:bodyPr/>
          <a:lstStyle/>
          <a:p>
            <a:pPr marL="0" indent="0">
              <a:buNone/>
            </a:pPr>
            <a:r>
              <a:rPr lang="nl-NL" sz="15000" dirty="0"/>
              <a:t>Italië</a:t>
            </a:r>
          </a:p>
          <a:p>
            <a:endParaRPr lang="nl-BE" dirty="0"/>
          </a:p>
        </p:txBody>
      </p:sp>
    </p:spTree>
    <p:extLst>
      <p:ext uri="{BB962C8B-B14F-4D97-AF65-F5344CB8AC3E}">
        <p14:creationId xmlns:p14="http://schemas.microsoft.com/office/powerpoint/2010/main" val="5588176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5C4F7BB8-CF63-4FC4-B8ED-FB104393B1DB}"/>
              </a:ext>
            </a:extLst>
          </p:cNvPr>
          <p:cNvSpPr>
            <a:spLocks noGrp="1"/>
          </p:cNvSpPr>
          <p:nvPr>
            <p:ph idx="1"/>
          </p:nvPr>
        </p:nvSpPr>
        <p:spPr>
          <a:xfrm>
            <a:off x="457200" y="1196752"/>
            <a:ext cx="8229600" cy="4929411"/>
          </a:xfrm>
        </p:spPr>
        <p:txBody>
          <a:bodyPr>
            <a:noAutofit/>
          </a:bodyPr>
          <a:lstStyle/>
          <a:p>
            <a:pPr marL="0" indent="0">
              <a:lnSpc>
                <a:spcPct val="115000"/>
              </a:lnSpc>
              <a:buNone/>
            </a:pPr>
            <a:r>
              <a:rPr lang="nl-NL" sz="2800" dirty="0">
                <a:solidFill>
                  <a:srgbClr val="222222"/>
                </a:solidFill>
                <a:effectLst/>
                <a:latin typeface="Arial" panose="020B0604020202020204" pitchFamily="34" charset="0"/>
                <a:ea typeface="Arial" panose="020B0604020202020204" pitchFamily="34" charset="0"/>
              </a:rPr>
              <a:t>Zijn ouders zijn Italiaanse migranten </a:t>
            </a:r>
          </a:p>
          <a:p>
            <a:pPr marL="0" indent="0">
              <a:lnSpc>
                <a:spcPct val="115000"/>
              </a:lnSpc>
              <a:buNone/>
            </a:pPr>
            <a:r>
              <a:rPr lang="nl-NL" sz="2800" dirty="0">
                <a:solidFill>
                  <a:srgbClr val="222222"/>
                </a:solidFill>
                <a:effectLst/>
                <a:latin typeface="Arial" panose="020B0604020202020204" pitchFamily="34" charset="0"/>
                <a:ea typeface="Arial" panose="020B0604020202020204" pitchFamily="34" charset="0"/>
              </a:rPr>
              <a:t>uit Palermo en Genua</a:t>
            </a:r>
          </a:p>
          <a:p>
            <a:pPr marL="0" indent="0">
              <a:lnSpc>
                <a:spcPct val="115000"/>
              </a:lnSpc>
              <a:buNone/>
            </a:pPr>
            <a:endParaRPr lang="nl-BE" sz="2800" dirty="0">
              <a:effectLst/>
              <a:latin typeface="Arial" panose="020B0604020202020204" pitchFamily="34" charset="0"/>
              <a:ea typeface="Arial" panose="020B0604020202020204" pitchFamily="34" charset="0"/>
            </a:endParaRPr>
          </a:p>
          <a:p>
            <a:pPr>
              <a:lnSpc>
                <a:spcPct val="115000"/>
              </a:lnSpc>
            </a:pPr>
            <a:r>
              <a:rPr lang="nl-NL" sz="2800" dirty="0">
                <a:solidFill>
                  <a:srgbClr val="222222"/>
                </a:solidFill>
                <a:effectLst/>
                <a:latin typeface="Arial" panose="020B0604020202020204" pitchFamily="34" charset="0"/>
                <a:ea typeface="Arial" panose="020B0604020202020204" pitchFamily="34" charset="0"/>
              </a:rPr>
              <a:t>Zijn vader was bokser en later brandweerman</a:t>
            </a:r>
            <a:endParaRPr lang="nl-BE" sz="2800" dirty="0">
              <a:effectLst/>
              <a:latin typeface="Arial" panose="020B0604020202020204" pitchFamily="34" charset="0"/>
              <a:ea typeface="Arial" panose="020B0604020202020204" pitchFamily="34" charset="0"/>
            </a:endParaRPr>
          </a:p>
          <a:p>
            <a:pPr>
              <a:lnSpc>
                <a:spcPct val="115000"/>
              </a:lnSpc>
            </a:pPr>
            <a:r>
              <a:rPr lang="nl-NL" sz="2800" dirty="0">
                <a:solidFill>
                  <a:srgbClr val="222222"/>
                </a:solidFill>
                <a:effectLst/>
                <a:latin typeface="Arial" panose="020B0604020202020204" pitchFamily="34" charset="0"/>
                <a:ea typeface="Arial" panose="020B0604020202020204" pitchFamily="34" charset="0"/>
              </a:rPr>
              <a:t>Zijn moeder was vroedvrouw en politiek geëngageerd</a:t>
            </a:r>
            <a:endParaRPr lang="nl-BE" sz="2800" dirty="0">
              <a:effectLst/>
              <a:latin typeface="Arial" panose="020B0604020202020204" pitchFamily="34" charset="0"/>
              <a:ea typeface="Arial" panose="020B0604020202020204" pitchFamily="34" charset="0"/>
            </a:endParaRPr>
          </a:p>
          <a:p>
            <a:pPr>
              <a:lnSpc>
                <a:spcPct val="115000"/>
              </a:lnSpc>
            </a:pPr>
            <a:r>
              <a:rPr lang="nl-NL" sz="2800" dirty="0">
                <a:solidFill>
                  <a:srgbClr val="222222"/>
                </a:solidFill>
                <a:effectLst/>
                <a:latin typeface="Arial" panose="020B0604020202020204" pitchFamily="34" charset="0"/>
                <a:ea typeface="Arial" panose="020B0604020202020204" pitchFamily="34" charset="0"/>
              </a:rPr>
              <a:t>Ze hadden een taverne waar Frank Sinatra in contact kwam met muziek</a:t>
            </a:r>
            <a:endParaRPr lang="nl-BE" sz="2800" dirty="0">
              <a:effectLst/>
              <a:latin typeface="Arial" panose="020B0604020202020204" pitchFamily="34" charset="0"/>
              <a:ea typeface="Arial" panose="020B0604020202020204" pitchFamily="34" charset="0"/>
            </a:endParaRPr>
          </a:p>
          <a:p>
            <a:pPr marL="0" indent="0">
              <a:buNone/>
            </a:pPr>
            <a:endParaRPr lang="nl-BE" sz="2800" dirty="0"/>
          </a:p>
        </p:txBody>
      </p:sp>
    </p:spTree>
    <p:extLst>
      <p:ext uri="{BB962C8B-B14F-4D97-AF65-F5344CB8AC3E}">
        <p14:creationId xmlns:p14="http://schemas.microsoft.com/office/powerpoint/2010/main" val="10483790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042617BD-3F7B-457D-9D2D-B91FFE0DFF9D}"/>
              </a:ext>
            </a:extLst>
          </p:cNvPr>
          <p:cNvSpPr>
            <a:spLocks noGrp="1"/>
          </p:cNvSpPr>
          <p:nvPr>
            <p:ph type="title"/>
          </p:nvPr>
        </p:nvSpPr>
        <p:spPr>
          <a:xfrm>
            <a:off x="457200" y="274638"/>
            <a:ext cx="8229600" cy="1143000"/>
          </a:xfrm>
        </p:spPr>
        <p:txBody>
          <a:bodyPr/>
          <a:lstStyle/>
          <a:p>
            <a:r>
              <a:rPr lang="en-US" dirty="0"/>
              <a:t>Met Ava Gardner </a:t>
            </a:r>
            <a:r>
              <a:rPr lang="en-US" dirty="0" err="1"/>
              <a:t>en</a:t>
            </a:r>
            <a:r>
              <a:rPr lang="en-US" dirty="0"/>
              <a:t> </a:t>
            </a:r>
            <a:r>
              <a:rPr lang="en-US" dirty="0" err="1"/>
              <a:t>zijn</a:t>
            </a:r>
            <a:r>
              <a:rPr lang="en-US" dirty="0"/>
              <a:t> </a:t>
            </a:r>
            <a:r>
              <a:rPr lang="en-US" dirty="0" err="1"/>
              <a:t>ouders</a:t>
            </a:r>
            <a:endParaRPr lang="en-US" dirty="0"/>
          </a:p>
        </p:txBody>
      </p:sp>
      <p:pic>
        <p:nvPicPr>
          <p:cNvPr id="6146" name="Picture 2" descr="Frank Sinatra and wife Ava Gardner with his parents at openi : Photo d'actualité">
            <a:extLst>
              <a:ext uri="{FF2B5EF4-FFF2-40B4-BE49-F238E27FC236}">
                <a16:creationId xmlns:a16="http://schemas.microsoft.com/office/drawing/2014/main" id="{41FC3D7B-C64F-4399-9A1E-2E73561D7767}"/>
              </a:ext>
            </a:extLst>
          </p:cNvPr>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b="29941"/>
          <a:stretch/>
        </p:blipFill>
        <p:spPr bwMode="auto">
          <a:xfrm>
            <a:off x="457200" y="160020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89811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25F458-FF5D-4E0B-9FA5-DDB421A8E125}"/>
              </a:ext>
            </a:extLst>
          </p:cNvPr>
          <p:cNvSpPr>
            <a:spLocks noGrp="1"/>
          </p:cNvSpPr>
          <p:nvPr>
            <p:ph type="title"/>
          </p:nvPr>
        </p:nvSpPr>
        <p:spPr>
          <a:xfrm>
            <a:off x="457200" y="274638"/>
            <a:ext cx="8229600" cy="2866330"/>
          </a:xfrm>
        </p:spPr>
        <p:txBody>
          <a:bodyPr anchor="ctr">
            <a:noAutofit/>
          </a:bodyPr>
          <a:lstStyle/>
          <a:p>
            <a:pPr algn="l"/>
            <a:r>
              <a:rPr lang="nl-NL" sz="25000" dirty="0"/>
              <a:t>J</a:t>
            </a:r>
            <a:endParaRPr lang="nl-BE" sz="25000" dirty="0"/>
          </a:p>
        </p:txBody>
      </p:sp>
      <p:sp>
        <p:nvSpPr>
          <p:cNvPr id="3" name="Tijdelijke aanduiding voor inhoud 2">
            <a:extLst>
              <a:ext uri="{FF2B5EF4-FFF2-40B4-BE49-F238E27FC236}">
                <a16:creationId xmlns:a16="http://schemas.microsoft.com/office/drawing/2014/main" id="{3FE94467-7182-45BE-A905-58F24317B17B}"/>
              </a:ext>
            </a:extLst>
          </p:cNvPr>
          <p:cNvSpPr>
            <a:spLocks noGrp="1"/>
          </p:cNvSpPr>
          <p:nvPr>
            <p:ph sz="half" idx="2"/>
          </p:nvPr>
        </p:nvSpPr>
        <p:spPr>
          <a:xfrm>
            <a:off x="323528" y="3717032"/>
            <a:ext cx="8363272" cy="2409131"/>
          </a:xfrm>
        </p:spPr>
        <p:txBody>
          <a:bodyPr>
            <a:normAutofit/>
          </a:bodyPr>
          <a:lstStyle/>
          <a:p>
            <a:pPr marL="0" indent="0">
              <a:buNone/>
            </a:pPr>
            <a:r>
              <a:rPr lang="nl-NL" sz="8000" dirty="0"/>
              <a:t>John F. Kennedy</a:t>
            </a:r>
          </a:p>
        </p:txBody>
      </p:sp>
    </p:spTree>
    <p:extLst>
      <p:ext uri="{BB962C8B-B14F-4D97-AF65-F5344CB8AC3E}">
        <p14:creationId xmlns:p14="http://schemas.microsoft.com/office/powerpoint/2010/main" val="22211869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descr="Afbeelding met buiten, persoon, lucht, person&#10;&#10;Automatisch gegenereerde beschrijving">
            <a:extLst>
              <a:ext uri="{FF2B5EF4-FFF2-40B4-BE49-F238E27FC236}">
                <a16:creationId xmlns:a16="http://schemas.microsoft.com/office/drawing/2014/main" id="{FDBE2B02-1C4C-49FA-9091-9C61CD55E3CF}"/>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1900214" y="68263"/>
            <a:ext cx="5343572" cy="6721475"/>
          </a:xfrm>
          <a:prstGeom prst="rect">
            <a:avLst/>
          </a:prstGeom>
          <a:noFill/>
        </p:spPr>
      </p:pic>
    </p:spTree>
    <p:extLst>
      <p:ext uri="{BB962C8B-B14F-4D97-AF65-F5344CB8AC3E}">
        <p14:creationId xmlns:p14="http://schemas.microsoft.com/office/powerpoint/2010/main" val="3245496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476673"/>
            <a:ext cx="7772400" cy="3123778"/>
          </a:xfrm>
        </p:spPr>
        <p:txBody>
          <a:bodyPr>
            <a:normAutofit fontScale="90000"/>
          </a:bodyPr>
          <a:lstStyle/>
          <a:p>
            <a:r>
              <a:rPr lang="nl-NL" sz="25000" dirty="0"/>
              <a:t>E</a:t>
            </a:r>
            <a:r>
              <a:rPr lang="nl-NL" dirty="0"/>
              <a:t>							</a:t>
            </a:r>
          </a:p>
        </p:txBody>
      </p:sp>
      <p:sp>
        <p:nvSpPr>
          <p:cNvPr id="3" name="Ondertitel 2"/>
          <p:cNvSpPr>
            <a:spLocks noGrp="1"/>
          </p:cNvSpPr>
          <p:nvPr>
            <p:ph type="subTitle" idx="1"/>
          </p:nvPr>
        </p:nvSpPr>
        <p:spPr>
          <a:xfrm>
            <a:off x="467544" y="3886200"/>
            <a:ext cx="7304856" cy="1752600"/>
          </a:xfrm>
        </p:spPr>
        <p:txBody>
          <a:bodyPr>
            <a:noAutofit/>
          </a:bodyPr>
          <a:lstStyle/>
          <a:p>
            <a:r>
              <a:rPr lang="nl-NL" sz="12000" dirty="0">
                <a:solidFill>
                  <a:schemeClr val="tx1"/>
                </a:solidFill>
              </a:rPr>
              <a:t>Eerste kind</a:t>
            </a:r>
          </a:p>
        </p:txBody>
      </p:sp>
    </p:spTree>
    <p:extLst>
      <p:ext uri="{BB962C8B-B14F-4D97-AF65-F5344CB8AC3E}">
        <p14:creationId xmlns:p14="http://schemas.microsoft.com/office/powerpoint/2010/main" val="6613296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2CCFD89-CE59-439D-B5D8-518166D2A987}"/>
              </a:ext>
            </a:extLst>
          </p:cNvPr>
          <p:cNvSpPr>
            <a:spLocks noGrp="1"/>
          </p:cNvSpPr>
          <p:nvPr>
            <p:ph idx="1"/>
          </p:nvPr>
        </p:nvSpPr>
        <p:spPr>
          <a:xfrm>
            <a:off x="457200" y="476672"/>
            <a:ext cx="8229600" cy="5649491"/>
          </a:xfrm>
        </p:spPr>
        <p:txBody>
          <a:bodyPr/>
          <a:lstStyle/>
          <a:p>
            <a:pPr marL="0" indent="0">
              <a:buNone/>
            </a:pPr>
            <a:r>
              <a:rPr lang="nl-NL" dirty="0"/>
              <a:t>Vriendschap tussen twee belangrijke personen</a:t>
            </a:r>
          </a:p>
          <a:p>
            <a:r>
              <a:rPr lang="nl-NL" dirty="0"/>
              <a:t>Presidentskandidaat van de Verenigde Staten</a:t>
            </a:r>
          </a:p>
          <a:p>
            <a:r>
              <a:rPr lang="nl-NL" dirty="0"/>
              <a:t>Bekende zanger en filmster</a:t>
            </a:r>
          </a:p>
          <a:p>
            <a:pPr marL="0" indent="0">
              <a:buNone/>
            </a:pPr>
            <a:endParaRPr lang="nl-NL" dirty="0"/>
          </a:p>
          <a:p>
            <a:pPr marL="0" indent="0">
              <a:buNone/>
            </a:pPr>
            <a:r>
              <a:rPr lang="nl-NL" dirty="0"/>
              <a:t>Eindigde op een mysterieuze manier</a:t>
            </a:r>
          </a:p>
          <a:p>
            <a:r>
              <a:rPr lang="nl-NL" dirty="0"/>
              <a:t>Banden met maffia </a:t>
            </a:r>
          </a:p>
          <a:p>
            <a:r>
              <a:rPr lang="nl-NL" dirty="0"/>
              <a:t>of affaire met zus van Kennedy?</a:t>
            </a:r>
            <a:endParaRPr lang="nl-BE" dirty="0"/>
          </a:p>
          <a:p>
            <a:endParaRPr lang="nl-BE" dirty="0"/>
          </a:p>
        </p:txBody>
      </p:sp>
    </p:spTree>
    <p:extLst>
      <p:ext uri="{BB962C8B-B14F-4D97-AF65-F5344CB8AC3E}">
        <p14:creationId xmlns:p14="http://schemas.microsoft.com/office/powerpoint/2010/main" val="3140939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C7F250-4EF9-4776-99F5-7E87924073B8}"/>
              </a:ext>
            </a:extLst>
          </p:cNvPr>
          <p:cNvSpPr>
            <a:spLocks noGrp="1"/>
          </p:cNvSpPr>
          <p:nvPr>
            <p:ph type="title"/>
          </p:nvPr>
        </p:nvSpPr>
        <p:spPr>
          <a:xfrm>
            <a:off x="457200" y="274638"/>
            <a:ext cx="8229600" cy="2506290"/>
          </a:xfrm>
        </p:spPr>
        <p:txBody>
          <a:bodyPr>
            <a:noAutofit/>
          </a:bodyPr>
          <a:lstStyle/>
          <a:p>
            <a:r>
              <a:rPr lang="nl-NL" sz="25000" dirty="0"/>
              <a:t>N</a:t>
            </a:r>
            <a:endParaRPr lang="nl-BE" sz="25000" dirty="0"/>
          </a:p>
        </p:txBody>
      </p:sp>
      <p:sp>
        <p:nvSpPr>
          <p:cNvPr id="3" name="Tijdelijke aanduiding voor inhoud 2">
            <a:extLst>
              <a:ext uri="{FF2B5EF4-FFF2-40B4-BE49-F238E27FC236}">
                <a16:creationId xmlns:a16="http://schemas.microsoft.com/office/drawing/2014/main" id="{0B47DBCD-5F18-4CE3-B405-FECF137B147B}"/>
              </a:ext>
            </a:extLst>
          </p:cNvPr>
          <p:cNvSpPr>
            <a:spLocks noGrp="1"/>
          </p:cNvSpPr>
          <p:nvPr>
            <p:ph idx="1"/>
          </p:nvPr>
        </p:nvSpPr>
        <p:spPr>
          <a:xfrm>
            <a:off x="323528" y="4077073"/>
            <a:ext cx="8542784" cy="2077690"/>
          </a:xfrm>
        </p:spPr>
        <p:txBody>
          <a:bodyPr>
            <a:normAutofit/>
          </a:bodyPr>
          <a:lstStyle/>
          <a:p>
            <a:pPr marL="0" indent="0">
              <a:buNone/>
            </a:pPr>
            <a:r>
              <a:rPr lang="nl-NL" sz="8000" dirty="0"/>
              <a:t>New York, New York</a:t>
            </a:r>
            <a:endParaRPr lang="nl-BE" sz="8000" dirty="0"/>
          </a:p>
        </p:txBody>
      </p:sp>
    </p:spTree>
    <p:extLst>
      <p:ext uri="{BB962C8B-B14F-4D97-AF65-F5344CB8AC3E}">
        <p14:creationId xmlns:p14="http://schemas.microsoft.com/office/powerpoint/2010/main" val="2436488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A6DBC0-7558-4268-A5E9-BCE05D60E501}"/>
              </a:ext>
            </a:extLst>
          </p:cNvPr>
          <p:cNvSpPr>
            <a:spLocks noGrp="1"/>
          </p:cNvSpPr>
          <p:nvPr>
            <p:ph type="title"/>
          </p:nvPr>
        </p:nvSpPr>
        <p:spPr>
          <a:xfrm>
            <a:off x="251520" y="1844824"/>
            <a:ext cx="8229600" cy="1143000"/>
          </a:xfrm>
        </p:spPr>
        <p:txBody>
          <a:bodyPr>
            <a:normAutofit fontScale="90000"/>
          </a:bodyPr>
          <a:lstStyle/>
          <a:p>
            <a:r>
              <a:rPr lang="nl-NL" sz="4400" dirty="0">
                <a:solidFill>
                  <a:srgbClr val="222222"/>
                </a:solidFill>
                <a:effectLst/>
                <a:latin typeface="Arial" panose="020B0604020202020204" pitchFamily="34" charset="0"/>
                <a:ea typeface="Arial" panose="020B0604020202020204" pitchFamily="34" charset="0"/>
              </a:rPr>
              <a:t>Optreden Japan in 1985</a:t>
            </a:r>
            <a:br>
              <a:rPr lang="nl-BE" sz="4400" dirty="0">
                <a:effectLst/>
                <a:latin typeface="Arial" panose="020B0604020202020204" pitchFamily="34" charset="0"/>
                <a:ea typeface="Arial" panose="020B0604020202020204" pitchFamily="34" charset="0"/>
              </a:rPr>
            </a:br>
            <a:endParaRPr lang="nl-BE" dirty="0"/>
          </a:p>
        </p:txBody>
      </p:sp>
      <p:sp>
        <p:nvSpPr>
          <p:cNvPr id="3" name="Tijdelijke aanduiding voor inhoud 2">
            <a:extLst>
              <a:ext uri="{FF2B5EF4-FFF2-40B4-BE49-F238E27FC236}">
                <a16:creationId xmlns:a16="http://schemas.microsoft.com/office/drawing/2014/main" id="{846DF088-D87B-4A40-B895-110F9BE48BD9}"/>
              </a:ext>
            </a:extLst>
          </p:cNvPr>
          <p:cNvSpPr>
            <a:spLocks noGrp="1"/>
          </p:cNvSpPr>
          <p:nvPr>
            <p:ph idx="1"/>
          </p:nvPr>
        </p:nvSpPr>
        <p:spPr>
          <a:xfrm>
            <a:off x="457200" y="4293096"/>
            <a:ext cx="8229600" cy="1833067"/>
          </a:xfrm>
        </p:spPr>
        <p:txBody>
          <a:bodyPr/>
          <a:lstStyle/>
          <a:p>
            <a:pPr marL="0" indent="0">
              <a:lnSpc>
                <a:spcPct val="115000"/>
              </a:lnSpc>
              <a:buNone/>
            </a:pPr>
            <a:r>
              <a:rPr lang="nl-NL" sz="1800" u="sng" dirty="0">
                <a:solidFill>
                  <a:srgbClr val="1155CC"/>
                </a:solidFill>
                <a:effectLst/>
                <a:latin typeface="Arial" panose="020B0604020202020204" pitchFamily="34" charset="0"/>
                <a:ea typeface="Arial" panose="020B0604020202020204" pitchFamily="34" charset="0"/>
                <a:hlinkClick r:id="rId2"/>
              </a:rPr>
              <a:t>Frank Sinatra - New York, New York (Live At </a:t>
            </a:r>
            <a:r>
              <a:rPr lang="nl-NL" sz="1800" u="sng" dirty="0" err="1">
                <a:solidFill>
                  <a:srgbClr val="1155CC"/>
                </a:solidFill>
                <a:effectLst/>
                <a:latin typeface="Arial" panose="020B0604020202020204" pitchFamily="34" charset="0"/>
                <a:ea typeface="Arial" panose="020B0604020202020204" pitchFamily="34" charset="0"/>
                <a:hlinkClick r:id="rId2"/>
              </a:rPr>
              <a:t>Budokan</a:t>
            </a:r>
            <a:r>
              <a:rPr lang="nl-NL" sz="1800" u="sng" dirty="0">
                <a:solidFill>
                  <a:srgbClr val="1155CC"/>
                </a:solidFill>
                <a:effectLst/>
                <a:latin typeface="Arial" panose="020B0604020202020204" pitchFamily="34" charset="0"/>
                <a:ea typeface="Arial" panose="020B0604020202020204" pitchFamily="34" charset="0"/>
                <a:hlinkClick r:id="rId2"/>
              </a:rPr>
              <a:t> Hall, Tokyo, 1985) - YouTube</a:t>
            </a:r>
            <a:r>
              <a:rPr lang="nl-NL" sz="1800" dirty="0">
                <a:solidFill>
                  <a:srgbClr val="222222"/>
                </a:solidFill>
                <a:effectLst/>
                <a:latin typeface="Arial" panose="020B0604020202020204" pitchFamily="34" charset="0"/>
                <a:ea typeface="Arial" panose="020B0604020202020204" pitchFamily="34" charset="0"/>
              </a:rPr>
              <a:t> </a:t>
            </a:r>
            <a:endParaRPr lang="nl-BE" sz="18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13688161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B229808D-85A6-49C7-9DD1-6BE3B7F92765}"/>
              </a:ext>
            </a:extLst>
          </p:cNvPr>
          <p:cNvSpPr>
            <a:spLocks noGrp="1"/>
          </p:cNvSpPr>
          <p:nvPr>
            <p:ph idx="1"/>
          </p:nvPr>
        </p:nvSpPr>
        <p:spPr>
          <a:xfrm>
            <a:off x="179512" y="1600200"/>
            <a:ext cx="8784976" cy="4525963"/>
          </a:xfrm>
        </p:spPr>
        <p:txBody>
          <a:bodyPr/>
          <a:lstStyle/>
          <a:p>
            <a:pPr marL="0" indent="0">
              <a:buNone/>
            </a:pPr>
            <a:r>
              <a:rPr lang="nl-NL" sz="4000" dirty="0">
                <a:solidFill>
                  <a:srgbClr val="222222"/>
                </a:solidFill>
                <a:effectLst/>
                <a:latin typeface="Arial" panose="020B0604020202020204" pitchFamily="34" charset="0"/>
                <a:ea typeface="Arial" panose="020B0604020202020204" pitchFamily="34" charset="0"/>
              </a:rPr>
              <a:t>Wie zag Frank Sinatra live optreden?</a:t>
            </a:r>
            <a:endParaRPr lang="nl-BE" sz="40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31492864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CB7DD2-6390-4862-B941-28011AFFBF08}"/>
              </a:ext>
            </a:extLst>
          </p:cNvPr>
          <p:cNvSpPr>
            <a:spLocks noGrp="1"/>
          </p:cNvSpPr>
          <p:nvPr>
            <p:ph type="title"/>
          </p:nvPr>
        </p:nvSpPr>
        <p:spPr>
          <a:xfrm>
            <a:off x="457200" y="274638"/>
            <a:ext cx="8229600" cy="3586410"/>
          </a:xfrm>
        </p:spPr>
        <p:txBody>
          <a:bodyPr>
            <a:noAutofit/>
          </a:bodyPr>
          <a:lstStyle/>
          <a:p>
            <a:pPr algn="l"/>
            <a:r>
              <a:rPr lang="nl-NL" sz="25000" dirty="0"/>
              <a:t>M</a:t>
            </a:r>
            <a:endParaRPr lang="nl-BE" sz="25000" dirty="0"/>
          </a:p>
        </p:txBody>
      </p:sp>
      <p:sp>
        <p:nvSpPr>
          <p:cNvPr id="3" name="Tijdelijke aanduiding voor inhoud 2">
            <a:extLst>
              <a:ext uri="{FF2B5EF4-FFF2-40B4-BE49-F238E27FC236}">
                <a16:creationId xmlns:a16="http://schemas.microsoft.com/office/drawing/2014/main" id="{207022CE-A92D-4D1A-9374-657AD80D295D}"/>
              </a:ext>
            </a:extLst>
          </p:cNvPr>
          <p:cNvSpPr>
            <a:spLocks noGrp="1"/>
          </p:cNvSpPr>
          <p:nvPr>
            <p:ph idx="1"/>
          </p:nvPr>
        </p:nvSpPr>
        <p:spPr>
          <a:xfrm>
            <a:off x="457200" y="3861048"/>
            <a:ext cx="8229600" cy="2265115"/>
          </a:xfrm>
        </p:spPr>
        <p:txBody>
          <a:bodyPr>
            <a:normAutofit/>
          </a:bodyPr>
          <a:lstStyle/>
          <a:p>
            <a:pPr marL="0" indent="0">
              <a:buNone/>
            </a:pPr>
            <a:r>
              <a:rPr lang="nl-NL" sz="8000" dirty="0"/>
              <a:t>Maffia</a:t>
            </a:r>
            <a:endParaRPr lang="nl-BE" sz="8000" dirty="0"/>
          </a:p>
        </p:txBody>
      </p:sp>
    </p:spTree>
    <p:extLst>
      <p:ext uri="{BB962C8B-B14F-4D97-AF65-F5344CB8AC3E}">
        <p14:creationId xmlns:p14="http://schemas.microsoft.com/office/powerpoint/2010/main" val="10077272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633513DF-BB8F-426B-9CFD-CD48B2A46D02}"/>
              </a:ext>
            </a:extLst>
          </p:cNvPr>
          <p:cNvSpPr>
            <a:spLocks noGrp="1"/>
          </p:cNvSpPr>
          <p:nvPr>
            <p:ph type="title"/>
          </p:nvPr>
        </p:nvSpPr>
        <p:spPr>
          <a:xfrm>
            <a:off x="457200" y="274638"/>
            <a:ext cx="8229600" cy="1143000"/>
          </a:xfrm>
        </p:spPr>
        <p:txBody>
          <a:bodyPr/>
          <a:lstStyle/>
          <a:p>
            <a:pPr algn="l"/>
            <a:r>
              <a:rPr lang="en-US" dirty="0"/>
              <a:t>Mafia</a:t>
            </a:r>
          </a:p>
        </p:txBody>
      </p:sp>
      <p:pic>
        <p:nvPicPr>
          <p:cNvPr id="7170" name="Picture 2">
            <a:extLst>
              <a:ext uri="{FF2B5EF4-FFF2-40B4-BE49-F238E27FC236}">
                <a16:creationId xmlns:a16="http://schemas.microsoft.com/office/drawing/2014/main" id="{6B99B8A7-5337-4C1F-BBB2-A7DED8D590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4190" b="-2"/>
          <a:stretch/>
        </p:blipFill>
        <p:spPr bwMode="auto">
          <a:xfrm>
            <a:off x="457200" y="1600200"/>
            <a:ext cx="4038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
        <p:nvSpPr>
          <p:cNvPr id="3" name="Tijdelijke aanduiding voor inhoud 2">
            <a:extLst>
              <a:ext uri="{FF2B5EF4-FFF2-40B4-BE49-F238E27FC236}">
                <a16:creationId xmlns:a16="http://schemas.microsoft.com/office/drawing/2014/main" id="{42EDD7C2-ADF7-4D40-9701-504878BB6F2E}"/>
              </a:ext>
            </a:extLst>
          </p:cNvPr>
          <p:cNvSpPr>
            <a:spLocks noGrp="1"/>
          </p:cNvSpPr>
          <p:nvPr>
            <p:ph sz="half" idx="2"/>
          </p:nvPr>
        </p:nvSpPr>
        <p:spPr>
          <a:xfrm>
            <a:off x="4648200" y="1600200"/>
            <a:ext cx="4038600" cy="4525963"/>
          </a:xfrm>
        </p:spPr>
        <p:txBody>
          <a:bodyPr>
            <a:normAutofit/>
          </a:bodyPr>
          <a:lstStyle/>
          <a:p>
            <a:pPr>
              <a:lnSpc>
                <a:spcPct val="90000"/>
              </a:lnSpc>
            </a:pPr>
            <a:r>
              <a:rPr lang="nl-NL" sz="2400" dirty="0">
                <a:effectLst/>
              </a:rPr>
              <a:t>Vrienden en familie bij de </a:t>
            </a:r>
            <a:r>
              <a:rPr lang="nl-NL" sz="2400" dirty="0" err="1">
                <a:effectLst/>
              </a:rPr>
              <a:t>mafia</a:t>
            </a:r>
            <a:endParaRPr lang="nl-BE" sz="2400" dirty="0">
              <a:effectLst/>
            </a:endParaRPr>
          </a:p>
          <a:p>
            <a:pPr>
              <a:lnSpc>
                <a:spcPct val="90000"/>
              </a:lnSpc>
            </a:pPr>
            <a:r>
              <a:rPr lang="nl-NL" sz="2400" dirty="0">
                <a:effectLst/>
              </a:rPr>
              <a:t>Hij treedt vaak op in casino's in Las Vegas die in handen zijn van de </a:t>
            </a:r>
            <a:r>
              <a:rPr lang="nl-NL" sz="2400" dirty="0" err="1">
                <a:effectLst/>
              </a:rPr>
              <a:t>mafia</a:t>
            </a:r>
            <a:endParaRPr lang="nl-BE" sz="2400" dirty="0">
              <a:effectLst/>
            </a:endParaRPr>
          </a:p>
          <a:p>
            <a:pPr>
              <a:lnSpc>
                <a:spcPct val="90000"/>
              </a:lnSpc>
            </a:pPr>
            <a:r>
              <a:rPr lang="nl-NL" sz="2400" dirty="0">
                <a:effectLst/>
              </a:rPr>
              <a:t>Zijn reputatie en inkomsten lopen schade op</a:t>
            </a:r>
            <a:endParaRPr lang="nl-BE" sz="2400" dirty="0">
              <a:effectLst/>
            </a:endParaRPr>
          </a:p>
          <a:p>
            <a:pPr marL="0" indent="0">
              <a:lnSpc>
                <a:spcPct val="90000"/>
              </a:lnSpc>
              <a:buNone/>
            </a:pPr>
            <a:endParaRPr lang="nl-BE" sz="2400" dirty="0"/>
          </a:p>
        </p:txBody>
      </p:sp>
    </p:spTree>
    <p:extLst>
      <p:ext uri="{BB962C8B-B14F-4D97-AF65-F5344CB8AC3E}">
        <p14:creationId xmlns:p14="http://schemas.microsoft.com/office/powerpoint/2010/main" val="36220764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74C195-DA98-43E0-ABB5-2668070E0BFD}"/>
              </a:ext>
            </a:extLst>
          </p:cNvPr>
          <p:cNvSpPr>
            <a:spLocks noGrp="1"/>
          </p:cNvSpPr>
          <p:nvPr>
            <p:ph type="title"/>
          </p:nvPr>
        </p:nvSpPr>
        <p:spPr>
          <a:xfrm>
            <a:off x="457200" y="274638"/>
            <a:ext cx="8229600" cy="3802434"/>
          </a:xfrm>
        </p:spPr>
        <p:txBody>
          <a:bodyPr>
            <a:noAutofit/>
          </a:bodyPr>
          <a:lstStyle/>
          <a:p>
            <a:pPr algn="l"/>
            <a:r>
              <a:rPr lang="nl-NL" sz="25000" dirty="0"/>
              <a:t>U</a:t>
            </a:r>
            <a:endParaRPr lang="nl-BE" sz="25000" dirty="0"/>
          </a:p>
        </p:txBody>
      </p:sp>
      <p:sp>
        <p:nvSpPr>
          <p:cNvPr id="3" name="Tijdelijke aanduiding voor inhoud 2">
            <a:extLst>
              <a:ext uri="{FF2B5EF4-FFF2-40B4-BE49-F238E27FC236}">
                <a16:creationId xmlns:a16="http://schemas.microsoft.com/office/drawing/2014/main" id="{1273E129-38D3-4278-BCF3-B94537D849F3}"/>
              </a:ext>
            </a:extLst>
          </p:cNvPr>
          <p:cNvSpPr>
            <a:spLocks noGrp="1"/>
          </p:cNvSpPr>
          <p:nvPr>
            <p:ph idx="1"/>
          </p:nvPr>
        </p:nvSpPr>
        <p:spPr>
          <a:xfrm>
            <a:off x="457200" y="3789040"/>
            <a:ext cx="8229600" cy="2337123"/>
          </a:xfrm>
        </p:spPr>
        <p:txBody>
          <a:bodyPr>
            <a:normAutofit/>
          </a:bodyPr>
          <a:lstStyle/>
          <a:p>
            <a:pPr marL="0" indent="0">
              <a:buNone/>
            </a:pPr>
            <a:r>
              <a:rPr lang="nl-NL" sz="10000" dirty="0"/>
              <a:t>Unforgettable</a:t>
            </a:r>
            <a:endParaRPr lang="nl-BE" sz="10000" dirty="0"/>
          </a:p>
        </p:txBody>
      </p:sp>
    </p:spTree>
    <p:extLst>
      <p:ext uri="{BB962C8B-B14F-4D97-AF65-F5344CB8AC3E}">
        <p14:creationId xmlns:p14="http://schemas.microsoft.com/office/powerpoint/2010/main" val="30285148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CE8C5B7-4224-4F2A-AA96-7D8630D7FAE9}"/>
              </a:ext>
            </a:extLst>
          </p:cNvPr>
          <p:cNvSpPr>
            <a:spLocks noGrp="1"/>
          </p:cNvSpPr>
          <p:nvPr>
            <p:ph idx="1"/>
          </p:nvPr>
        </p:nvSpPr>
        <p:spPr/>
        <p:txBody>
          <a:bodyPr/>
          <a:lstStyle/>
          <a:p>
            <a:pPr marL="0" indent="0">
              <a:lnSpc>
                <a:spcPct val="115000"/>
              </a:lnSpc>
              <a:buNone/>
            </a:pPr>
            <a:r>
              <a:rPr lang="nl-NL" sz="3200" b="1" dirty="0">
                <a:solidFill>
                  <a:srgbClr val="222222"/>
                </a:solidFill>
                <a:effectLst/>
                <a:latin typeface="Arial" panose="020B0604020202020204" pitchFamily="34" charset="0"/>
                <a:ea typeface="Arial" panose="020B0604020202020204" pitchFamily="34" charset="0"/>
              </a:rPr>
              <a:t>Unforgettable</a:t>
            </a:r>
            <a:endParaRPr lang="nl-BE" sz="3200" dirty="0">
              <a:effectLst/>
              <a:latin typeface="Arial" panose="020B0604020202020204" pitchFamily="34" charset="0"/>
              <a:ea typeface="Arial" panose="020B0604020202020204" pitchFamily="34" charset="0"/>
            </a:endParaRPr>
          </a:p>
          <a:p>
            <a:pPr marL="0" indent="0">
              <a:lnSpc>
                <a:spcPct val="115000"/>
              </a:lnSpc>
              <a:buNone/>
            </a:pPr>
            <a:endParaRPr lang="nl-NL" sz="3200" u="sng" dirty="0">
              <a:solidFill>
                <a:srgbClr val="1155CC"/>
              </a:solidFill>
              <a:effectLst/>
              <a:latin typeface="Arial" panose="020B0604020202020204" pitchFamily="34" charset="0"/>
              <a:ea typeface="Arial" panose="020B0604020202020204" pitchFamily="34" charset="0"/>
              <a:hlinkClick r:id="rId2"/>
            </a:endParaRPr>
          </a:p>
          <a:p>
            <a:pPr marL="0" indent="0">
              <a:lnSpc>
                <a:spcPct val="115000"/>
              </a:lnSpc>
              <a:buNone/>
            </a:pPr>
            <a:r>
              <a:rPr lang="nl-NL" sz="3200" u="sng" dirty="0">
                <a:solidFill>
                  <a:srgbClr val="1155CC"/>
                </a:solidFill>
                <a:effectLst/>
                <a:latin typeface="Arial" panose="020B0604020202020204" pitchFamily="34" charset="0"/>
                <a:ea typeface="Arial" panose="020B0604020202020204" pitchFamily="34" charset="0"/>
                <a:hlinkClick r:id="rId2"/>
              </a:rPr>
              <a:t>Unforgettable - YouTube</a:t>
            </a:r>
            <a:endParaRPr lang="nl-BE" sz="32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23514486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BE2BB0-573B-4A69-B696-266C7A47B149}"/>
              </a:ext>
            </a:extLst>
          </p:cNvPr>
          <p:cNvSpPr>
            <a:spLocks noGrp="1"/>
          </p:cNvSpPr>
          <p:nvPr>
            <p:ph type="title"/>
          </p:nvPr>
        </p:nvSpPr>
        <p:spPr>
          <a:xfrm>
            <a:off x="457200" y="274638"/>
            <a:ext cx="8229600" cy="2938338"/>
          </a:xfrm>
        </p:spPr>
        <p:txBody>
          <a:bodyPr>
            <a:noAutofit/>
          </a:bodyPr>
          <a:lstStyle/>
          <a:p>
            <a:pPr algn="l"/>
            <a:r>
              <a:rPr lang="nl-NL" sz="25000" dirty="0"/>
              <a:t>Z</a:t>
            </a:r>
            <a:endParaRPr lang="nl-BE" sz="25000" dirty="0"/>
          </a:p>
        </p:txBody>
      </p:sp>
      <p:sp>
        <p:nvSpPr>
          <p:cNvPr id="3" name="Tijdelijke aanduiding voor inhoud 2">
            <a:extLst>
              <a:ext uri="{FF2B5EF4-FFF2-40B4-BE49-F238E27FC236}">
                <a16:creationId xmlns:a16="http://schemas.microsoft.com/office/drawing/2014/main" id="{F213007B-7CA3-4732-BC88-C4B590B5F9BD}"/>
              </a:ext>
            </a:extLst>
          </p:cNvPr>
          <p:cNvSpPr>
            <a:spLocks noGrp="1"/>
          </p:cNvSpPr>
          <p:nvPr>
            <p:ph idx="1"/>
          </p:nvPr>
        </p:nvSpPr>
        <p:spPr>
          <a:xfrm>
            <a:off x="457200" y="3645024"/>
            <a:ext cx="8229600" cy="2481139"/>
          </a:xfrm>
        </p:spPr>
        <p:txBody>
          <a:bodyPr>
            <a:normAutofit/>
          </a:bodyPr>
          <a:lstStyle/>
          <a:p>
            <a:pPr marL="0" indent="0">
              <a:buNone/>
            </a:pPr>
            <a:r>
              <a:rPr lang="nl-NL" sz="10000" dirty="0"/>
              <a:t>Zangstijl</a:t>
            </a:r>
            <a:endParaRPr lang="nl-BE" sz="10000" dirty="0"/>
          </a:p>
        </p:txBody>
      </p:sp>
    </p:spTree>
    <p:extLst>
      <p:ext uri="{BB962C8B-B14F-4D97-AF65-F5344CB8AC3E}">
        <p14:creationId xmlns:p14="http://schemas.microsoft.com/office/powerpoint/2010/main" val="420185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2A796D-6851-481D-92E0-48A6D65F7D46}"/>
              </a:ext>
            </a:extLst>
          </p:cNvPr>
          <p:cNvSpPr>
            <a:spLocks noGrp="1"/>
          </p:cNvSpPr>
          <p:nvPr>
            <p:ph type="title"/>
          </p:nvPr>
        </p:nvSpPr>
        <p:spPr/>
        <p:txBody>
          <a:bodyPr/>
          <a:lstStyle/>
          <a:p>
            <a:r>
              <a:rPr lang="nl-NL" sz="4400" dirty="0">
                <a:solidFill>
                  <a:srgbClr val="222222"/>
                </a:solidFill>
                <a:effectLst/>
                <a:latin typeface="Arial" panose="020B0604020202020204" pitchFamily="34" charset="0"/>
                <a:ea typeface="Arial" panose="020B0604020202020204" pitchFamily="34" charset="0"/>
              </a:rPr>
              <a:t>Crooner</a:t>
            </a:r>
            <a:endParaRPr lang="nl-BE" dirty="0"/>
          </a:p>
        </p:txBody>
      </p:sp>
      <p:sp>
        <p:nvSpPr>
          <p:cNvPr id="3" name="Tijdelijke aanduiding voor inhoud 2">
            <a:extLst>
              <a:ext uri="{FF2B5EF4-FFF2-40B4-BE49-F238E27FC236}">
                <a16:creationId xmlns:a16="http://schemas.microsoft.com/office/drawing/2014/main" id="{71BB9A61-6022-4C5C-A264-642E7417A94C}"/>
              </a:ext>
            </a:extLst>
          </p:cNvPr>
          <p:cNvSpPr>
            <a:spLocks noGrp="1"/>
          </p:cNvSpPr>
          <p:nvPr>
            <p:ph idx="1"/>
          </p:nvPr>
        </p:nvSpPr>
        <p:spPr/>
        <p:txBody>
          <a:bodyPr>
            <a:normAutofit/>
          </a:bodyPr>
          <a:lstStyle/>
          <a:p>
            <a:pPr>
              <a:lnSpc>
                <a:spcPct val="115000"/>
              </a:lnSpc>
            </a:pPr>
            <a:endParaRPr lang="nl-BE" sz="1800"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Meestal een man met een zachte, lage stem</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Zingt sentimentele liedjes</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Jaren ‘30 - ‘60</a:t>
            </a:r>
            <a:endParaRPr lang="nl-BE"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991831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EB0F390-1010-4B7C-B86E-7E9E1922AFE6}"/>
              </a:ext>
            </a:extLst>
          </p:cNvPr>
          <p:cNvSpPr>
            <a:spLocks noGrp="1"/>
          </p:cNvSpPr>
          <p:nvPr>
            <p:ph type="title"/>
          </p:nvPr>
        </p:nvSpPr>
        <p:spPr>
          <a:xfrm>
            <a:off x="457200" y="274638"/>
            <a:ext cx="8229600" cy="1143000"/>
          </a:xfrm>
        </p:spPr>
        <p:txBody>
          <a:bodyPr/>
          <a:lstStyle/>
          <a:p>
            <a:endParaRPr lang="en-US"/>
          </a:p>
        </p:txBody>
      </p:sp>
      <p:sp>
        <p:nvSpPr>
          <p:cNvPr id="3" name="Tijdelijke aanduiding voor inhoud 2">
            <a:extLst>
              <a:ext uri="{FF2B5EF4-FFF2-40B4-BE49-F238E27FC236}">
                <a16:creationId xmlns:a16="http://schemas.microsoft.com/office/drawing/2014/main" id="{1A3C92A7-789B-4EB7-8E4E-054896DAFE7D}"/>
              </a:ext>
            </a:extLst>
          </p:cNvPr>
          <p:cNvSpPr>
            <a:spLocks noGrp="1"/>
          </p:cNvSpPr>
          <p:nvPr>
            <p:ph sz="half" idx="1"/>
          </p:nvPr>
        </p:nvSpPr>
        <p:spPr>
          <a:xfrm>
            <a:off x="457200" y="1600200"/>
            <a:ext cx="4038600" cy="4525963"/>
          </a:xfrm>
        </p:spPr>
        <p:txBody>
          <a:bodyPr>
            <a:normAutofit/>
          </a:bodyPr>
          <a:lstStyle/>
          <a:p>
            <a:pPr marL="0" indent="0">
              <a:lnSpc>
                <a:spcPct val="90000"/>
              </a:lnSpc>
              <a:buNone/>
            </a:pPr>
            <a:r>
              <a:rPr lang="nl-NL" sz="2600" dirty="0">
                <a:effectLst/>
              </a:rPr>
              <a:t>1</a:t>
            </a:r>
            <a:r>
              <a:rPr lang="nl-NL" sz="2600" baseline="30000" dirty="0">
                <a:effectLst/>
              </a:rPr>
              <a:t>e</a:t>
            </a:r>
            <a:r>
              <a:rPr lang="nl-NL" sz="2600" dirty="0">
                <a:effectLst/>
              </a:rPr>
              <a:t> kind = Nancy Sinatra Jr.</a:t>
            </a:r>
            <a:endParaRPr lang="nl-BE" sz="2600" dirty="0">
              <a:effectLst/>
            </a:endParaRPr>
          </a:p>
          <a:p>
            <a:pPr marL="0" indent="0">
              <a:lnSpc>
                <a:spcPct val="90000"/>
              </a:lnSpc>
              <a:buNone/>
            </a:pPr>
            <a:r>
              <a:rPr lang="nl-NL" sz="2600" u="sng" dirty="0">
                <a:effectLst/>
                <a:hlinkClick r:id="rId2"/>
              </a:rPr>
              <a:t>Nancy Sinatra - These Boots Are Made For </a:t>
            </a:r>
            <a:r>
              <a:rPr lang="nl-NL" sz="2600" u="sng" dirty="0" err="1">
                <a:effectLst/>
                <a:hlinkClick r:id="rId2"/>
              </a:rPr>
              <a:t>Walkin</a:t>
            </a:r>
            <a:r>
              <a:rPr lang="nl-NL" sz="2600" u="sng" dirty="0">
                <a:effectLst/>
                <a:hlinkClick r:id="rId2"/>
              </a:rPr>
              <a:t>' (1966 Original) - YouTube</a:t>
            </a:r>
            <a:endParaRPr lang="nl-BE" sz="2600" dirty="0">
              <a:effectLst/>
            </a:endParaRPr>
          </a:p>
          <a:p>
            <a:pPr marL="0" indent="0">
              <a:lnSpc>
                <a:spcPct val="90000"/>
              </a:lnSpc>
              <a:buNone/>
            </a:pPr>
            <a:endParaRPr lang="nl-NL" sz="2600" dirty="0"/>
          </a:p>
          <a:p>
            <a:pPr marL="0" indent="0">
              <a:lnSpc>
                <a:spcPct val="90000"/>
              </a:lnSpc>
              <a:buNone/>
            </a:pPr>
            <a:r>
              <a:rPr lang="nl-NL" sz="2600" dirty="0">
                <a:effectLst/>
              </a:rPr>
              <a:t>2</a:t>
            </a:r>
            <a:r>
              <a:rPr lang="nl-NL" sz="2600" baseline="30000" dirty="0">
                <a:effectLst/>
              </a:rPr>
              <a:t>e</a:t>
            </a:r>
            <a:r>
              <a:rPr lang="nl-NL" sz="2600" dirty="0">
                <a:effectLst/>
              </a:rPr>
              <a:t> kind = Frank </a:t>
            </a:r>
            <a:r>
              <a:rPr lang="nl-NL" sz="2600" dirty="0"/>
              <a:t>S</a:t>
            </a:r>
            <a:r>
              <a:rPr lang="nl-NL" sz="2600" dirty="0">
                <a:effectLst/>
              </a:rPr>
              <a:t>inatra Jr.</a:t>
            </a:r>
            <a:endParaRPr lang="nl-BE" sz="2600" dirty="0">
              <a:effectLst/>
            </a:endParaRPr>
          </a:p>
          <a:p>
            <a:pPr marL="0" indent="0">
              <a:lnSpc>
                <a:spcPct val="90000"/>
              </a:lnSpc>
              <a:buNone/>
            </a:pPr>
            <a:r>
              <a:rPr lang="nl-NL" sz="2600" u="sng" dirty="0">
                <a:effectLst/>
                <a:hlinkClick r:id="rId3"/>
              </a:rPr>
              <a:t>Dean Martin &amp; Frank Sinatra Jr. - Medley - LIVE - YouTube</a:t>
            </a:r>
            <a:endParaRPr lang="nl-BE" sz="2600" dirty="0">
              <a:effectLst/>
            </a:endParaRPr>
          </a:p>
          <a:p>
            <a:pPr marL="0" indent="0">
              <a:lnSpc>
                <a:spcPct val="90000"/>
              </a:lnSpc>
              <a:buNone/>
            </a:pPr>
            <a:endParaRPr lang="nl-BE" sz="2600" dirty="0">
              <a:effectLst/>
            </a:endParaRPr>
          </a:p>
          <a:p>
            <a:pPr marL="0" indent="0">
              <a:lnSpc>
                <a:spcPct val="90000"/>
              </a:lnSpc>
              <a:buNone/>
            </a:pPr>
            <a:r>
              <a:rPr lang="nl-NL" sz="2600" dirty="0">
                <a:effectLst/>
              </a:rPr>
              <a:t>3</a:t>
            </a:r>
            <a:r>
              <a:rPr lang="nl-NL" sz="2600" baseline="30000" dirty="0">
                <a:effectLst/>
              </a:rPr>
              <a:t>e</a:t>
            </a:r>
            <a:r>
              <a:rPr lang="nl-NL" sz="2600" dirty="0">
                <a:effectLst/>
              </a:rPr>
              <a:t> kind = Tina Sinatra</a:t>
            </a:r>
            <a:endParaRPr lang="nl-BE" sz="2600" dirty="0">
              <a:effectLst/>
            </a:endParaRPr>
          </a:p>
          <a:p>
            <a:pPr marL="0" indent="0">
              <a:lnSpc>
                <a:spcPct val="90000"/>
              </a:lnSpc>
              <a:buNone/>
            </a:pPr>
            <a:endParaRPr lang="nl-BE" sz="2600" dirty="0"/>
          </a:p>
        </p:txBody>
      </p:sp>
      <p:pic>
        <p:nvPicPr>
          <p:cNvPr id="4" name="Afbeelding 3">
            <a:extLst>
              <a:ext uri="{FF2B5EF4-FFF2-40B4-BE49-F238E27FC236}">
                <a16:creationId xmlns:a16="http://schemas.microsoft.com/office/drawing/2014/main" id="{70199B9C-3DE2-409A-AA32-C0A56F5A840E}"/>
              </a:ext>
            </a:extLst>
          </p:cNvPr>
          <p:cNvPicPr>
            <a:picLocks noChangeAspect="1"/>
          </p:cNvPicPr>
          <p:nvPr/>
        </p:nvPicPr>
        <p:blipFill rotWithShape="1">
          <a:blip r:embed="rId4"/>
          <a:srcRect l="21996" r="17995" b="-1"/>
          <a:stretch/>
        </p:blipFill>
        <p:spPr>
          <a:xfrm>
            <a:off x="4648200" y="1600200"/>
            <a:ext cx="4038600" cy="4525963"/>
          </a:xfrm>
          <a:prstGeom prst="rect">
            <a:avLst/>
          </a:prstGeom>
          <a:noFill/>
        </p:spPr>
      </p:pic>
    </p:spTree>
    <p:extLst>
      <p:ext uri="{BB962C8B-B14F-4D97-AF65-F5344CB8AC3E}">
        <p14:creationId xmlns:p14="http://schemas.microsoft.com/office/powerpoint/2010/main" val="12586495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B1E2DB-7CFD-43E0-BA38-7525D3626727}"/>
              </a:ext>
            </a:extLst>
          </p:cNvPr>
          <p:cNvSpPr>
            <a:spLocks noGrp="1"/>
          </p:cNvSpPr>
          <p:nvPr>
            <p:ph type="title"/>
          </p:nvPr>
        </p:nvSpPr>
        <p:spPr/>
        <p:txBody>
          <a:bodyPr>
            <a:normAutofit/>
          </a:bodyPr>
          <a:lstStyle/>
          <a:p>
            <a:pPr algn="l"/>
            <a:r>
              <a:rPr lang="nl-NL" sz="3200" dirty="0"/>
              <a:t>Bing </a:t>
            </a:r>
            <a:r>
              <a:rPr lang="nl-NL" sz="3200" dirty="0" err="1"/>
              <a:t>Crosby</a:t>
            </a:r>
            <a:r>
              <a:rPr lang="nl-NL" sz="3200" dirty="0"/>
              <a:t>,</a:t>
            </a:r>
            <a:br>
              <a:rPr lang="nl-NL" sz="3200" dirty="0"/>
            </a:br>
            <a:r>
              <a:rPr lang="nl-NL" sz="3200" dirty="0"/>
              <a:t>waardoor hij geïnspireerd werd</a:t>
            </a:r>
            <a:endParaRPr lang="nl-BE" sz="3200" dirty="0"/>
          </a:p>
        </p:txBody>
      </p:sp>
      <p:pic>
        <p:nvPicPr>
          <p:cNvPr id="14338" name="Picture 2" descr="New Biography Chronicles Bing Crosby&amp;#39;s Most Beloved Years : NPR">
            <a:extLst>
              <a:ext uri="{FF2B5EF4-FFF2-40B4-BE49-F238E27FC236}">
                <a16:creationId xmlns:a16="http://schemas.microsoft.com/office/drawing/2014/main" id="{7BF2FAB4-D59F-4EA3-ADB8-5CB574091443}"/>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48922" y="1600200"/>
            <a:ext cx="804615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67262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B2364B-AEDB-413C-86F2-0979934607B0}"/>
              </a:ext>
            </a:extLst>
          </p:cNvPr>
          <p:cNvSpPr>
            <a:spLocks noGrp="1"/>
          </p:cNvSpPr>
          <p:nvPr>
            <p:ph type="title"/>
          </p:nvPr>
        </p:nvSpPr>
        <p:spPr>
          <a:xfrm>
            <a:off x="457200" y="274638"/>
            <a:ext cx="8229600" cy="1143000"/>
          </a:xfrm>
        </p:spPr>
        <p:txBody>
          <a:bodyPr anchor="ctr">
            <a:normAutofit/>
          </a:bodyPr>
          <a:lstStyle/>
          <a:p>
            <a:pPr algn="l">
              <a:lnSpc>
                <a:spcPct val="90000"/>
              </a:lnSpc>
            </a:pPr>
            <a:r>
              <a:rPr lang="nl-NL" sz="3700" dirty="0">
                <a:effectLst/>
              </a:rPr>
              <a:t>Dean Martin,</a:t>
            </a:r>
            <a:br>
              <a:rPr lang="nl-NL" sz="3700" dirty="0">
                <a:effectLst/>
              </a:rPr>
            </a:br>
            <a:r>
              <a:rPr lang="nl-NL" sz="3700" dirty="0">
                <a:effectLst/>
              </a:rPr>
              <a:t>waarmee hij in The Rat Pack zong</a:t>
            </a:r>
            <a:endParaRPr lang="nl-BE" sz="3700" dirty="0"/>
          </a:p>
        </p:txBody>
      </p:sp>
      <p:pic>
        <p:nvPicPr>
          <p:cNvPr id="16386" name="Picture 2" descr="Dean Martin did TV his way | The Blade">
            <a:extLst>
              <a:ext uri="{FF2B5EF4-FFF2-40B4-BE49-F238E27FC236}">
                <a16:creationId xmlns:a16="http://schemas.microsoft.com/office/drawing/2014/main" id="{C21D20C4-A665-4A61-AC3E-F045D765254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5717" b="5717"/>
          <a:stretch/>
        </p:blipFill>
        <p:spPr bwMode="auto">
          <a:xfrm>
            <a:off x="457200" y="160020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7803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C2454F-3DBB-4AFA-8290-55586ACF6FA1}"/>
              </a:ext>
            </a:extLst>
          </p:cNvPr>
          <p:cNvSpPr>
            <a:spLocks noGrp="1"/>
          </p:cNvSpPr>
          <p:nvPr>
            <p:ph type="title"/>
          </p:nvPr>
        </p:nvSpPr>
        <p:spPr>
          <a:xfrm>
            <a:off x="457200" y="274638"/>
            <a:ext cx="8229600" cy="1143000"/>
          </a:xfrm>
        </p:spPr>
        <p:txBody>
          <a:bodyPr anchor="ctr">
            <a:normAutofit/>
          </a:bodyPr>
          <a:lstStyle/>
          <a:p>
            <a:r>
              <a:rPr lang="nl-NL" dirty="0"/>
              <a:t>The Rat Pack</a:t>
            </a:r>
            <a:endParaRPr lang="nl-BE" dirty="0"/>
          </a:p>
        </p:txBody>
      </p:sp>
      <p:pic>
        <p:nvPicPr>
          <p:cNvPr id="17410" name="Picture 2" descr="24 Smooth Facts About the Rat Pack - ReelRundown">
            <a:extLst>
              <a:ext uri="{FF2B5EF4-FFF2-40B4-BE49-F238E27FC236}">
                <a16:creationId xmlns:a16="http://schemas.microsoft.com/office/drawing/2014/main" id="{55E62852-554B-4FBA-A84C-21D0C3EE8BBA}"/>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548922" y="1600200"/>
            <a:ext cx="8046156"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4955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772F25-13B5-4AE4-B3D9-DCAA89E79245}"/>
              </a:ext>
            </a:extLst>
          </p:cNvPr>
          <p:cNvSpPr>
            <a:spLocks noGrp="1"/>
          </p:cNvSpPr>
          <p:nvPr>
            <p:ph type="title"/>
          </p:nvPr>
        </p:nvSpPr>
        <p:spPr>
          <a:xfrm>
            <a:off x="457200" y="274638"/>
            <a:ext cx="8229600" cy="3370386"/>
          </a:xfrm>
        </p:spPr>
        <p:txBody>
          <a:bodyPr>
            <a:noAutofit/>
          </a:bodyPr>
          <a:lstStyle/>
          <a:p>
            <a:pPr algn="l"/>
            <a:r>
              <a:rPr lang="nl-NL" sz="25000" dirty="0"/>
              <a:t>I</a:t>
            </a:r>
            <a:endParaRPr lang="nl-BE" sz="25000" dirty="0"/>
          </a:p>
        </p:txBody>
      </p:sp>
      <p:sp>
        <p:nvSpPr>
          <p:cNvPr id="3" name="Tijdelijke aanduiding voor inhoud 2">
            <a:extLst>
              <a:ext uri="{FF2B5EF4-FFF2-40B4-BE49-F238E27FC236}">
                <a16:creationId xmlns:a16="http://schemas.microsoft.com/office/drawing/2014/main" id="{0743F2BE-152B-41ED-81FB-7468A0545E9A}"/>
              </a:ext>
            </a:extLst>
          </p:cNvPr>
          <p:cNvSpPr>
            <a:spLocks noGrp="1"/>
          </p:cNvSpPr>
          <p:nvPr>
            <p:ph idx="1"/>
          </p:nvPr>
        </p:nvSpPr>
        <p:spPr>
          <a:xfrm>
            <a:off x="457200" y="3789040"/>
            <a:ext cx="8229600" cy="2337123"/>
          </a:xfrm>
        </p:spPr>
        <p:txBody>
          <a:bodyPr/>
          <a:lstStyle/>
          <a:p>
            <a:pPr marL="0" indent="0">
              <a:buNone/>
            </a:pPr>
            <a:r>
              <a:rPr lang="nl-NL" sz="4200" dirty="0" err="1">
                <a:solidFill>
                  <a:srgbClr val="222222"/>
                </a:solidFill>
                <a:effectLst/>
                <a:latin typeface="Arial" panose="020B0604020202020204" pitchFamily="34" charset="0"/>
                <a:ea typeface="Arial" panose="020B0604020202020204" pitchFamily="34" charset="0"/>
              </a:rPr>
              <a:t>I’ve</a:t>
            </a:r>
            <a:r>
              <a:rPr lang="nl-NL" sz="4200" dirty="0">
                <a:solidFill>
                  <a:srgbClr val="222222"/>
                </a:solidFill>
                <a:effectLst/>
                <a:latin typeface="Arial" panose="020B0604020202020204" pitchFamily="34" charset="0"/>
                <a:ea typeface="Arial" panose="020B0604020202020204" pitchFamily="34" charset="0"/>
              </a:rPr>
              <a:t> </a:t>
            </a:r>
            <a:r>
              <a:rPr lang="nl-NL" sz="4200" dirty="0" err="1">
                <a:solidFill>
                  <a:srgbClr val="222222"/>
                </a:solidFill>
                <a:effectLst/>
                <a:latin typeface="Arial" panose="020B0604020202020204" pitchFamily="34" charset="0"/>
                <a:ea typeface="Arial" panose="020B0604020202020204" pitchFamily="34" charset="0"/>
              </a:rPr>
              <a:t>got</a:t>
            </a:r>
            <a:r>
              <a:rPr lang="nl-NL" sz="4200" dirty="0">
                <a:solidFill>
                  <a:srgbClr val="222222"/>
                </a:solidFill>
                <a:effectLst/>
                <a:latin typeface="Arial" panose="020B0604020202020204" pitchFamily="34" charset="0"/>
                <a:ea typeface="Arial" panose="020B0604020202020204" pitchFamily="34" charset="0"/>
              </a:rPr>
              <a:t> </a:t>
            </a:r>
            <a:r>
              <a:rPr lang="nl-NL" sz="4200" dirty="0" err="1">
                <a:solidFill>
                  <a:srgbClr val="222222"/>
                </a:solidFill>
                <a:effectLst/>
                <a:latin typeface="Arial" panose="020B0604020202020204" pitchFamily="34" charset="0"/>
                <a:ea typeface="Arial" panose="020B0604020202020204" pitchFamily="34" charset="0"/>
              </a:rPr>
              <a:t>you</a:t>
            </a:r>
            <a:r>
              <a:rPr lang="nl-NL" sz="4200" dirty="0">
                <a:solidFill>
                  <a:srgbClr val="222222"/>
                </a:solidFill>
                <a:effectLst/>
                <a:latin typeface="Arial" panose="020B0604020202020204" pitchFamily="34" charset="0"/>
                <a:ea typeface="Arial" panose="020B0604020202020204" pitchFamily="34" charset="0"/>
              </a:rPr>
              <a:t> </a:t>
            </a:r>
            <a:r>
              <a:rPr lang="nl-NL" sz="4200" dirty="0" err="1">
                <a:solidFill>
                  <a:srgbClr val="222222"/>
                </a:solidFill>
                <a:effectLst/>
                <a:latin typeface="Arial" panose="020B0604020202020204" pitchFamily="34" charset="0"/>
                <a:ea typeface="Arial" panose="020B0604020202020204" pitchFamily="34" charset="0"/>
              </a:rPr>
              <a:t>under</a:t>
            </a:r>
            <a:r>
              <a:rPr lang="nl-NL" sz="4200" dirty="0">
                <a:solidFill>
                  <a:srgbClr val="222222"/>
                </a:solidFill>
                <a:effectLst/>
                <a:latin typeface="Arial" panose="020B0604020202020204" pitchFamily="34" charset="0"/>
                <a:ea typeface="Arial" panose="020B0604020202020204" pitchFamily="34" charset="0"/>
              </a:rPr>
              <a:t> </a:t>
            </a:r>
            <a:r>
              <a:rPr lang="nl-NL" sz="4200" dirty="0" err="1">
                <a:solidFill>
                  <a:srgbClr val="222222"/>
                </a:solidFill>
                <a:effectLst/>
                <a:latin typeface="Arial" panose="020B0604020202020204" pitchFamily="34" charset="0"/>
                <a:ea typeface="Arial" panose="020B0604020202020204" pitchFamily="34" charset="0"/>
              </a:rPr>
              <a:t>my</a:t>
            </a:r>
            <a:r>
              <a:rPr lang="nl-NL" sz="4200" dirty="0">
                <a:solidFill>
                  <a:srgbClr val="222222"/>
                </a:solidFill>
                <a:effectLst/>
                <a:latin typeface="Arial" panose="020B0604020202020204" pitchFamily="34" charset="0"/>
                <a:ea typeface="Arial" panose="020B0604020202020204" pitchFamily="34" charset="0"/>
              </a:rPr>
              <a:t> Skin</a:t>
            </a:r>
            <a:endParaRPr lang="nl-BE" sz="42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29229763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4E994A3-66E3-4A12-AE74-993EFAD3993B}"/>
              </a:ext>
            </a:extLst>
          </p:cNvPr>
          <p:cNvSpPr>
            <a:spLocks noGrp="1"/>
          </p:cNvSpPr>
          <p:nvPr>
            <p:ph idx="1"/>
          </p:nvPr>
        </p:nvSpPr>
        <p:spPr/>
        <p:txBody>
          <a:bodyPr/>
          <a:lstStyle/>
          <a:p>
            <a:pPr marL="0" indent="0">
              <a:lnSpc>
                <a:spcPct val="115000"/>
              </a:lnSpc>
              <a:buNone/>
            </a:pPr>
            <a:r>
              <a:rPr lang="nl-NL" b="1" dirty="0" err="1">
                <a:solidFill>
                  <a:srgbClr val="222222"/>
                </a:solidFill>
                <a:effectLst/>
                <a:latin typeface="Arial" panose="020B0604020202020204" pitchFamily="34" charset="0"/>
                <a:ea typeface="Arial" panose="020B0604020202020204" pitchFamily="34" charset="0"/>
              </a:rPr>
              <a:t>I’ve</a:t>
            </a:r>
            <a:r>
              <a:rPr lang="nl-NL" b="1" dirty="0">
                <a:solidFill>
                  <a:srgbClr val="222222"/>
                </a:solidFill>
                <a:effectLst/>
                <a:latin typeface="Arial" panose="020B0604020202020204" pitchFamily="34" charset="0"/>
                <a:ea typeface="Arial" panose="020B0604020202020204" pitchFamily="34" charset="0"/>
              </a:rPr>
              <a:t> </a:t>
            </a:r>
            <a:r>
              <a:rPr lang="nl-NL" b="1" dirty="0" err="1">
                <a:solidFill>
                  <a:srgbClr val="222222"/>
                </a:solidFill>
                <a:effectLst/>
                <a:latin typeface="Arial" panose="020B0604020202020204" pitchFamily="34" charset="0"/>
                <a:ea typeface="Arial" panose="020B0604020202020204" pitchFamily="34" charset="0"/>
              </a:rPr>
              <a:t>got</a:t>
            </a:r>
            <a:r>
              <a:rPr lang="nl-NL" b="1" dirty="0">
                <a:solidFill>
                  <a:srgbClr val="222222"/>
                </a:solidFill>
                <a:effectLst/>
                <a:latin typeface="Arial" panose="020B0604020202020204" pitchFamily="34" charset="0"/>
                <a:ea typeface="Arial" panose="020B0604020202020204" pitchFamily="34" charset="0"/>
              </a:rPr>
              <a:t> </a:t>
            </a:r>
            <a:r>
              <a:rPr lang="nl-NL" b="1" dirty="0" err="1">
                <a:solidFill>
                  <a:srgbClr val="222222"/>
                </a:solidFill>
                <a:effectLst/>
                <a:latin typeface="Arial" panose="020B0604020202020204" pitchFamily="34" charset="0"/>
                <a:ea typeface="Arial" panose="020B0604020202020204" pitchFamily="34" charset="0"/>
              </a:rPr>
              <a:t>you</a:t>
            </a:r>
            <a:r>
              <a:rPr lang="nl-NL" b="1" dirty="0">
                <a:solidFill>
                  <a:srgbClr val="222222"/>
                </a:solidFill>
                <a:effectLst/>
                <a:latin typeface="Arial" panose="020B0604020202020204" pitchFamily="34" charset="0"/>
                <a:ea typeface="Arial" panose="020B0604020202020204" pitchFamily="34" charset="0"/>
              </a:rPr>
              <a:t> </a:t>
            </a:r>
            <a:r>
              <a:rPr lang="nl-NL" b="1" dirty="0" err="1">
                <a:solidFill>
                  <a:srgbClr val="222222"/>
                </a:solidFill>
                <a:effectLst/>
                <a:latin typeface="Arial" panose="020B0604020202020204" pitchFamily="34" charset="0"/>
                <a:ea typeface="Arial" panose="020B0604020202020204" pitchFamily="34" charset="0"/>
              </a:rPr>
              <a:t>under</a:t>
            </a:r>
            <a:r>
              <a:rPr lang="nl-NL" b="1" dirty="0">
                <a:solidFill>
                  <a:srgbClr val="222222"/>
                </a:solidFill>
                <a:effectLst/>
                <a:latin typeface="Arial" panose="020B0604020202020204" pitchFamily="34" charset="0"/>
                <a:ea typeface="Arial" panose="020B0604020202020204" pitchFamily="34" charset="0"/>
              </a:rPr>
              <a:t> </a:t>
            </a:r>
            <a:r>
              <a:rPr lang="nl-NL" b="1" dirty="0" err="1">
                <a:solidFill>
                  <a:srgbClr val="222222"/>
                </a:solidFill>
                <a:effectLst/>
                <a:latin typeface="Arial" panose="020B0604020202020204" pitchFamily="34" charset="0"/>
                <a:ea typeface="Arial" panose="020B0604020202020204" pitchFamily="34" charset="0"/>
              </a:rPr>
              <a:t>my</a:t>
            </a:r>
            <a:r>
              <a:rPr lang="nl-NL" b="1" dirty="0">
                <a:solidFill>
                  <a:srgbClr val="222222"/>
                </a:solidFill>
                <a:effectLst/>
                <a:latin typeface="Arial" panose="020B0604020202020204" pitchFamily="34" charset="0"/>
                <a:ea typeface="Arial" panose="020B0604020202020204" pitchFamily="34" charset="0"/>
              </a:rPr>
              <a:t> Skin</a:t>
            </a:r>
            <a:endParaRPr lang="nl-BE" dirty="0">
              <a:effectLst/>
              <a:latin typeface="Arial" panose="020B0604020202020204" pitchFamily="34" charset="0"/>
              <a:ea typeface="Arial" panose="020B0604020202020204" pitchFamily="34" charset="0"/>
            </a:endParaRPr>
          </a:p>
          <a:p>
            <a:pPr marL="0" indent="0">
              <a:lnSpc>
                <a:spcPct val="115000"/>
              </a:lnSpc>
              <a:buNone/>
            </a:pPr>
            <a:endParaRPr lang="nl-BE" sz="1800" dirty="0">
              <a:effectLst/>
              <a:latin typeface="Arial" panose="020B0604020202020204" pitchFamily="34" charset="0"/>
              <a:ea typeface="Arial" panose="020B0604020202020204" pitchFamily="34" charset="0"/>
            </a:endParaRPr>
          </a:p>
          <a:p>
            <a:pPr marL="0" indent="0">
              <a:lnSpc>
                <a:spcPct val="115000"/>
              </a:lnSpc>
              <a:buNone/>
            </a:pPr>
            <a:r>
              <a:rPr lang="nl-NL" sz="1800" u="sng" dirty="0" err="1">
                <a:solidFill>
                  <a:srgbClr val="1155CC"/>
                </a:solidFill>
                <a:effectLst/>
                <a:latin typeface="Arial" panose="020B0604020202020204" pitchFamily="34" charset="0"/>
                <a:ea typeface="Arial" panose="020B0604020202020204" pitchFamily="34" charset="0"/>
                <a:hlinkClick r:id="rId2"/>
              </a:rPr>
              <a:t>I've</a:t>
            </a:r>
            <a:r>
              <a:rPr lang="nl-NL" sz="1800" u="sng" dirty="0">
                <a:solidFill>
                  <a:srgbClr val="1155CC"/>
                </a:solidFill>
                <a:effectLst/>
                <a:latin typeface="Arial" panose="020B0604020202020204" pitchFamily="34" charset="0"/>
                <a:ea typeface="Arial" panose="020B0604020202020204" pitchFamily="34" charset="0"/>
                <a:hlinkClick r:id="rId2"/>
              </a:rPr>
              <a:t> Got </a:t>
            </a:r>
            <a:r>
              <a:rPr lang="nl-NL" sz="1800" u="sng" dirty="0" err="1">
                <a:solidFill>
                  <a:srgbClr val="1155CC"/>
                </a:solidFill>
                <a:effectLst/>
                <a:latin typeface="Arial" panose="020B0604020202020204" pitchFamily="34" charset="0"/>
                <a:ea typeface="Arial" panose="020B0604020202020204" pitchFamily="34" charset="0"/>
                <a:hlinkClick r:id="rId2"/>
              </a:rPr>
              <a:t>You</a:t>
            </a:r>
            <a:r>
              <a:rPr lang="nl-NL" sz="1800" u="sng" dirty="0">
                <a:solidFill>
                  <a:srgbClr val="1155CC"/>
                </a:solidFill>
                <a:effectLst/>
                <a:latin typeface="Arial" panose="020B0604020202020204" pitchFamily="34" charset="0"/>
                <a:ea typeface="Arial" panose="020B0604020202020204" pitchFamily="34" charset="0"/>
                <a:hlinkClick r:id="rId2"/>
              </a:rPr>
              <a:t> Under My Skin - Frank Sinatra | Concert Collection - YouTube</a:t>
            </a:r>
            <a:endParaRPr lang="nl-BE" sz="18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8508958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111678-B501-4E6B-BF94-1D0B35819D2C}"/>
              </a:ext>
            </a:extLst>
          </p:cNvPr>
          <p:cNvSpPr>
            <a:spLocks noGrp="1"/>
          </p:cNvSpPr>
          <p:nvPr>
            <p:ph type="title"/>
          </p:nvPr>
        </p:nvSpPr>
        <p:spPr>
          <a:xfrm>
            <a:off x="489679" y="260648"/>
            <a:ext cx="8229600" cy="3024336"/>
          </a:xfrm>
        </p:spPr>
        <p:txBody>
          <a:bodyPr>
            <a:noAutofit/>
          </a:bodyPr>
          <a:lstStyle/>
          <a:p>
            <a:pPr algn="l"/>
            <a:r>
              <a:rPr lang="nl-NL" sz="25000" dirty="0"/>
              <a:t>E</a:t>
            </a:r>
            <a:endParaRPr lang="nl-BE" sz="25000" dirty="0"/>
          </a:p>
        </p:txBody>
      </p:sp>
      <p:sp>
        <p:nvSpPr>
          <p:cNvPr id="3" name="Tijdelijke aanduiding voor inhoud 2">
            <a:extLst>
              <a:ext uri="{FF2B5EF4-FFF2-40B4-BE49-F238E27FC236}">
                <a16:creationId xmlns:a16="http://schemas.microsoft.com/office/drawing/2014/main" id="{2D353681-5930-452E-B18F-294FC269701A}"/>
              </a:ext>
            </a:extLst>
          </p:cNvPr>
          <p:cNvSpPr>
            <a:spLocks noGrp="1"/>
          </p:cNvSpPr>
          <p:nvPr>
            <p:ph idx="1"/>
          </p:nvPr>
        </p:nvSpPr>
        <p:spPr>
          <a:xfrm>
            <a:off x="457200" y="3861048"/>
            <a:ext cx="8229600" cy="2265115"/>
          </a:xfrm>
        </p:spPr>
        <p:txBody>
          <a:bodyPr>
            <a:normAutofit/>
          </a:bodyPr>
          <a:lstStyle/>
          <a:p>
            <a:pPr marL="0" indent="0">
              <a:buNone/>
            </a:pPr>
            <a:r>
              <a:rPr lang="nl-NL" sz="10000" dirty="0"/>
              <a:t>Emily</a:t>
            </a:r>
            <a:endParaRPr lang="nl-BE" sz="10000" dirty="0"/>
          </a:p>
        </p:txBody>
      </p:sp>
    </p:spTree>
    <p:extLst>
      <p:ext uri="{BB962C8B-B14F-4D97-AF65-F5344CB8AC3E}">
        <p14:creationId xmlns:p14="http://schemas.microsoft.com/office/powerpoint/2010/main" val="3006631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9443C46D-7AD4-45A5-8D4C-FE0458FE1C8C}"/>
              </a:ext>
            </a:extLst>
          </p:cNvPr>
          <p:cNvSpPr>
            <a:spLocks noGrp="1"/>
          </p:cNvSpPr>
          <p:nvPr>
            <p:ph idx="1"/>
          </p:nvPr>
        </p:nvSpPr>
        <p:spPr/>
        <p:txBody>
          <a:bodyPr/>
          <a:lstStyle/>
          <a:p>
            <a:pPr marL="0" indent="0">
              <a:lnSpc>
                <a:spcPct val="115000"/>
              </a:lnSpc>
              <a:buNone/>
            </a:pPr>
            <a:r>
              <a:rPr lang="nl-NL" b="1" dirty="0">
                <a:solidFill>
                  <a:srgbClr val="222222"/>
                </a:solidFill>
                <a:effectLst/>
                <a:latin typeface="Arial" panose="020B0604020202020204" pitchFamily="34" charset="0"/>
                <a:ea typeface="Arial" panose="020B0604020202020204" pitchFamily="34" charset="0"/>
              </a:rPr>
              <a:t>Emily</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sz="1800" u="sng" dirty="0">
                <a:solidFill>
                  <a:srgbClr val="1155CC"/>
                </a:solidFill>
                <a:effectLst/>
                <a:latin typeface="Arial" panose="020B0604020202020204" pitchFamily="34" charset="0"/>
                <a:ea typeface="Arial" panose="020B0604020202020204" pitchFamily="34" charset="0"/>
                <a:hlinkClick r:id="rId2"/>
              </a:rPr>
              <a:t>Frank Sinatra "Emily" - YouTube</a:t>
            </a:r>
            <a:endParaRPr lang="nl-BE" sz="1800" dirty="0">
              <a:effectLst/>
              <a:latin typeface="Arial" panose="020B0604020202020204" pitchFamily="34" charset="0"/>
              <a:ea typeface="Arial" panose="020B0604020202020204" pitchFamily="34" charset="0"/>
            </a:endParaRPr>
          </a:p>
          <a:p>
            <a:endParaRPr lang="nl-BE" dirty="0"/>
          </a:p>
        </p:txBody>
      </p:sp>
    </p:spTree>
    <p:extLst>
      <p:ext uri="{BB962C8B-B14F-4D97-AF65-F5344CB8AC3E}">
        <p14:creationId xmlns:p14="http://schemas.microsoft.com/office/powerpoint/2010/main" val="4491125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80137F-7401-4405-82CB-9A1832D694E6}"/>
              </a:ext>
            </a:extLst>
          </p:cNvPr>
          <p:cNvSpPr>
            <a:spLocks noGrp="1"/>
          </p:cNvSpPr>
          <p:nvPr>
            <p:ph type="title"/>
          </p:nvPr>
        </p:nvSpPr>
        <p:spPr>
          <a:xfrm>
            <a:off x="457200" y="274638"/>
            <a:ext cx="8229600" cy="3010346"/>
          </a:xfrm>
        </p:spPr>
        <p:txBody>
          <a:bodyPr>
            <a:noAutofit/>
          </a:bodyPr>
          <a:lstStyle/>
          <a:p>
            <a:pPr algn="l"/>
            <a:r>
              <a:rPr lang="nl-NL" sz="25000" dirty="0"/>
              <a:t>K</a:t>
            </a:r>
            <a:endParaRPr lang="nl-BE" sz="25000" dirty="0"/>
          </a:p>
        </p:txBody>
      </p:sp>
      <p:sp>
        <p:nvSpPr>
          <p:cNvPr id="3" name="Tijdelijke aanduiding voor inhoud 2">
            <a:extLst>
              <a:ext uri="{FF2B5EF4-FFF2-40B4-BE49-F238E27FC236}">
                <a16:creationId xmlns:a16="http://schemas.microsoft.com/office/drawing/2014/main" id="{1B59DD55-F4BB-4E4E-B51E-32DAD85F58B3}"/>
              </a:ext>
            </a:extLst>
          </p:cNvPr>
          <p:cNvSpPr>
            <a:spLocks noGrp="1"/>
          </p:cNvSpPr>
          <p:nvPr>
            <p:ph idx="1"/>
          </p:nvPr>
        </p:nvSpPr>
        <p:spPr>
          <a:xfrm>
            <a:off x="457200" y="3717032"/>
            <a:ext cx="8229600" cy="2437731"/>
          </a:xfrm>
        </p:spPr>
        <p:txBody>
          <a:bodyPr>
            <a:normAutofit/>
          </a:bodyPr>
          <a:lstStyle/>
          <a:p>
            <a:pPr marL="0" indent="0">
              <a:buNone/>
            </a:pPr>
            <a:r>
              <a:rPr lang="nl-NL" sz="9000" dirty="0"/>
              <a:t>Kort lontje</a:t>
            </a:r>
          </a:p>
        </p:txBody>
      </p:sp>
    </p:spTree>
    <p:extLst>
      <p:ext uri="{BB962C8B-B14F-4D97-AF65-F5344CB8AC3E}">
        <p14:creationId xmlns:p14="http://schemas.microsoft.com/office/powerpoint/2010/main" val="18907068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670841D-CFCA-4DCC-924E-37640C50D971}"/>
              </a:ext>
            </a:extLst>
          </p:cNvPr>
          <p:cNvSpPr>
            <a:spLocks noGrp="1"/>
          </p:cNvSpPr>
          <p:nvPr>
            <p:ph idx="1"/>
          </p:nvPr>
        </p:nvSpPr>
        <p:spPr>
          <a:xfrm>
            <a:off x="457200" y="332656"/>
            <a:ext cx="8229600" cy="5793507"/>
          </a:xfrm>
        </p:spPr>
        <p:txBody>
          <a:bodyPr/>
          <a:lstStyle/>
          <a:p>
            <a:pPr marL="0" indent="0">
              <a:buNone/>
            </a:pPr>
            <a:r>
              <a:rPr lang="nl-NL" b="0" i="0" dirty="0">
                <a:solidFill>
                  <a:srgbClr val="363636"/>
                </a:solidFill>
                <a:effectLst/>
                <a:latin typeface="Arial" panose="020B0604020202020204" pitchFamily="34" charset="0"/>
              </a:rPr>
              <a:t>Een man van contrasten:</a:t>
            </a:r>
          </a:p>
          <a:p>
            <a:pPr marL="0" indent="0">
              <a:buNone/>
            </a:pPr>
            <a:endParaRPr lang="nl-NL" dirty="0">
              <a:solidFill>
                <a:srgbClr val="363636"/>
              </a:solidFill>
              <a:latin typeface="Arial" panose="020B0604020202020204" pitchFamily="34" charset="0"/>
            </a:endParaRPr>
          </a:p>
          <a:p>
            <a:pPr marL="0" indent="0">
              <a:buNone/>
            </a:pPr>
            <a:r>
              <a:rPr lang="nl-NL" b="0" i="0" dirty="0">
                <a:solidFill>
                  <a:srgbClr val="363636"/>
                </a:solidFill>
                <a:effectLst/>
                <a:latin typeface="Arial" panose="020B0604020202020204" pitchFamily="34" charset="0"/>
              </a:rPr>
              <a:t>Soms arrogant,</a:t>
            </a:r>
          </a:p>
          <a:p>
            <a:pPr marL="0" indent="0">
              <a:buNone/>
            </a:pPr>
            <a:r>
              <a:rPr lang="nl-NL" b="0" i="0" dirty="0">
                <a:solidFill>
                  <a:srgbClr val="363636"/>
                </a:solidFill>
                <a:effectLst/>
                <a:latin typeface="Arial" panose="020B0604020202020204" pitchFamily="34" charset="0"/>
              </a:rPr>
              <a:t>met een kort lontje </a:t>
            </a:r>
          </a:p>
          <a:p>
            <a:pPr marL="0" indent="0">
              <a:buNone/>
            </a:pPr>
            <a:r>
              <a:rPr lang="nl-NL" b="0" i="0" dirty="0">
                <a:solidFill>
                  <a:srgbClr val="363636"/>
                </a:solidFill>
                <a:effectLst/>
                <a:latin typeface="Arial" panose="020B0604020202020204" pitchFamily="34" charset="0"/>
              </a:rPr>
              <a:t>en regelmatig betrokken in een vechtpartij</a:t>
            </a:r>
          </a:p>
          <a:p>
            <a:pPr marL="0" indent="0">
              <a:buNone/>
            </a:pPr>
            <a:endParaRPr lang="nl-NL" b="0" i="0" dirty="0">
              <a:solidFill>
                <a:srgbClr val="363636"/>
              </a:solidFill>
              <a:effectLst/>
              <a:latin typeface="Arial" panose="020B0604020202020204" pitchFamily="34" charset="0"/>
            </a:endParaRPr>
          </a:p>
          <a:p>
            <a:pPr marL="0" indent="0">
              <a:buNone/>
            </a:pPr>
            <a:r>
              <a:rPr lang="nl-NL" dirty="0">
                <a:solidFill>
                  <a:srgbClr val="363636"/>
                </a:solidFill>
                <a:latin typeface="Arial" panose="020B0604020202020204" pitchFamily="34" charset="0"/>
              </a:rPr>
              <a:t>A</a:t>
            </a:r>
            <a:r>
              <a:rPr lang="nl-NL" b="0" i="0" dirty="0">
                <a:solidFill>
                  <a:srgbClr val="363636"/>
                </a:solidFill>
                <a:effectLst/>
                <a:latin typeface="Arial" panose="020B0604020202020204" pitchFamily="34" charset="0"/>
              </a:rPr>
              <a:t>ndere keren </a:t>
            </a:r>
          </a:p>
          <a:p>
            <a:pPr marL="0" indent="0">
              <a:buNone/>
            </a:pPr>
            <a:r>
              <a:rPr lang="nl-NL" b="0" i="0" dirty="0">
                <a:solidFill>
                  <a:srgbClr val="363636"/>
                </a:solidFill>
                <a:effectLst/>
                <a:latin typeface="Arial" panose="020B0604020202020204" pitchFamily="34" charset="0"/>
              </a:rPr>
              <a:t>de vriendelijkheid en vrijgevigheid zelve</a:t>
            </a:r>
          </a:p>
          <a:p>
            <a:pPr marL="0" indent="0">
              <a:buNone/>
            </a:pPr>
            <a:endParaRPr lang="nl-BE" dirty="0"/>
          </a:p>
        </p:txBody>
      </p:sp>
    </p:spTree>
    <p:extLst>
      <p:ext uri="{BB962C8B-B14F-4D97-AF65-F5344CB8AC3E}">
        <p14:creationId xmlns:p14="http://schemas.microsoft.com/office/powerpoint/2010/main" val="10386126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The summer afternoon Frank Sinatra tried to beat me up | Frank Sinatra |  The Guardian">
            <a:extLst>
              <a:ext uri="{FF2B5EF4-FFF2-40B4-BE49-F238E27FC236}">
                <a16:creationId xmlns:a16="http://schemas.microsoft.com/office/drawing/2014/main" id="{21E1AD42-7DE7-4CB9-A2AA-F43AA5F9014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2500" b="2500"/>
          <a:stretch/>
        </p:blipFill>
        <p:spPr bwMode="auto">
          <a:xfrm>
            <a:off x="20" y="10"/>
            <a:ext cx="9143980" cy="6857990"/>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607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104825-0326-4683-94E7-5764EB4EFEDB}"/>
              </a:ext>
            </a:extLst>
          </p:cNvPr>
          <p:cNvSpPr>
            <a:spLocks noGrp="1"/>
          </p:cNvSpPr>
          <p:nvPr>
            <p:ph type="title"/>
          </p:nvPr>
        </p:nvSpPr>
        <p:spPr>
          <a:xfrm>
            <a:off x="457200" y="274638"/>
            <a:ext cx="8229600" cy="3298378"/>
          </a:xfrm>
        </p:spPr>
        <p:txBody>
          <a:bodyPr>
            <a:noAutofit/>
          </a:bodyPr>
          <a:lstStyle/>
          <a:p>
            <a:pPr algn="l"/>
            <a:r>
              <a:rPr lang="nl-NL" sz="25000" dirty="0"/>
              <a:t>E</a:t>
            </a:r>
            <a:endParaRPr lang="nl-BE" sz="25000" dirty="0"/>
          </a:p>
        </p:txBody>
      </p:sp>
      <p:sp>
        <p:nvSpPr>
          <p:cNvPr id="3" name="Tijdelijke aanduiding voor inhoud 2">
            <a:extLst>
              <a:ext uri="{FF2B5EF4-FFF2-40B4-BE49-F238E27FC236}">
                <a16:creationId xmlns:a16="http://schemas.microsoft.com/office/drawing/2014/main" id="{B38C6FEF-00DB-47D4-A412-323951F76BAD}"/>
              </a:ext>
            </a:extLst>
          </p:cNvPr>
          <p:cNvSpPr>
            <a:spLocks noGrp="1"/>
          </p:cNvSpPr>
          <p:nvPr>
            <p:ph idx="1"/>
          </p:nvPr>
        </p:nvSpPr>
        <p:spPr>
          <a:xfrm>
            <a:off x="457200" y="3717032"/>
            <a:ext cx="8229600" cy="2409131"/>
          </a:xfrm>
        </p:spPr>
        <p:txBody>
          <a:bodyPr>
            <a:normAutofit/>
          </a:bodyPr>
          <a:lstStyle/>
          <a:p>
            <a:pPr marL="0" indent="0">
              <a:buNone/>
            </a:pPr>
            <a:r>
              <a:rPr lang="nl-NL" sz="12000" dirty="0"/>
              <a:t>Elvis</a:t>
            </a:r>
            <a:endParaRPr lang="nl-BE" sz="12000" dirty="0"/>
          </a:p>
        </p:txBody>
      </p:sp>
    </p:spTree>
    <p:extLst>
      <p:ext uri="{BB962C8B-B14F-4D97-AF65-F5344CB8AC3E}">
        <p14:creationId xmlns:p14="http://schemas.microsoft.com/office/powerpoint/2010/main" val="16665132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E865570-8082-4DD7-B04D-78CD253A85F7}"/>
              </a:ext>
            </a:extLst>
          </p:cNvPr>
          <p:cNvSpPr>
            <a:spLocks noGrp="1"/>
          </p:cNvSpPr>
          <p:nvPr>
            <p:ph idx="1"/>
          </p:nvPr>
        </p:nvSpPr>
        <p:spPr/>
        <p:txBody>
          <a:bodyPr/>
          <a:lstStyle/>
          <a:p>
            <a:pPr marL="0" indent="0" algn="ctr">
              <a:lnSpc>
                <a:spcPct val="115000"/>
              </a:lnSpc>
              <a:buNone/>
            </a:pPr>
            <a:r>
              <a:rPr lang="nl-NL" sz="5600" dirty="0">
                <a:solidFill>
                  <a:srgbClr val="222222"/>
                </a:solidFill>
                <a:effectLst/>
                <a:latin typeface="Arial" panose="020B0604020202020204" pitchFamily="34" charset="0"/>
                <a:ea typeface="Arial" panose="020B0604020202020204" pitchFamily="34" charset="0"/>
              </a:rPr>
              <a:t>De zin die we zoeken luidt?</a:t>
            </a:r>
          </a:p>
          <a:p>
            <a:pPr marL="0" indent="0">
              <a:buNone/>
            </a:pPr>
            <a:endParaRPr lang="nl-BE" dirty="0"/>
          </a:p>
        </p:txBody>
      </p:sp>
    </p:spTree>
    <p:extLst>
      <p:ext uri="{BB962C8B-B14F-4D97-AF65-F5344CB8AC3E}">
        <p14:creationId xmlns:p14="http://schemas.microsoft.com/office/powerpoint/2010/main" val="13585249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A452E183-8C06-47B3-8DF1-D1C38A27EFE0}"/>
              </a:ext>
            </a:extLst>
          </p:cNvPr>
          <p:cNvSpPr>
            <a:spLocks noGrp="1"/>
          </p:cNvSpPr>
          <p:nvPr>
            <p:ph idx="1"/>
          </p:nvPr>
        </p:nvSpPr>
        <p:spPr/>
        <p:txBody>
          <a:bodyPr/>
          <a:lstStyle/>
          <a:p>
            <a:pPr marL="0" indent="0">
              <a:buNone/>
            </a:pPr>
            <a:r>
              <a:rPr lang="nl-NL" sz="5600" dirty="0">
                <a:solidFill>
                  <a:srgbClr val="222222"/>
                </a:solidFill>
                <a:effectLst/>
                <a:latin typeface="Arial" panose="020B0604020202020204" pitchFamily="34" charset="0"/>
                <a:ea typeface="Arial" panose="020B0604020202020204" pitchFamily="34" charset="0"/>
              </a:rPr>
              <a:t>Een man en zijn muziek</a:t>
            </a:r>
            <a:endParaRPr lang="nl-BE" sz="5600" dirty="0">
              <a:effectLst/>
              <a:latin typeface="Arial" panose="020B0604020202020204" pitchFamily="34" charset="0"/>
              <a:ea typeface="Arial" panose="020B0604020202020204" pitchFamily="34" charset="0"/>
            </a:endParaRPr>
          </a:p>
          <a:p>
            <a:pPr marL="0" indent="0">
              <a:buNone/>
            </a:pPr>
            <a:endParaRPr lang="nl-BE" dirty="0"/>
          </a:p>
        </p:txBody>
      </p:sp>
    </p:spTree>
    <p:extLst>
      <p:ext uri="{BB962C8B-B14F-4D97-AF65-F5344CB8AC3E}">
        <p14:creationId xmlns:p14="http://schemas.microsoft.com/office/powerpoint/2010/main" val="4188555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667150-F658-4E41-A8FF-F1D6744C8FA7}"/>
              </a:ext>
            </a:extLst>
          </p:cNvPr>
          <p:cNvSpPr>
            <a:spLocks noGrp="1"/>
          </p:cNvSpPr>
          <p:nvPr>
            <p:ph type="title"/>
          </p:nvPr>
        </p:nvSpPr>
        <p:spPr/>
        <p:txBody>
          <a:bodyPr/>
          <a:lstStyle/>
          <a:p>
            <a:endParaRPr lang="nl-BE" dirty="0"/>
          </a:p>
        </p:txBody>
      </p:sp>
      <p:sp>
        <p:nvSpPr>
          <p:cNvPr id="3" name="Tijdelijke aanduiding voor inhoud 2">
            <a:extLst>
              <a:ext uri="{FF2B5EF4-FFF2-40B4-BE49-F238E27FC236}">
                <a16:creationId xmlns:a16="http://schemas.microsoft.com/office/drawing/2014/main" id="{D982CA01-AABF-493F-9478-97E07C91BC05}"/>
              </a:ext>
            </a:extLst>
          </p:cNvPr>
          <p:cNvSpPr>
            <a:spLocks noGrp="1"/>
          </p:cNvSpPr>
          <p:nvPr>
            <p:ph idx="1"/>
          </p:nvPr>
        </p:nvSpPr>
        <p:spPr/>
        <p:txBody>
          <a:bodyPr/>
          <a:lstStyle/>
          <a:p>
            <a:pPr marL="0" indent="0">
              <a:buNone/>
            </a:pPr>
            <a:r>
              <a:rPr lang="en-US" dirty="0">
                <a:hlinkClick r:id="rId2"/>
              </a:rPr>
              <a:t>Frank Sinatra &amp; Gene Kelly - "Take Me Out To The Ball Game" (1949) - YouTube</a:t>
            </a:r>
            <a:endParaRPr lang="nl-BE" dirty="0"/>
          </a:p>
        </p:txBody>
      </p:sp>
    </p:spTree>
    <p:extLst>
      <p:ext uri="{BB962C8B-B14F-4D97-AF65-F5344CB8AC3E}">
        <p14:creationId xmlns:p14="http://schemas.microsoft.com/office/powerpoint/2010/main" val="884731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4F17538-6910-4DBB-926A-A352A7EFFCF3}"/>
              </a:ext>
            </a:extLst>
          </p:cNvPr>
          <p:cNvSpPr>
            <a:spLocks noGrp="1"/>
          </p:cNvSpPr>
          <p:nvPr>
            <p:ph idx="1"/>
          </p:nvPr>
        </p:nvSpPr>
        <p:spPr/>
        <p:txBody>
          <a:bodyPr/>
          <a:lstStyle/>
          <a:p>
            <a:pPr>
              <a:lnSpc>
                <a:spcPct val="115000"/>
              </a:lnSpc>
            </a:pPr>
            <a:r>
              <a:rPr lang="nl-NL" dirty="0">
                <a:solidFill>
                  <a:srgbClr val="222222"/>
                </a:solidFill>
                <a:effectLst/>
                <a:latin typeface="Arial" panose="020B0604020202020204" pitchFamily="34" charset="0"/>
                <a:ea typeface="Arial" panose="020B0604020202020204" pitchFamily="34" charset="0"/>
              </a:rPr>
              <a:t>Beide aan de top van hun carrière</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Wederzijds respect</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Twee verschillende generaties</a:t>
            </a:r>
            <a:endParaRPr lang="nl-BE" dirty="0">
              <a:effectLst/>
              <a:latin typeface="Arial" panose="020B0604020202020204" pitchFamily="34" charset="0"/>
              <a:ea typeface="Arial" panose="020B0604020202020204" pitchFamily="34" charset="0"/>
            </a:endParaRPr>
          </a:p>
          <a:p>
            <a:pPr>
              <a:lnSpc>
                <a:spcPct val="115000"/>
              </a:lnSpc>
            </a:pPr>
            <a:r>
              <a:rPr lang="nl-NL" dirty="0">
                <a:solidFill>
                  <a:srgbClr val="222222"/>
                </a:solidFill>
                <a:effectLst/>
                <a:latin typeface="Arial" panose="020B0604020202020204" pitchFamily="34" charset="0"/>
                <a:ea typeface="Arial" panose="020B0604020202020204" pitchFamily="34" charset="0"/>
              </a:rPr>
              <a:t>Eerste televisie optreden van Elvis na zijn dienstplicht in Duitsland</a:t>
            </a:r>
            <a:endParaRPr lang="nl-BE" dirty="0">
              <a:effectLst/>
              <a:latin typeface="Arial" panose="020B0604020202020204" pitchFamily="34" charset="0"/>
              <a:ea typeface="Arial" panose="020B0604020202020204" pitchFamily="34" charset="0"/>
            </a:endParaRPr>
          </a:p>
          <a:p>
            <a:pPr marL="0" indent="0">
              <a:lnSpc>
                <a:spcPct val="115000"/>
              </a:lnSpc>
              <a:buNone/>
            </a:pPr>
            <a:r>
              <a:rPr lang="nl-NL" u="sng" dirty="0">
                <a:solidFill>
                  <a:srgbClr val="1155CC"/>
                </a:solidFill>
                <a:effectLst/>
                <a:latin typeface="Arial" panose="020B0604020202020204" pitchFamily="34" charset="0"/>
                <a:ea typeface="Arial" panose="020B0604020202020204" pitchFamily="34" charset="0"/>
                <a:hlinkClick r:id="rId2"/>
              </a:rPr>
              <a:t>Frank Sinatra </a:t>
            </a:r>
            <a:r>
              <a:rPr lang="nl-NL" u="sng" dirty="0" err="1">
                <a:solidFill>
                  <a:srgbClr val="1155CC"/>
                </a:solidFill>
                <a:effectLst/>
                <a:latin typeface="Arial" panose="020B0604020202020204" pitchFamily="34" charset="0"/>
                <a:ea typeface="Arial" panose="020B0604020202020204" pitchFamily="34" charset="0"/>
                <a:hlinkClick r:id="rId2"/>
              </a:rPr>
              <a:t>and</a:t>
            </a:r>
            <a:r>
              <a:rPr lang="nl-NL" u="sng" dirty="0">
                <a:solidFill>
                  <a:srgbClr val="1155CC"/>
                </a:solidFill>
                <a:effectLst/>
                <a:latin typeface="Arial" panose="020B0604020202020204" pitchFamily="34" charset="0"/>
                <a:ea typeface="Arial" panose="020B0604020202020204" pitchFamily="34" charset="0"/>
                <a:hlinkClick r:id="rId2"/>
              </a:rPr>
              <a:t> Elvis Presley - YouTube</a:t>
            </a:r>
            <a:endParaRPr lang="nl-BE" dirty="0">
              <a:effectLst/>
              <a:latin typeface="Arial" panose="020B0604020202020204" pitchFamily="34" charset="0"/>
              <a:ea typeface="Arial" panose="020B0604020202020204" pitchFamily="34" charset="0"/>
            </a:endParaRPr>
          </a:p>
          <a:p>
            <a:pPr marL="0" indent="0">
              <a:buNone/>
            </a:pPr>
            <a:endParaRPr lang="nl-BE" dirty="0"/>
          </a:p>
        </p:txBody>
      </p:sp>
    </p:spTree>
    <p:extLst>
      <p:ext uri="{BB962C8B-B14F-4D97-AF65-F5344CB8AC3E}">
        <p14:creationId xmlns:p14="http://schemas.microsoft.com/office/powerpoint/2010/main" val="3797734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11B216E-79B7-48C1-BF23-8D397A393B3A}"/>
              </a:ext>
            </a:extLst>
          </p:cNvPr>
          <p:cNvSpPr>
            <a:spLocks noGrp="1"/>
          </p:cNvSpPr>
          <p:nvPr>
            <p:ph type="title"/>
          </p:nvPr>
        </p:nvSpPr>
        <p:spPr>
          <a:xfrm>
            <a:off x="457200" y="274638"/>
            <a:ext cx="8229600" cy="1570186"/>
          </a:xfrm>
        </p:spPr>
        <p:txBody>
          <a:bodyPr anchor="ctr">
            <a:normAutofit/>
          </a:bodyPr>
          <a:lstStyle/>
          <a:p>
            <a:pPr marL="0" indent="0">
              <a:lnSpc>
                <a:spcPct val="90000"/>
              </a:lnSpc>
              <a:buNone/>
            </a:pPr>
            <a:r>
              <a:rPr lang="nl-NL" sz="3200" dirty="0">
                <a:effectLst/>
              </a:rPr>
              <a:t>Als je moet kiezen, voor wie kies je dan?</a:t>
            </a:r>
          </a:p>
          <a:p>
            <a:pPr marL="0" indent="0">
              <a:lnSpc>
                <a:spcPct val="90000"/>
              </a:lnSpc>
              <a:buNone/>
            </a:pPr>
            <a:endParaRPr lang="nl-BE" sz="3200" dirty="0">
              <a:effectLst/>
            </a:endParaRPr>
          </a:p>
          <a:p>
            <a:pPr marL="0" indent="0">
              <a:lnSpc>
                <a:spcPct val="90000"/>
              </a:lnSpc>
              <a:buNone/>
            </a:pPr>
            <a:r>
              <a:rPr lang="nl-NL" sz="3200" dirty="0">
                <a:effectLst/>
              </a:rPr>
              <a:t>Frank Sinatra of Elvis?</a:t>
            </a:r>
            <a:endParaRPr lang="nl-BE" sz="3200" dirty="0">
              <a:effectLst/>
            </a:endParaRPr>
          </a:p>
          <a:p>
            <a:pPr>
              <a:lnSpc>
                <a:spcPct val="90000"/>
              </a:lnSpc>
            </a:pPr>
            <a:endParaRPr lang="nl-BE" sz="2400" dirty="0"/>
          </a:p>
        </p:txBody>
      </p:sp>
      <p:pic>
        <p:nvPicPr>
          <p:cNvPr id="10242" name="Picture 2" descr="Frank Sinatra And Elvis Presley: When The Chairman Met The King">
            <a:extLst>
              <a:ext uri="{FF2B5EF4-FFF2-40B4-BE49-F238E27FC236}">
                <a16:creationId xmlns:a16="http://schemas.microsoft.com/office/drawing/2014/main" id="{9B158757-C64A-4BFC-87A7-DB1AD104057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340"/>
          <a:stretch/>
        </p:blipFill>
        <p:spPr bwMode="auto">
          <a:xfrm>
            <a:off x="457200" y="1988840"/>
            <a:ext cx="8229600" cy="4525963"/>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933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397FC4-9FE9-48C7-915C-F8AEDE34D319}"/>
              </a:ext>
            </a:extLst>
          </p:cNvPr>
          <p:cNvSpPr>
            <a:spLocks noGrp="1"/>
          </p:cNvSpPr>
          <p:nvPr>
            <p:ph type="title"/>
          </p:nvPr>
        </p:nvSpPr>
        <p:spPr>
          <a:xfrm>
            <a:off x="457200" y="274638"/>
            <a:ext cx="8229600" cy="2722314"/>
          </a:xfrm>
        </p:spPr>
        <p:txBody>
          <a:bodyPr>
            <a:noAutofit/>
          </a:bodyPr>
          <a:lstStyle/>
          <a:p>
            <a:pPr algn="l"/>
            <a:r>
              <a:rPr lang="nl-NL" sz="15000" dirty="0"/>
              <a:t>N</a:t>
            </a:r>
            <a:endParaRPr lang="nl-BE" sz="15000" dirty="0"/>
          </a:p>
        </p:txBody>
      </p:sp>
      <p:sp>
        <p:nvSpPr>
          <p:cNvPr id="3" name="Tijdelijke aanduiding voor inhoud 2">
            <a:extLst>
              <a:ext uri="{FF2B5EF4-FFF2-40B4-BE49-F238E27FC236}">
                <a16:creationId xmlns:a16="http://schemas.microsoft.com/office/drawing/2014/main" id="{6FF264E5-C02F-49EB-AA6E-3F18BA0DB698}"/>
              </a:ext>
            </a:extLst>
          </p:cNvPr>
          <p:cNvSpPr>
            <a:spLocks noGrp="1"/>
          </p:cNvSpPr>
          <p:nvPr>
            <p:ph idx="1"/>
          </p:nvPr>
        </p:nvSpPr>
        <p:spPr>
          <a:xfrm>
            <a:off x="457200" y="3717032"/>
            <a:ext cx="8229600" cy="2409131"/>
          </a:xfrm>
        </p:spPr>
        <p:txBody>
          <a:bodyPr>
            <a:noAutofit/>
          </a:bodyPr>
          <a:lstStyle/>
          <a:p>
            <a:pPr marL="0" indent="0">
              <a:buNone/>
            </a:pPr>
            <a:r>
              <a:rPr lang="nl-NL" sz="8000" dirty="0"/>
              <a:t>Nancy Barbado</a:t>
            </a:r>
            <a:endParaRPr lang="nl-BE" sz="8000" dirty="0"/>
          </a:p>
        </p:txBody>
      </p:sp>
    </p:spTree>
    <p:extLst>
      <p:ext uri="{BB962C8B-B14F-4D97-AF65-F5344CB8AC3E}">
        <p14:creationId xmlns:p14="http://schemas.microsoft.com/office/powerpoint/2010/main" val="163683080"/>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TotalTime>
  <Words>986</Words>
  <Application>Microsoft Office PowerPoint</Application>
  <PresentationFormat>Diavoorstelling (4:3)</PresentationFormat>
  <Paragraphs>167</Paragraphs>
  <Slides>62</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62</vt:i4>
      </vt:variant>
    </vt:vector>
  </HeadingPairs>
  <TitlesOfParts>
    <vt:vector size="67" baseType="lpstr">
      <vt:lpstr>Arial</vt:lpstr>
      <vt:lpstr>Calibri</vt:lpstr>
      <vt:lpstr>inherit</vt:lpstr>
      <vt:lpstr>Roboto</vt:lpstr>
      <vt:lpstr>Kantoorthema</vt:lpstr>
      <vt:lpstr>Frank Sinatra</vt:lpstr>
      <vt:lpstr>Het leven van Frank Sinatra</vt:lpstr>
      <vt:lpstr>PowerPoint-presentatie</vt:lpstr>
      <vt:lpstr>E       </vt:lpstr>
      <vt:lpstr>PowerPoint-presentatie</vt:lpstr>
      <vt:lpstr>E</vt:lpstr>
      <vt:lpstr>PowerPoint-presentatie</vt:lpstr>
      <vt:lpstr>Als je moet kiezen, voor wie kies je dan?  Frank Sinatra of Elvis? </vt:lpstr>
      <vt:lpstr>N</vt:lpstr>
      <vt:lpstr>       Frank Sinatra’s eerste vrouw is  Nancy Sinatra  Ze was zijn jeugdliefde. En ze is de moeder van zijn kinderen. Ze werd 101 jaar oud. Haar echte naam was Nancy Barbato. </vt:lpstr>
      <vt:lpstr>PowerPoint-presentatie</vt:lpstr>
      <vt:lpstr>PowerPoint-presentatie</vt:lpstr>
      <vt:lpstr>M</vt:lpstr>
      <vt:lpstr>PowerPoint-presentatie</vt:lpstr>
      <vt:lpstr>A</vt:lpstr>
      <vt:lpstr>PowerPoint-presentatie</vt:lpstr>
      <vt:lpstr>N</vt:lpstr>
      <vt:lpstr>PowerPoint-presentatie</vt:lpstr>
      <vt:lpstr>PowerPoint-presentatie</vt:lpstr>
      <vt:lpstr>E</vt:lpstr>
      <vt:lpstr>PowerPoint-presentatie</vt:lpstr>
      <vt:lpstr>PowerPoint-presentatie</vt:lpstr>
      <vt:lpstr>N</vt:lpstr>
      <vt:lpstr>PowerPoint-presentatie</vt:lpstr>
      <vt:lpstr>PowerPoint-presentatie</vt:lpstr>
      <vt:lpstr>PowerPoint-presentatie</vt:lpstr>
      <vt:lpstr>Z</vt:lpstr>
      <vt:lpstr>Ava Gardner</vt:lpstr>
      <vt:lpstr>Mia Farrow</vt:lpstr>
      <vt:lpstr>Barbara Max</vt:lpstr>
      <vt:lpstr>En ook….</vt:lpstr>
      <vt:lpstr>Marilyn Monroe …</vt:lpstr>
      <vt:lpstr>Lauren Bacall …</vt:lpstr>
      <vt:lpstr>Marlène Dietrich …</vt:lpstr>
      <vt:lpstr>I</vt:lpstr>
      <vt:lpstr>PowerPoint-presentatie</vt:lpstr>
      <vt:lpstr>Met Ava Gardner en zijn ouders</vt:lpstr>
      <vt:lpstr>J</vt:lpstr>
      <vt:lpstr>PowerPoint-presentatie</vt:lpstr>
      <vt:lpstr>PowerPoint-presentatie</vt:lpstr>
      <vt:lpstr>N</vt:lpstr>
      <vt:lpstr>Optreden Japan in 1985 </vt:lpstr>
      <vt:lpstr>PowerPoint-presentatie</vt:lpstr>
      <vt:lpstr>M</vt:lpstr>
      <vt:lpstr>Mafia</vt:lpstr>
      <vt:lpstr>U</vt:lpstr>
      <vt:lpstr>PowerPoint-presentatie</vt:lpstr>
      <vt:lpstr>Z</vt:lpstr>
      <vt:lpstr>Crooner</vt:lpstr>
      <vt:lpstr>Bing Crosby, waardoor hij geïnspireerd werd</vt:lpstr>
      <vt:lpstr>Dean Martin, waarmee hij in The Rat Pack zong</vt:lpstr>
      <vt:lpstr>The Rat Pack</vt:lpstr>
      <vt:lpstr>I</vt:lpstr>
      <vt:lpstr>PowerPoint-presentatie</vt:lpstr>
      <vt:lpstr>E</vt:lpstr>
      <vt:lpstr>PowerPoint-presentatie</vt:lpstr>
      <vt:lpstr>K</vt:lpstr>
      <vt:lpstr>PowerPoint-presentatie</vt:lpstr>
      <vt:lpstr>PowerPoint-presentatie</vt:lpstr>
      <vt:lpstr>PowerPoint-presentatie</vt:lpstr>
      <vt:lpstr>PowerPoint-presentatie</vt:lpstr>
      <vt:lpstr>PowerPoint-presentatie</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dc:title>
  <dc:creator>Onthaal2</dc:creator>
  <cp:lastModifiedBy>Ergo Den Bogaet</cp:lastModifiedBy>
  <cp:revision>68</cp:revision>
  <dcterms:created xsi:type="dcterms:W3CDTF">2022-01-21T16:57:00Z</dcterms:created>
  <dcterms:modified xsi:type="dcterms:W3CDTF">2022-01-26T10:26:17Z</dcterms:modified>
</cp:coreProperties>
</file>