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Lst>
  <p:sldSz cy="5143500" cx="9144000"/>
  <p:notesSz cx="6858000" cy="9144000"/>
  <p:embeddedFontLst>
    <p:embeddedFont>
      <p:font typeface="Roboto"/>
      <p:regular r:id="rId78"/>
      <p:bold r:id="rId79"/>
      <p:italic r:id="rId80"/>
      <p:boldItalic r:id="rId81"/>
    </p:embeddedFont>
    <p:embeddedFont>
      <p:font typeface="Lora"/>
      <p:regular r:id="rId82"/>
      <p:bold r:id="rId83"/>
      <p:italic r:id="rId84"/>
      <p:boldItalic r:id="rId8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guide id="3" pos="1214">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 pos="1214"/>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Lora-italic.fntdata"/><Relationship Id="rId83" Type="http://schemas.openxmlformats.org/officeDocument/2006/relationships/font" Target="fonts/Lora-bold.fntdata"/><Relationship Id="rId42" Type="http://schemas.openxmlformats.org/officeDocument/2006/relationships/slide" Target="slides/slide37.xml"/><Relationship Id="rId41" Type="http://schemas.openxmlformats.org/officeDocument/2006/relationships/slide" Target="slides/slide36.xml"/><Relationship Id="rId85" Type="http://schemas.openxmlformats.org/officeDocument/2006/relationships/font" Target="fonts/Lora-boldItalic.fntdata"/><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font" Target="fonts/Roboto-italic.fntdata"/><Relationship Id="rId82" Type="http://schemas.openxmlformats.org/officeDocument/2006/relationships/font" Target="fonts/Lora-regular.fntdata"/><Relationship Id="rId81"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font" Target="fonts/Roboto-bold.fntdata"/><Relationship Id="rId34" Type="http://schemas.openxmlformats.org/officeDocument/2006/relationships/slide" Target="slides/slide29.xml"/><Relationship Id="rId78" Type="http://schemas.openxmlformats.org/officeDocument/2006/relationships/font" Target="fonts/Roboto-regular.fntdata"/><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1336b9fe7bb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1336b9fe7bb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336b9fe7bb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336b9fe7bb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336b9fe7bb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1336b9fe7bb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1336b9fe7bb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1336b9fe7bb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336b9fe7bb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1336b9fe7bb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1336b9fe7bb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1336b9fe7bb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1336b9fe7bb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1336b9fe7bb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e0ad18c84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e0ad18c84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336b9fe7bb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1336b9fe7bb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336b9fe7bb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1336b9fe7bb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1336b9fe7b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1336b9fe7b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336b9fe7bb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336b9fe7bb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e0ad18c84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e0ad18c84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3375e8b07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13375e8b07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3375e8b07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13375e8b07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3375e8b075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13375e8b075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13375e8b07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13375e8b07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3375e8b07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13375e8b075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e0ad18c84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e0ad18c84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13375e8b075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13375e8b075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375e8b07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375e8b075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336b9fe7b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1336b9fe7b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3375e8b075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3375e8b075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3375e8b075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13375e8b075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3375e8b075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13375e8b07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3375e8b075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13375e8b075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3375e8b075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13375e8b075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13375e8b075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13375e8b075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13375e8b075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13375e8b075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e0ad18c84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e0ad18c84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13375e8b075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13375e8b075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13375e8b075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13375e8b075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1336b9fe7b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1336b9fe7b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13375e8b075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13375e8b075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2e0ad18c84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2e0ad18c84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13375e8b075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13375e8b075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20dd3fb3101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20dd3fb3101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13375e8b075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13375e8b075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13375e8b075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13375e8b075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3375e8b075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13375e8b075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13375e8b075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13375e8b075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13375e8b075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13375e8b075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2e0ad18c84f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2e0ad18c84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1336b9fe7bb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1336b9fe7b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20dd3fb3101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20dd3fb3101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13375e8b075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13375e8b075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13375e8b075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13375e8b075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13375e8b075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13375e8b075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0dd3fb3101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20dd3fb3101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13375e8b075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13375e8b075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13375e8b075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13375e8b075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13375e8b075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13375e8b075_0_2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e0ad18c84f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e0ad18c84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05aed9975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05aed9975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336b9fe7bb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1336b9fe7bb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205aed99757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205aed99757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205aed99757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205aed99757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05aed99757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205aed9975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05aed99757_1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205aed99757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205aed99757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205aed99757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205aed99757_1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205aed99757_1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205aed99757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205aed99757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e0ad18c84f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2e0ad18c84f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g2e0ad18c84f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2" name="Google Shape;452;g2e0ad18c84f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e0ad18c84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2e0ad18c84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1336b9fe7bb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1336b9fe7bb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e0ad18c84f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e0ad18c84f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20dd3fb310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20dd3fb310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20dd3fb310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20dd3fb3101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1336b9fe7bb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1336b9fe7bb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1336b9fe7bb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1336b9fe7bb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0"/>
              </a:spcBef>
              <a:spcAft>
                <a:spcPts val="0"/>
              </a:spcAft>
              <a:buClr>
                <a:schemeClr val="dk1"/>
              </a:buClr>
              <a:buSzPts val="1400"/>
              <a:buChar char="○"/>
              <a:defRPr>
                <a:solidFill>
                  <a:schemeClr val="dk1"/>
                </a:solidFill>
              </a:defRPr>
            </a:lvl2pPr>
            <a:lvl3pPr indent="-317500" lvl="2" marL="1371600">
              <a:spcBef>
                <a:spcPts val="0"/>
              </a:spcBef>
              <a:spcAft>
                <a:spcPts val="0"/>
              </a:spcAft>
              <a:buClr>
                <a:schemeClr val="dk1"/>
              </a:buClr>
              <a:buSzPts val="1400"/>
              <a:buChar char="■"/>
              <a:defRPr>
                <a:solidFill>
                  <a:schemeClr val="dk1"/>
                </a:solidFill>
              </a:defRPr>
            </a:lvl3pPr>
            <a:lvl4pPr indent="-317500" lvl="3" marL="1828800">
              <a:spcBef>
                <a:spcPts val="0"/>
              </a:spcBef>
              <a:spcAft>
                <a:spcPts val="0"/>
              </a:spcAft>
              <a:buClr>
                <a:schemeClr val="dk1"/>
              </a:buClr>
              <a:buSzPts val="1400"/>
              <a:buChar char="●"/>
              <a:defRPr>
                <a:solidFill>
                  <a:schemeClr val="dk1"/>
                </a:solidFill>
              </a:defRPr>
            </a:lvl4pPr>
            <a:lvl5pPr indent="-317500" lvl="4" marL="2286000">
              <a:spcBef>
                <a:spcPts val="0"/>
              </a:spcBef>
              <a:spcAft>
                <a:spcPts val="0"/>
              </a:spcAft>
              <a:buClr>
                <a:schemeClr val="dk1"/>
              </a:buClr>
              <a:buSzPts val="1400"/>
              <a:buChar char="○"/>
              <a:defRPr>
                <a:solidFill>
                  <a:schemeClr val="dk1"/>
                </a:solidFill>
              </a:defRPr>
            </a:lvl5pPr>
            <a:lvl6pPr indent="-317500" lvl="5" marL="2743200">
              <a:spcBef>
                <a:spcPts val="0"/>
              </a:spcBef>
              <a:spcAft>
                <a:spcPts val="0"/>
              </a:spcAft>
              <a:buClr>
                <a:schemeClr val="dk1"/>
              </a:buClr>
              <a:buSzPts val="1400"/>
              <a:buChar char="■"/>
              <a:defRPr>
                <a:solidFill>
                  <a:schemeClr val="dk1"/>
                </a:solidFill>
              </a:defRPr>
            </a:lvl6pPr>
            <a:lvl7pPr indent="-317500" lvl="6" marL="3200400">
              <a:spcBef>
                <a:spcPts val="0"/>
              </a:spcBef>
              <a:spcAft>
                <a:spcPts val="0"/>
              </a:spcAft>
              <a:buClr>
                <a:schemeClr val="dk1"/>
              </a:buClr>
              <a:buSzPts val="1400"/>
              <a:buChar char="●"/>
              <a:defRPr>
                <a:solidFill>
                  <a:schemeClr val="dk1"/>
                </a:solidFill>
              </a:defRPr>
            </a:lvl7pPr>
            <a:lvl8pPr indent="-317500" lvl="7" marL="3657600">
              <a:spcBef>
                <a:spcPts val="0"/>
              </a:spcBef>
              <a:spcAft>
                <a:spcPts val="0"/>
              </a:spcAft>
              <a:buClr>
                <a:schemeClr val="dk1"/>
              </a:buClr>
              <a:buSzPts val="1400"/>
              <a:buChar char="○"/>
              <a:defRPr>
                <a:solidFill>
                  <a:schemeClr val="dk1"/>
                </a:solidFill>
              </a:defRPr>
            </a:lvl8pPr>
            <a:lvl9pPr indent="-317500" lvl="8" marL="4114800">
              <a:spcBef>
                <a:spcPts val="0"/>
              </a:spcBef>
              <a:spcAft>
                <a:spcPts val="0"/>
              </a:spcAft>
              <a:buClr>
                <a:schemeClr val="dk1"/>
              </a:buClr>
              <a:buSzPts val="1400"/>
              <a:buChar char="■"/>
              <a:defRPr>
                <a:solidFill>
                  <a:schemeClr val="dk1"/>
                </a:solidFill>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0"/>
              </a:spcBef>
              <a:spcAft>
                <a:spcPts val="0"/>
              </a:spcAft>
              <a:buClr>
                <a:schemeClr val="lt2"/>
              </a:buClr>
              <a:buSzPts val="1400"/>
              <a:buChar char="○"/>
              <a:defRPr>
                <a:solidFill>
                  <a:schemeClr val="lt2"/>
                </a:solidFill>
              </a:defRPr>
            </a:lvl2pPr>
            <a:lvl3pPr indent="-317500" lvl="2" marL="1371600">
              <a:lnSpc>
                <a:spcPct val="115000"/>
              </a:lnSpc>
              <a:spcBef>
                <a:spcPts val="0"/>
              </a:spcBef>
              <a:spcAft>
                <a:spcPts val="0"/>
              </a:spcAft>
              <a:buClr>
                <a:schemeClr val="lt2"/>
              </a:buClr>
              <a:buSzPts val="1400"/>
              <a:buChar char="■"/>
              <a:defRPr>
                <a:solidFill>
                  <a:schemeClr val="lt2"/>
                </a:solidFill>
              </a:defRPr>
            </a:lvl3pPr>
            <a:lvl4pPr indent="-317500" lvl="3" marL="1828800">
              <a:lnSpc>
                <a:spcPct val="115000"/>
              </a:lnSpc>
              <a:spcBef>
                <a:spcPts val="0"/>
              </a:spcBef>
              <a:spcAft>
                <a:spcPts val="0"/>
              </a:spcAft>
              <a:buClr>
                <a:schemeClr val="lt2"/>
              </a:buClr>
              <a:buSzPts val="1400"/>
              <a:buChar char="●"/>
              <a:defRPr>
                <a:solidFill>
                  <a:schemeClr val="lt2"/>
                </a:solidFill>
              </a:defRPr>
            </a:lvl4pPr>
            <a:lvl5pPr indent="-317500" lvl="4" marL="2286000">
              <a:lnSpc>
                <a:spcPct val="115000"/>
              </a:lnSpc>
              <a:spcBef>
                <a:spcPts val="0"/>
              </a:spcBef>
              <a:spcAft>
                <a:spcPts val="0"/>
              </a:spcAft>
              <a:buClr>
                <a:schemeClr val="lt2"/>
              </a:buClr>
              <a:buSzPts val="1400"/>
              <a:buChar char="○"/>
              <a:defRPr>
                <a:solidFill>
                  <a:schemeClr val="lt2"/>
                </a:solidFill>
              </a:defRPr>
            </a:lvl5pPr>
            <a:lvl6pPr indent="-317500" lvl="5" marL="2743200">
              <a:lnSpc>
                <a:spcPct val="115000"/>
              </a:lnSpc>
              <a:spcBef>
                <a:spcPts val="0"/>
              </a:spcBef>
              <a:spcAft>
                <a:spcPts val="0"/>
              </a:spcAft>
              <a:buClr>
                <a:schemeClr val="lt2"/>
              </a:buClr>
              <a:buSzPts val="1400"/>
              <a:buChar char="■"/>
              <a:defRPr>
                <a:solidFill>
                  <a:schemeClr val="lt2"/>
                </a:solidFill>
              </a:defRPr>
            </a:lvl6pPr>
            <a:lvl7pPr indent="-317500" lvl="6" marL="3200400">
              <a:lnSpc>
                <a:spcPct val="115000"/>
              </a:lnSpc>
              <a:spcBef>
                <a:spcPts val="0"/>
              </a:spcBef>
              <a:spcAft>
                <a:spcPts val="0"/>
              </a:spcAft>
              <a:buClr>
                <a:schemeClr val="lt2"/>
              </a:buClr>
              <a:buSzPts val="1400"/>
              <a:buChar char="●"/>
              <a:defRPr>
                <a:solidFill>
                  <a:schemeClr val="lt2"/>
                </a:solidFill>
              </a:defRPr>
            </a:lvl7pPr>
            <a:lvl8pPr indent="-317500" lvl="7" marL="3657600">
              <a:lnSpc>
                <a:spcPct val="115000"/>
              </a:lnSpc>
              <a:spcBef>
                <a:spcPts val="0"/>
              </a:spcBef>
              <a:spcAft>
                <a:spcPts val="0"/>
              </a:spcAft>
              <a:buClr>
                <a:schemeClr val="lt2"/>
              </a:buClr>
              <a:buSzPts val="1400"/>
              <a:buChar char="○"/>
              <a:defRPr>
                <a:solidFill>
                  <a:schemeClr val="lt2"/>
                </a:solidFill>
              </a:defRPr>
            </a:lvl8pPr>
            <a:lvl9pPr indent="-317500" lvl="8" marL="4114800">
              <a:lnSpc>
                <a:spcPct val="115000"/>
              </a:lnSpc>
              <a:spcBef>
                <a:spcPts val="0"/>
              </a:spcBef>
              <a:spcAft>
                <a:spcPts val="0"/>
              </a:spcAft>
              <a:buClr>
                <a:schemeClr val="lt2"/>
              </a:buClr>
              <a:buSzPts val="1400"/>
              <a:buChar char="■"/>
              <a:defRPr>
                <a:solidFill>
                  <a:schemeClr val="lt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2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2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3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2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3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3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2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3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2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2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De Gobi-woestijn ligt in Zuid-Afrika</a:t>
            </a:r>
            <a:endParaRPr/>
          </a:p>
        </p:txBody>
      </p:sp>
      <p:pic>
        <p:nvPicPr>
          <p:cNvPr id="108" name="Google Shape;108;p22"/>
          <p:cNvPicPr preferRelativeResize="0"/>
          <p:nvPr/>
        </p:nvPicPr>
        <p:blipFill>
          <a:blip r:embed="rId3">
            <a:alphaModFix/>
          </a:blip>
          <a:stretch>
            <a:fillRect/>
          </a:stretch>
        </p:blipFill>
        <p:spPr>
          <a:xfrm>
            <a:off x="6147725" y="216025"/>
            <a:ext cx="2461401" cy="18460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112" name="Shape 112"/>
        <p:cNvGrpSpPr/>
        <p:nvPr/>
      </p:nvGrpSpPr>
      <p:grpSpPr>
        <a:xfrm>
          <a:off x="0" y="0"/>
          <a:ext cx="0" cy="0"/>
          <a:chOff x="0" y="0"/>
          <a:chExt cx="0" cy="0"/>
        </a:xfrm>
      </p:grpSpPr>
      <p:sp>
        <p:nvSpPr>
          <p:cNvPr id="113" name="Google Shape;113;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De Gobi-woestijn ligt in Zuid-Afrika </a:t>
            </a:r>
            <a:endParaRPr>
              <a:solidFill>
                <a:schemeClr val="dk2"/>
              </a:solidFill>
            </a:endParaRPr>
          </a:p>
        </p:txBody>
      </p:sp>
      <p:sp>
        <p:nvSpPr>
          <p:cNvPr id="114" name="Google Shape;114;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De Gobiwoestijn is de grootste woestijn van Azië en strekt zich uit over het noorden van China en het zuiden van Mongolië. De grootste delen van de vierde grootste woestijn op aarde bestaan niet uit zandwoestijn, maar uit rotsen.</a:t>
            </a:r>
            <a:endParaRPr b="1" sz="2000">
              <a:solidFill>
                <a:schemeClr val="dk2"/>
              </a:solidFill>
              <a:latin typeface="Lora"/>
              <a:ea typeface="Lora"/>
              <a:cs typeface="Lora"/>
              <a:sym typeface="Lora"/>
            </a:endParaRPr>
          </a:p>
          <a:p>
            <a:pPr indent="0" lvl="0" marL="0" rtl="0" algn="l">
              <a:spcBef>
                <a:spcPts val="0"/>
              </a:spcBef>
              <a:spcAft>
                <a:spcPts val="0"/>
              </a:spcAft>
              <a:buClr>
                <a:schemeClr val="dk1"/>
              </a:buClr>
              <a:buSzPts val="1100"/>
              <a:buFont typeface="Arial"/>
              <a:buNone/>
            </a:pPr>
            <a:r>
              <a:t/>
            </a:r>
            <a:endParaRPr b="1" sz="2000">
              <a:solidFill>
                <a:schemeClr val="dk2"/>
              </a:solidFill>
              <a:latin typeface="Lora"/>
              <a:ea typeface="Lora"/>
              <a:cs typeface="Lora"/>
              <a:sym typeface="Lora"/>
            </a:endParaRPr>
          </a:p>
          <a:p>
            <a:pPr indent="0" lvl="0" marL="0" rtl="0" algn="l">
              <a:spcBef>
                <a:spcPts val="1400"/>
              </a:spcBef>
              <a:spcAft>
                <a:spcPts val="1200"/>
              </a:spcAft>
              <a:buNone/>
            </a:pPr>
            <a:r>
              <a:t/>
            </a:r>
            <a:endParaRPr b="1" sz="1000">
              <a:solidFill>
                <a:srgbClr val="333333"/>
              </a:solidFill>
              <a:highlight>
                <a:srgbClr val="FFFFFF"/>
              </a:highlight>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4"/>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Het reuzenrad in Londen van 135 meter hoog heet Londen Sky </a:t>
            </a:r>
            <a:endParaRPr/>
          </a:p>
        </p:txBody>
      </p:sp>
      <p:pic>
        <p:nvPicPr>
          <p:cNvPr id="120" name="Google Shape;120;p24"/>
          <p:cNvPicPr preferRelativeResize="0"/>
          <p:nvPr/>
        </p:nvPicPr>
        <p:blipFill>
          <a:blip r:embed="rId3">
            <a:alphaModFix/>
          </a:blip>
          <a:stretch>
            <a:fillRect/>
          </a:stretch>
        </p:blipFill>
        <p:spPr>
          <a:xfrm>
            <a:off x="3305175" y="3245725"/>
            <a:ext cx="2533650" cy="1685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124" name="Shape 124"/>
        <p:cNvGrpSpPr/>
        <p:nvPr/>
      </p:nvGrpSpPr>
      <p:grpSpPr>
        <a:xfrm>
          <a:off x="0" y="0"/>
          <a:ext cx="0" cy="0"/>
          <a:chOff x="0" y="0"/>
          <a:chExt cx="0" cy="0"/>
        </a:xfrm>
      </p:grpSpPr>
      <p:sp>
        <p:nvSpPr>
          <p:cNvPr id="125" name="Google Shape;125;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Het reuzenrad in Londen van 135 meter hoog heet Londen Sky</a:t>
            </a:r>
            <a:endParaRPr>
              <a:solidFill>
                <a:schemeClr val="dk2"/>
              </a:solidFill>
            </a:endParaRPr>
          </a:p>
        </p:txBody>
      </p:sp>
      <p:sp>
        <p:nvSpPr>
          <p:cNvPr id="126" name="Google Shape;126;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Het is London Eye.</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Werd gebouwd in 1998 en was bij de opening het grootste reuzenrad ter wereld. Inmiddels hebben enkele andere reuzenraderen London Eye al overtroffen in hoogte.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Zoals Ain Dubai (in Dubai) het hoogste is met 250 meter. </a:t>
            </a:r>
            <a:endParaRPr b="1" sz="2000">
              <a:solidFill>
                <a:schemeClr val="dk2"/>
              </a:solidFill>
              <a:latin typeface="Lora"/>
              <a:ea typeface="Lora"/>
              <a:cs typeface="Lora"/>
              <a:sym typeface="Lor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6"/>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Mona Lisa hangt in Het Louvre in Parijs</a:t>
            </a:r>
            <a:endParaRPr/>
          </a:p>
        </p:txBody>
      </p:sp>
      <p:pic>
        <p:nvPicPr>
          <p:cNvPr id="132" name="Google Shape;132;p26"/>
          <p:cNvPicPr preferRelativeResize="0"/>
          <p:nvPr/>
        </p:nvPicPr>
        <p:blipFill>
          <a:blip r:embed="rId3">
            <a:alphaModFix/>
          </a:blip>
          <a:stretch>
            <a:fillRect/>
          </a:stretch>
        </p:blipFill>
        <p:spPr>
          <a:xfrm>
            <a:off x="7517875" y="207475"/>
            <a:ext cx="1409850" cy="21015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136" name="Shape 136"/>
        <p:cNvGrpSpPr/>
        <p:nvPr/>
      </p:nvGrpSpPr>
      <p:grpSpPr>
        <a:xfrm>
          <a:off x="0" y="0"/>
          <a:ext cx="0" cy="0"/>
          <a:chOff x="0" y="0"/>
          <a:chExt cx="0" cy="0"/>
        </a:xfrm>
      </p:grpSpPr>
      <p:sp>
        <p:nvSpPr>
          <p:cNvPr id="137" name="Google Shape;137;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De Mona Lisa hangt in Het Louvre in Parijs</a:t>
            </a:r>
            <a:endParaRPr>
              <a:solidFill>
                <a:schemeClr val="dk2"/>
              </a:solidFill>
            </a:endParaRPr>
          </a:p>
        </p:txBody>
      </p:sp>
      <p:sp>
        <p:nvSpPr>
          <p:cNvPr id="138" name="Google Shape;138;p27"/>
          <p:cNvSpPr txBox="1"/>
          <p:nvPr>
            <p:ph idx="1" type="body"/>
          </p:nvPr>
        </p:nvSpPr>
        <p:spPr>
          <a:xfrm>
            <a:off x="311700" y="1152475"/>
            <a:ext cx="8520600" cy="4118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Ze was de derde echtgenote van Francesco del Giocondo, die waarschijnlijk de opdracht gaf voor het schilderij. Het behoorde tot de weinige werken waarvan men zeker is dat het de hand van Leonardo zelf is.</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1200"/>
              </a:spcAft>
              <a:buNone/>
            </a:pPr>
            <a:r>
              <a:t/>
            </a:r>
            <a:endParaRPr b="1"/>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Goudvissen hebben een geheugen van enkele seconden</a:t>
            </a:r>
            <a:endParaRPr/>
          </a:p>
        </p:txBody>
      </p:sp>
      <p:pic>
        <p:nvPicPr>
          <p:cNvPr id="144" name="Google Shape;144;p28"/>
          <p:cNvPicPr preferRelativeResize="0"/>
          <p:nvPr/>
        </p:nvPicPr>
        <p:blipFill>
          <a:blip r:embed="rId3">
            <a:alphaModFix/>
          </a:blip>
          <a:stretch>
            <a:fillRect/>
          </a:stretch>
        </p:blipFill>
        <p:spPr>
          <a:xfrm>
            <a:off x="152400" y="3145050"/>
            <a:ext cx="2770489" cy="18460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148" name="Shape 148"/>
        <p:cNvGrpSpPr/>
        <p:nvPr/>
      </p:nvGrpSpPr>
      <p:grpSpPr>
        <a:xfrm>
          <a:off x="0" y="0"/>
          <a:ext cx="0" cy="0"/>
          <a:chOff x="0" y="0"/>
          <a:chExt cx="0" cy="0"/>
        </a:xfrm>
      </p:grpSpPr>
      <p:sp>
        <p:nvSpPr>
          <p:cNvPr id="149" name="Google Shape;149;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Goudvissen hebben een geheugen van enkele seconden</a:t>
            </a:r>
            <a:endParaRPr>
              <a:solidFill>
                <a:schemeClr val="dk2"/>
              </a:solidFill>
            </a:endParaRPr>
          </a:p>
        </p:txBody>
      </p:sp>
      <p:sp>
        <p:nvSpPr>
          <p:cNvPr id="150" name="Google Shape;150;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Uit onderzoek blijkt tot wel 3 maanden.</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Goudvissen zien niet alleen onderscheid tussen verschillende vormen en </a:t>
            </a:r>
            <a:r>
              <a:rPr b="1" lang="nl" sz="2000">
                <a:solidFill>
                  <a:schemeClr val="dk2"/>
                </a:solidFill>
                <a:latin typeface="Lora"/>
                <a:ea typeface="Lora"/>
                <a:cs typeface="Lora"/>
                <a:sym typeface="Lora"/>
              </a:rPr>
              <a:t>kleuren</a:t>
            </a:r>
            <a:r>
              <a:rPr b="1" lang="nl" sz="2000">
                <a:solidFill>
                  <a:schemeClr val="dk2"/>
                </a:solidFill>
                <a:latin typeface="Lora"/>
                <a:ea typeface="Lora"/>
                <a:cs typeface="Lora"/>
                <a:sym typeface="Lora"/>
              </a:rPr>
              <a:t>, maar ze kunnen ook gezichten herkennen.</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Bijvoorbeeld van degene die ze eten geeft.</a:t>
            </a:r>
            <a:endParaRPr b="1" sz="2000">
              <a:solidFill>
                <a:schemeClr val="dk2"/>
              </a:solidFill>
              <a:latin typeface="Lora"/>
              <a:ea typeface="Lora"/>
              <a:cs typeface="Lora"/>
              <a:sym typeface="Lor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30"/>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Een jaar op Mars duurt ongeveer 50 aardse dagen</a:t>
            </a:r>
            <a:endParaRPr/>
          </a:p>
        </p:txBody>
      </p:sp>
      <p:pic>
        <p:nvPicPr>
          <p:cNvPr id="156" name="Google Shape;156;p30"/>
          <p:cNvPicPr preferRelativeResize="0"/>
          <p:nvPr/>
        </p:nvPicPr>
        <p:blipFill>
          <a:blip r:embed="rId3">
            <a:alphaModFix/>
          </a:blip>
          <a:stretch>
            <a:fillRect/>
          </a:stretch>
        </p:blipFill>
        <p:spPr>
          <a:xfrm>
            <a:off x="6801650" y="2992650"/>
            <a:ext cx="2030655" cy="1846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160" name="Shape 160"/>
        <p:cNvGrpSpPr/>
        <p:nvPr/>
      </p:nvGrpSpPr>
      <p:grpSpPr>
        <a:xfrm>
          <a:off x="0" y="0"/>
          <a:ext cx="0" cy="0"/>
          <a:chOff x="0" y="0"/>
          <a:chExt cx="0" cy="0"/>
        </a:xfrm>
      </p:grpSpPr>
      <p:sp>
        <p:nvSpPr>
          <p:cNvPr id="161" name="Google Shape;161;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Een jaar op Mars duurt ongeveer 50 aardse dagen</a:t>
            </a:r>
            <a:endParaRPr>
              <a:solidFill>
                <a:schemeClr val="lt1"/>
              </a:solidFill>
            </a:endParaRPr>
          </a:p>
        </p:txBody>
      </p:sp>
      <p:sp>
        <p:nvSpPr>
          <p:cNvPr id="162" name="Google Shape;162;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Ongeveer 687 aardse dagen, wat gelijk is aan 1,88 aardjaar.</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Doordat Mars verder van de zon af staat dan de aarde, duurt het langer voordat de rode planeet een volledige baan rond de zon heeft gemaakt.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2024 is een schrikkeljaar</a:t>
            </a:r>
            <a:endParaRPr/>
          </a:p>
        </p:txBody>
      </p:sp>
      <p:pic>
        <p:nvPicPr>
          <p:cNvPr id="59" name="Google Shape;59;p14"/>
          <p:cNvPicPr preferRelativeResize="0"/>
          <p:nvPr/>
        </p:nvPicPr>
        <p:blipFill>
          <a:blip r:embed="rId3">
            <a:alphaModFix/>
          </a:blip>
          <a:stretch>
            <a:fillRect/>
          </a:stretch>
        </p:blipFill>
        <p:spPr>
          <a:xfrm>
            <a:off x="152400" y="3145050"/>
            <a:ext cx="2714780" cy="1846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De langste rivier ter wereld is de Nijl</a:t>
            </a:r>
            <a:endParaRPr/>
          </a:p>
        </p:txBody>
      </p:sp>
      <p:pic>
        <p:nvPicPr>
          <p:cNvPr id="168" name="Google Shape;168;p32"/>
          <p:cNvPicPr preferRelativeResize="0"/>
          <p:nvPr/>
        </p:nvPicPr>
        <p:blipFill>
          <a:blip r:embed="rId3">
            <a:alphaModFix/>
          </a:blip>
          <a:stretch>
            <a:fillRect/>
          </a:stretch>
        </p:blipFill>
        <p:spPr>
          <a:xfrm>
            <a:off x="3284900" y="247950"/>
            <a:ext cx="2769074" cy="18460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172" name="Shape 172"/>
        <p:cNvGrpSpPr/>
        <p:nvPr/>
      </p:nvGrpSpPr>
      <p:grpSpPr>
        <a:xfrm>
          <a:off x="0" y="0"/>
          <a:ext cx="0" cy="0"/>
          <a:chOff x="0" y="0"/>
          <a:chExt cx="0" cy="0"/>
        </a:xfrm>
      </p:grpSpPr>
      <p:sp>
        <p:nvSpPr>
          <p:cNvPr id="173" name="Google Shape;173;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De langste rivier ter wereld is de Nijl</a:t>
            </a:r>
            <a:endParaRPr>
              <a:solidFill>
                <a:schemeClr val="lt1"/>
              </a:solidFill>
            </a:endParaRPr>
          </a:p>
        </p:txBody>
      </p:sp>
      <p:sp>
        <p:nvSpPr>
          <p:cNvPr id="174" name="Google Shape;174;p33"/>
          <p:cNvSpPr txBox="1"/>
          <p:nvPr>
            <p:ph idx="1" type="body"/>
          </p:nvPr>
        </p:nvSpPr>
        <p:spPr>
          <a:xfrm>
            <a:off x="347925" y="1017725"/>
            <a:ext cx="8520600" cy="404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Samen met de Amazone in Zuid-Amerika is de Nijl één van de twee langste rivieren op onze aardbol. Men is er echter nog steeds niet uit welke van de rivieren nu exact het langst is. </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Toch kan met een lengte van c.a. 6700km zonder twijfel gezegd worden dat de Nijl een indrukwekkend stroomgebied heeft</a:t>
            </a:r>
            <a:endParaRPr b="1" sz="2000">
              <a:solidFill>
                <a:schemeClr val="dk2"/>
              </a:solidFill>
              <a:latin typeface="Lora"/>
              <a:ea typeface="Lora"/>
              <a:cs typeface="Lora"/>
              <a:sym typeface="Lora"/>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4"/>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Een groep wilde zwijnen wordt een ‘rotte’ genoemd</a:t>
            </a:r>
            <a:endParaRPr/>
          </a:p>
        </p:txBody>
      </p:sp>
      <p:pic>
        <p:nvPicPr>
          <p:cNvPr id="180" name="Google Shape;180;p34"/>
          <p:cNvPicPr preferRelativeResize="0"/>
          <p:nvPr/>
        </p:nvPicPr>
        <p:blipFill>
          <a:blip r:embed="rId3">
            <a:alphaModFix/>
          </a:blip>
          <a:stretch>
            <a:fillRect/>
          </a:stretch>
        </p:blipFill>
        <p:spPr>
          <a:xfrm>
            <a:off x="5799900" y="161125"/>
            <a:ext cx="2769075" cy="18460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184" name="Shape 184"/>
        <p:cNvGrpSpPr/>
        <p:nvPr/>
      </p:nvGrpSpPr>
      <p:grpSpPr>
        <a:xfrm>
          <a:off x="0" y="0"/>
          <a:ext cx="0" cy="0"/>
          <a:chOff x="0" y="0"/>
          <a:chExt cx="0" cy="0"/>
        </a:xfrm>
      </p:grpSpPr>
      <p:sp>
        <p:nvSpPr>
          <p:cNvPr id="185" name="Google Shape;185;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Een groep wilde zwijnen wordt een ‘rotte’ genoemd</a:t>
            </a:r>
            <a:endParaRPr>
              <a:solidFill>
                <a:schemeClr val="lt1"/>
              </a:solidFill>
            </a:endParaRPr>
          </a:p>
        </p:txBody>
      </p:sp>
      <p:sp>
        <p:nvSpPr>
          <p:cNvPr id="186" name="Google Shape;186;p35"/>
          <p:cNvSpPr txBox="1"/>
          <p:nvPr>
            <p:ph idx="1" type="body"/>
          </p:nvPr>
        </p:nvSpPr>
        <p:spPr>
          <a:xfrm>
            <a:off x="311700" y="1017725"/>
            <a:ext cx="8520600" cy="404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Een rotte bestaat uit vrouwtjes met hun jongen en een- en tweejarige zwijnen.</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Een typische rotte bestaat uit twee a drie vrouwtjes.</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De groep zelf bestaat vaak uit ongeveer twintig individuen.</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pic>
        <p:nvPicPr>
          <p:cNvPr id="187" name="Google Shape;187;p35"/>
          <p:cNvPicPr preferRelativeResize="0"/>
          <p:nvPr/>
        </p:nvPicPr>
        <p:blipFill>
          <a:blip r:embed="rId3">
            <a:alphaModFix/>
          </a:blip>
          <a:stretch>
            <a:fillRect/>
          </a:stretch>
        </p:blipFill>
        <p:spPr>
          <a:xfrm>
            <a:off x="5631125" y="2931950"/>
            <a:ext cx="3201175" cy="2135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6"/>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Het classificeren van de snelheid van de wind, de zogenaamde windkracht, doen we op de schaal van Beaufort</a:t>
            </a:r>
            <a:endParaRPr/>
          </a:p>
        </p:txBody>
      </p:sp>
      <p:pic>
        <p:nvPicPr>
          <p:cNvPr id="193" name="Google Shape;193;p36"/>
          <p:cNvPicPr preferRelativeResize="0"/>
          <p:nvPr/>
        </p:nvPicPr>
        <p:blipFill>
          <a:blip r:embed="rId3">
            <a:alphaModFix/>
          </a:blip>
          <a:stretch>
            <a:fillRect/>
          </a:stretch>
        </p:blipFill>
        <p:spPr>
          <a:xfrm>
            <a:off x="152400" y="3145050"/>
            <a:ext cx="1846050" cy="1846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197" name="Shape 197"/>
        <p:cNvGrpSpPr/>
        <p:nvPr/>
      </p:nvGrpSpPr>
      <p:grpSpPr>
        <a:xfrm>
          <a:off x="0" y="0"/>
          <a:ext cx="0" cy="0"/>
          <a:chOff x="0" y="0"/>
          <a:chExt cx="0" cy="0"/>
        </a:xfrm>
      </p:grpSpPr>
      <p:sp>
        <p:nvSpPr>
          <p:cNvPr id="198" name="Google Shape;198;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Het classificeren van de snelheid van de wind, de zogenaamde windkracht, doen we op de schaal van Beaufort</a:t>
            </a:r>
            <a:endParaRPr>
              <a:solidFill>
                <a:schemeClr val="lt1"/>
              </a:solidFill>
            </a:endParaRPr>
          </a:p>
        </p:txBody>
      </p:sp>
      <p:sp>
        <p:nvSpPr>
          <p:cNvPr id="199" name="Google Shape;199;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De Beaufortschaal werd reeds in 1805 opgesteld door de ler Francis Beaufort. Deze schaal wordt gebruikt om </a:t>
            </a:r>
            <a:r>
              <a:rPr b="1" lang="nl" sz="2000">
                <a:solidFill>
                  <a:schemeClr val="dk2"/>
                </a:solidFill>
                <a:latin typeface="Lora"/>
                <a:ea typeface="Lora"/>
                <a:cs typeface="Lora"/>
                <a:sym typeface="Lora"/>
              </a:rPr>
              <a:t>wind intensiteit</a:t>
            </a:r>
            <a:r>
              <a:rPr b="1" lang="nl" sz="2000">
                <a:solidFill>
                  <a:schemeClr val="dk2"/>
                </a:solidFill>
                <a:latin typeface="Lora"/>
                <a:ea typeface="Lora"/>
                <a:cs typeface="Lora"/>
                <a:sym typeface="Lora"/>
              </a:rPr>
              <a:t> te definiëren met behulp van de windsnelheid, berekend over een periode van 10 minuten, op een hoogte van 10m boven het waarnemingsstation.</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pic>
        <p:nvPicPr>
          <p:cNvPr id="200" name="Google Shape;200;p37"/>
          <p:cNvPicPr preferRelativeResize="0"/>
          <p:nvPr/>
        </p:nvPicPr>
        <p:blipFill rotWithShape="1">
          <a:blip r:embed="rId3">
            <a:alphaModFix/>
          </a:blip>
          <a:srcRect b="6976" l="0" r="14792" t="0"/>
          <a:stretch/>
        </p:blipFill>
        <p:spPr>
          <a:xfrm>
            <a:off x="4719975" y="3649375"/>
            <a:ext cx="4424025" cy="14941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Het Oktoberfest begint traditioneel in september</a:t>
            </a:r>
            <a:endParaRPr/>
          </a:p>
        </p:txBody>
      </p:sp>
      <p:pic>
        <p:nvPicPr>
          <p:cNvPr id="206" name="Google Shape;206;p38"/>
          <p:cNvPicPr preferRelativeResize="0"/>
          <p:nvPr/>
        </p:nvPicPr>
        <p:blipFill>
          <a:blip r:embed="rId3">
            <a:alphaModFix/>
          </a:blip>
          <a:stretch>
            <a:fillRect/>
          </a:stretch>
        </p:blipFill>
        <p:spPr>
          <a:xfrm>
            <a:off x="2037950" y="170275"/>
            <a:ext cx="2694733" cy="18460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210" name="Shape 210"/>
        <p:cNvGrpSpPr/>
        <p:nvPr/>
      </p:nvGrpSpPr>
      <p:grpSpPr>
        <a:xfrm>
          <a:off x="0" y="0"/>
          <a:ext cx="0" cy="0"/>
          <a:chOff x="0" y="0"/>
          <a:chExt cx="0" cy="0"/>
        </a:xfrm>
      </p:grpSpPr>
      <p:sp>
        <p:nvSpPr>
          <p:cNvPr id="211" name="Google Shape;211;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Het Oktoberfest begint traditioneel in september</a:t>
            </a:r>
            <a:endParaRPr>
              <a:solidFill>
                <a:schemeClr val="lt1"/>
              </a:solidFill>
            </a:endParaRPr>
          </a:p>
        </p:txBody>
      </p:sp>
      <p:sp>
        <p:nvSpPr>
          <p:cNvPr id="212" name="Google Shape;212;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Het feest begint traditioneel om 12u op de eerste zaterdag na 15 september en eindigt normaal gesproken op de eerste zondag van oktober.</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Dit bierfestival/volksfeest wordt jaarlijks door meer dan vijf miljoen mensen bezocht. </a:t>
            </a:r>
            <a:endParaRPr b="1" sz="2000">
              <a:solidFill>
                <a:schemeClr val="dk2"/>
              </a:solidFill>
              <a:latin typeface="Lora"/>
              <a:ea typeface="Lora"/>
              <a:cs typeface="Lora"/>
              <a:sym typeface="Lora"/>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0"/>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Grote Muur van China is vanaf de maan zichtbaar</a:t>
            </a:r>
            <a:endParaRPr/>
          </a:p>
        </p:txBody>
      </p:sp>
      <p:pic>
        <p:nvPicPr>
          <p:cNvPr id="218" name="Google Shape;218;p40"/>
          <p:cNvPicPr preferRelativeResize="0"/>
          <p:nvPr/>
        </p:nvPicPr>
        <p:blipFill>
          <a:blip r:embed="rId3">
            <a:alphaModFix/>
          </a:blip>
          <a:stretch>
            <a:fillRect/>
          </a:stretch>
        </p:blipFill>
        <p:spPr>
          <a:xfrm>
            <a:off x="3188150" y="3199975"/>
            <a:ext cx="2767693" cy="184605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222" name="Shape 222"/>
        <p:cNvGrpSpPr/>
        <p:nvPr/>
      </p:nvGrpSpPr>
      <p:grpSpPr>
        <a:xfrm>
          <a:off x="0" y="0"/>
          <a:ext cx="0" cy="0"/>
          <a:chOff x="0" y="0"/>
          <a:chExt cx="0" cy="0"/>
        </a:xfrm>
      </p:grpSpPr>
      <p:sp>
        <p:nvSpPr>
          <p:cNvPr id="223" name="Google Shape;223;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De Grote Muur van China is vanaf de maan zichtbaar</a:t>
            </a:r>
            <a:endParaRPr>
              <a:solidFill>
                <a:schemeClr val="lt1"/>
              </a:solidFill>
            </a:endParaRPr>
          </a:p>
        </p:txBody>
      </p:sp>
      <p:sp>
        <p:nvSpPr>
          <p:cNvPr id="224" name="Google Shape;224;p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Buzz Aldrin, de tweede mens op de maan, vertelde tijdens een lezing op de TU Delft in 2007 dat de Muur echt niet te zien is vanaf de maan en dat zelfs de verschillende continenten amper uit elkaar te houden zijn. </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Vanuit het ruimtestation ISS is het wel mogelijk om de Chinese Muur met het blote oog te zien. </a:t>
            </a:r>
            <a:endParaRPr b="1" sz="2000">
              <a:solidFill>
                <a:schemeClr val="dk2"/>
              </a:solidFill>
              <a:latin typeface="Lora"/>
              <a:ea typeface="Lora"/>
              <a:cs typeface="Lora"/>
              <a:sym typeface="Lor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63" name="Shape 63"/>
        <p:cNvGrpSpPr/>
        <p:nvPr/>
      </p:nvGrpSpPr>
      <p:grpSpPr>
        <a:xfrm>
          <a:off x="0" y="0"/>
          <a:ext cx="0" cy="0"/>
          <a:chOff x="0" y="0"/>
          <a:chExt cx="0" cy="0"/>
        </a:xfrm>
      </p:grpSpPr>
      <p:sp>
        <p:nvSpPr>
          <p:cNvPr id="64" name="Google Shape;64;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2024 is een schrikkeljaar</a:t>
            </a:r>
            <a:endParaRPr>
              <a:solidFill>
                <a:schemeClr val="dk2"/>
              </a:solidFill>
            </a:endParaRPr>
          </a:p>
          <a:p>
            <a:pPr indent="0" lvl="0" marL="0" rtl="0" algn="l">
              <a:spcBef>
                <a:spcPts val="0"/>
              </a:spcBef>
              <a:spcAft>
                <a:spcPts val="0"/>
              </a:spcAft>
              <a:buNone/>
            </a:pPr>
            <a:r>
              <a:t/>
            </a:r>
            <a:endParaRPr>
              <a:solidFill>
                <a:schemeClr val="dk2"/>
              </a:solidFill>
            </a:endParaRPr>
          </a:p>
        </p:txBody>
      </p:sp>
      <p:sp>
        <p:nvSpPr>
          <p:cNvPr id="65" name="Google Shape;65;p15"/>
          <p:cNvSpPr txBox="1"/>
          <p:nvPr>
            <p:ph idx="1" type="body"/>
          </p:nvPr>
        </p:nvSpPr>
        <p:spPr>
          <a:xfrm>
            <a:off x="266175" y="1277850"/>
            <a:ext cx="6293700" cy="34164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marR="0" rtl="0" algn="l">
              <a:lnSpc>
                <a:spcPct val="115000"/>
              </a:lnSpc>
              <a:spcBef>
                <a:spcPts val="1200"/>
              </a:spcBef>
              <a:spcAft>
                <a:spcPts val="0"/>
              </a:spcAft>
              <a:buNone/>
            </a:pPr>
            <a:r>
              <a:rPr b="1" lang="nl" sz="2000">
                <a:solidFill>
                  <a:schemeClr val="dk2"/>
                </a:solidFill>
                <a:latin typeface="Lora"/>
                <a:ea typeface="Lora"/>
                <a:cs typeface="Lora"/>
                <a:sym typeface="Lora"/>
              </a:rPr>
              <a:t>In het schrikkeljaar krijgen we 1 dag extra en wel op 29 februari van het betreffende jaar.</a:t>
            </a:r>
            <a:endParaRPr b="1" sz="2000">
              <a:solidFill>
                <a:schemeClr val="dk2"/>
              </a:solidFill>
              <a:latin typeface="Lora"/>
              <a:ea typeface="Lora"/>
              <a:cs typeface="Lora"/>
              <a:sym typeface="Lora"/>
            </a:endParaRPr>
          </a:p>
          <a:p>
            <a:pPr indent="0" lvl="0" marL="0" marR="0" rtl="0" algn="l">
              <a:lnSpc>
                <a:spcPct val="115000"/>
              </a:lnSpc>
              <a:spcBef>
                <a:spcPts val="1200"/>
              </a:spcBef>
              <a:spcAft>
                <a:spcPts val="0"/>
              </a:spcAft>
              <a:buNone/>
            </a:pPr>
            <a:r>
              <a:rPr b="1" lang="nl" sz="2000">
                <a:solidFill>
                  <a:schemeClr val="dk2"/>
                </a:solidFill>
                <a:latin typeface="Lora"/>
                <a:ea typeface="Lora"/>
                <a:cs typeface="Lora"/>
                <a:sym typeface="Lora"/>
              </a:rPr>
              <a:t>Een schrikkeljaar komt eens in de 4 jaar voor.</a:t>
            </a:r>
            <a:endParaRPr b="1" sz="2000">
              <a:solidFill>
                <a:schemeClr val="dk2"/>
              </a:solidFill>
              <a:latin typeface="Lora"/>
              <a:ea typeface="Lora"/>
              <a:cs typeface="Lora"/>
              <a:sym typeface="Lora"/>
            </a:endParaRPr>
          </a:p>
          <a:p>
            <a:pPr indent="0" lvl="0" marL="0" marR="0" rtl="0" algn="l">
              <a:lnSpc>
                <a:spcPct val="115000"/>
              </a:lnSpc>
              <a:spcBef>
                <a:spcPts val="1200"/>
              </a:spcBef>
              <a:spcAft>
                <a:spcPts val="1200"/>
              </a:spcAft>
              <a:buNone/>
            </a:pPr>
            <a:r>
              <a:t/>
            </a:r>
            <a:endParaRPr b="1" sz="2000">
              <a:solidFill>
                <a:schemeClr val="dk2"/>
              </a:solidFill>
              <a:latin typeface="Lora"/>
              <a:ea typeface="Lora"/>
              <a:cs typeface="Lora"/>
              <a:sym typeface="Lora"/>
            </a:endParaRPr>
          </a:p>
        </p:txBody>
      </p:sp>
      <p:pic>
        <p:nvPicPr>
          <p:cNvPr id="66" name="Google Shape;66;p15"/>
          <p:cNvPicPr preferRelativeResize="0"/>
          <p:nvPr/>
        </p:nvPicPr>
        <p:blipFill>
          <a:blip r:embed="rId3">
            <a:alphaModFix/>
          </a:blip>
          <a:stretch>
            <a:fillRect/>
          </a:stretch>
        </p:blipFill>
        <p:spPr>
          <a:xfrm>
            <a:off x="7018490" y="0"/>
            <a:ext cx="1422670" cy="51435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42"/>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uitvinder van Bluetooth is een Nederlander</a:t>
            </a:r>
            <a:endParaRPr/>
          </a:p>
        </p:txBody>
      </p:sp>
      <p:pic>
        <p:nvPicPr>
          <p:cNvPr id="230" name="Google Shape;230;p42"/>
          <p:cNvPicPr preferRelativeResize="0"/>
          <p:nvPr/>
        </p:nvPicPr>
        <p:blipFill>
          <a:blip r:embed="rId3">
            <a:alphaModFix/>
          </a:blip>
          <a:stretch>
            <a:fillRect/>
          </a:stretch>
        </p:blipFill>
        <p:spPr>
          <a:xfrm>
            <a:off x="6422325" y="3117600"/>
            <a:ext cx="2461401" cy="184605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234" name="Shape 234"/>
        <p:cNvGrpSpPr/>
        <p:nvPr/>
      </p:nvGrpSpPr>
      <p:grpSpPr>
        <a:xfrm>
          <a:off x="0" y="0"/>
          <a:ext cx="0" cy="0"/>
          <a:chOff x="0" y="0"/>
          <a:chExt cx="0" cy="0"/>
        </a:xfrm>
      </p:grpSpPr>
      <p:sp>
        <p:nvSpPr>
          <p:cNvPr id="235" name="Google Shape;235;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De uitvinder van Bluetooth is een Nederlander</a:t>
            </a:r>
            <a:endParaRPr>
              <a:solidFill>
                <a:schemeClr val="lt1"/>
              </a:solidFill>
            </a:endParaRPr>
          </a:p>
        </p:txBody>
      </p:sp>
      <p:sp>
        <p:nvSpPr>
          <p:cNvPr id="236" name="Google Shape;236;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marR="34290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Jaap Haartsen wordt opgenomen in de Amerikaanse Hall of Fame van uitvinders. </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Haartsen, bedacht bluetooth, het systeem waardoor apparaten draadloos met elkaar kunnen communiceren.</a:t>
            </a:r>
            <a:endParaRPr b="1" sz="2000">
              <a:solidFill>
                <a:schemeClr val="dk2"/>
              </a:solidFill>
              <a:latin typeface="Lora"/>
              <a:ea typeface="Lora"/>
              <a:cs typeface="Lora"/>
              <a:sym typeface="Lora"/>
            </a:endParaRPr>
          </a:p>
          <a:p>
            <a:pPr indent="0" lvl="0" marL="0" rtl="0" algn="l">
              <a:spcBef>
                <a:spcPts val="1500"/>
              </a:spcBef>
              <a:spcAft>
                <a:spcPts val="0"/>
              </a:spcAft>
              <a:buNone/>
            </a:pPr>
            <a:r>
              <a:t/>
            </a:r>
            <a:endParaRPr sz="1100">
              <a:solidFill>
                <a:srgbClr val="000000"/>
              </a:solidFill>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44"/>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Het scheikundig element voor goud is Ag</a:t>
            </a:r>
            <a:endParaRPr/>
          </a:p>
        </p:txBody>
      </p:sp>
      <p:pic>
        <p:nvPicPr>
          <p:cNvPr id="242" name="Google Shape;242;p44"/>
          <p:cNvPicPr preferRelativeResize="0"/>
          <p:nvPr/>
        </p:nvPicPr>
        <p:blipFill>
          <a:blip r:embed="rId3">
            <a:alphaModFix/>
          </a:blip>
          <a:stretch>
            <a:fillRect/>
          </a:stretch>
        </p:blipFill>
        <p:spPr>
          <a:xfrm>
            <a:off x="1027588" y="3044350"/>
            <a:ext cx="7088832" cy="18460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246" name="Shape 246"/>
        <p:cNvGrpSpPr/>
        <p:nvPr/>
      </p:nvGrpSpPr>
      <p:grpSpPr>
        <a:xfrm>
          <a:off x="0" y="0"/>
          <a:ext cx="0" cy="0"/>
          <a:chOff x="0" y="0"/>
          <a:chExt cx="0" cy="0"/>
        </a:xfrm>
      </p:grpSpPr>
      <p:sp>
        <p:nvSpPr>
          <p:cNvPr id="247" name="Google Shape;247;p4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Het scheikundig element voor goud is Ag </a:t>
            </a:r>
            <a:endParaRPr>
              <a:solidFill>
                <a:schemeClr val="lt1"/>
              </a:solidFill>
            </a:endParaRPr>
          </a:p>
        </p:txBody>
      </p:sp>
      <p:sp>
        <p:nvSpPr>
          <p:cNvPr id="248" name="Google Shape;248;p45"/>
          <p:cNvSpPr txBox="1"/>
          <p:nvPr>
            <p:ph idx="1" type="body"/>
          </p:nvPr>
        </p:nvSpPr>
        <p:spPr>
          <a:xfrm>
            <a:off x="311700" y="1152475"/>
            <a:ext cx="8520600" cy="4497000"/>
          </a:xfrm>
          <a:prstGeom prst="rect">
            <a:avLst/>
          </a:prstGeom>
        </p:spPr>
        <p:txBody>
          <a:bodyPr anchorCtr="0" anchor="t" bIns="91425" lIns="91425" spcFirstLastPara="1" rIns="91425" wrap="square" tIns="91425">
            <a:normAutofit/>
          </a:bodyPr>
          <a:lstStyle/>
          <a:p>
            <a:pPr indent="0" lvl="0" marL="0" marR="34290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De afkorting van Ag is van zilver.</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Au is de afkorting van Goud.</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Goud is één van de langst bekende metalen. Het komt in de natuur in metallische vorm voor. De toepassing in sieraden en munten dateert al van ver voor onze jaartelling. </a:t>
            </a:r>
            <a:endParaRPr b="1" sz="2000">
              <a:solidFill>
                <a:schemeClr val="dk2"/>
              </a:solidFill>
              <a:latin typeface="Lora"/>
              <a:ea typeface="Lora"/>
              <a:cs typeface="Lora"/>
              <a:sym typeface="Lora"/>
            </a:endParaRPr>
          </a:p>
          <a:p>
            <a:pPr indent="0" lvl="0" marL="0" rtl="0" algn="l">
              <a:spcBef>
                <a:spcPts val="1500"/>
              </a:spcBef>
              <a:spcAft>
                <a:spcPts val="1200"/>
              </a:spcAft>
              <a:buNone/>
            </a:pPr>
            <a:r>
              <a:t/>
            </a:r>
            <a:endParaRPr b="1"/>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46"/>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Vloeibaar kwik is bij kamertemperatuur bruin</a:t>
            </a:r>
            <a:endParaRPr/>
          </a:p>
        </p:txBody>
      </p:sp>
      <p:pic>
        <p:nvPicPr>
          <p:cNvPr id="254" name="Google Shape;254;p46"/>
          <p:cNvPicPr preferRelativeResize="0"/>
          <p:nvPr/>
        </p:nvPicPr>
        <p:blipFill>
          <a:blip r:embed="rId3">
            <a:alphaModFix/>
          </a:blip>
          <a:stretch>
            <a:fillRect/>
          </a:stretch>
        </p:blipFill>
        <p:spPr>
          <a:xfrm>
            <a:off x="7167145" y="144850"/>
            <a:ext cx="1378850" cy="20598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258" name="Shape 258"/>
        <p:cNvGrpSpPr/>
        <p:nvPr/>
      </p:nvGrpSpPr>
      <p:grpSpPr>
        <a:xfrm>
          <a:off x="0" y="0"/>
          <a:ext cx="0" cy="0"/>
          <a:chOff x="0" y="0"/>
          <a:chExt cx="0" cy="0"/>
        </a:xfrm>
      </p:grpSpPr>
      <p:sp>
        <p:nvSpPr>
          <p:cNvPr id="259" name="Google Shape;259;p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Vloeibaar kwik is bij kamertemperatuur bruin</a:t>
            </a:r>
            <a:endParaRPr>
              <a:solidFill>
                <a:schemeClr val="lt1"/>
              </a:solidFill>
            </a:endParaRPr>
          </a:p>
        </p:txBody>
      </p:sp>
      <p:sp>
        <p:nvSpPr>
          <p:cNvPr id="260" name="Google Shape;260;p4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Het heeft een zilverachtige, glanzende kleur.</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Kwik is het enige metaal uit het periodiek systeem dat bij kamertemperatuur vloeibaar is. </a:t>
            </a:r>
            <a:endParaRPr b="1" sz="2000">
              <a:solidFill>
                <a:schemeClr val="dk2"/>
              </a:solidFill>
              <a:latin typeface="Lora"/>
              <a:ea typeface="Lora"/>
              <a:cs typeface="Lora"/>
              <a:sym typeface="Lora"/>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48"/>
          <p:cNvSpPr txBox="1"/>
          <p:nvPr>
            <p:ph type="title"/>
          </p:nvPr>
        </p:nvSpPr>
        <p:spPr>
          <a:xfrm>
            <a:off x="25345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Een watermeloen is eigenlijk een groente</a:t>
            </a:r>
            <a:endParaRPr/>
          </a:p>
        </p:txBody>
      </p:sp>
      <p:pic>
        <p:nvPicPr>
          <p:cNvPr id="266" name="Google Shape;266;p48"/>
          <p:cNvPicPr preferRelativeResize="0"/>
          <p:nvPr/>
        </p:nvPicPr>
        <p:blipFill>
          <a:blip r:embed="rId3">
            <a:alphaModFix/>
          </a:blip>
          <a:stretch>
            <a:fillRect/>
          </a:stretch>
        </p:blipFill>
        <p:spPr>
          <a:xfrm>
            <a:off x="5845675" y="3090125"/>
            <a:ext cx="3164657" cy="18460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270" name="Shape 270"/>
        <p:cNvGrpSpPr/>
        <p:nvPr/>
      </p:nvGrpSpPr>
      <p:grpSpPr>
        <a:xfrm>
          <a:off x="0" y="0"/>
          <a:ext cx="0" cy="0"/>
          <a:chOff x="0" y="0"/>
          <a:chExt cx="0" cy="0"/>
        </a:xfrm>
      </p:grpSpPr>
      <p:sp>
        <p:nvSpPr>
          <p:cNvPr id="271" name="Google Shape;271;p4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Een watermeloen is eigenlijk een groente</a:t>
            </a:r>
            <a:endParaRPr>
              <a:solidFill>
                <a:schemeClr val="lt1"/>
              </a:solidFill>
            </a:endParaRPr>
          </a:p>
        </p:txBody>
      </p:sp>
      <p:sp>
        <p:nvSpPr>
          <p:cNvPr id="272" name="Google Shape;272;p4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marR="34290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De meloen is familie van de komkommer en de pompoen en daardoor dus eigenlijk een (vrucht)groente en geen fruit.</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Toch staat de watermeloen in de meeste overzichten onder de fruitsoorten en niet onder de groenten. Dit komt door de hoeveelheid fruitsuiker die in de watermeloen zit. </a:t>
            </a:r>
            <a:endParaRPr b="1" sz="2000">
              <a:solidFill>
                <a:schemeClr val="dk2"/>
              </a:solidFill>
              <a:latin typeface="Lora"/>
              <a:ea typeface="Lora"/>
              <a:cs typeface="Lora"/>
              <a:sym typeface="Lora"/>
            </a:endParaRPr>
          </a:p>
          <a:p>
            <a:pPr indent="0" lvl="0" marL="0" rtl="0" algn="l">
              <a:spcBef>
                <a:spcPts val="1500"/>
              </a:spcBef>
              <a:spcAft>
                <a:spcPts val="0"/>
              </a:spcAft>
              <a:buNone/>
            </a:pPr>
            <a:r>
              <a:t/>
            </a:r>
            <a:endParaRPr sz="1100">
              <a:solidFill>
                <a:srgbClr val="000000"/>
              </a:solidFill>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5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Een octopus heeft geel bloed</a:t>
            </a:r>
            <a:endParaRPr/>
          </a:p>
        </p:txBody>
      </p:sp>
      <p:pic>
        <p:nvPicPr>
          <p:cNvPr id="278" name="Google Shape;278;p50"/>
          <p:cNvPicPr preferRelativeResize="0"/>
          <p:nvPr/>
        </p:nvPicPr>
        <p:blipFill>
          <a:blip r:embed="rId3">
            <a:alphaModFix/>
          </a:blip>
          <a:stretch>
            <a:fillRect/>
          </a:stretch>
        </p:blipFill>
        <p:spPr>
          <a:xfrm>
            <a:off x="2852575" y="304800"/>
            <a:ext cx="2461400" cy="18460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282" name="Shape 282"/>
        <p:cNvGrpSpPr/>
        <p:nvPr/>
      </p:nvGrpSpPr>
      <p:grpSpPr>
        <a:xfrm>
          <a:off x="0" y="0"/>
          <a:ext cx="0" cy="0"/>
          <a:chOff x="0" y="0"/>
          <a:chExt cx="0" cy="0"/>
        </a:xfrm>
      </p:grpSpPr>
      <p:sp>
        <p:nvSpPr>
          <p:cNvPr id="283" name="Google Shape;283;p5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Een octopus heeft geel bloed</a:t>
            </a:r>
            <a:endParaRPr>
              <a:solidFill>
                <a:schemeClr val="lt1"/>
              </a:solidFill>
            </a:endParaRPr>
          </a:p>
        </p:txBody>
      </p:sp>
      <p:sp>
        <p:nvSpPr>
          <p:cNvPr id="284" name="Google Shape;284;p5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Door de grote hoeveelheid koper in het bloed van de octopus is zijn bloed blauw.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Ook slakken, krabben en kreeften hebben blauw bloed, dit is te wijten aan een ander type </a:t>
            </a:r>
            <a:r>
              <a:rPr b="1" lang="nl" sz="2000">
                <a:solidFill>
                  <a:schemeClr val="dk2"/>
                </a:solidFill>
                <a:latin typeface="Lora"/>
                <a:ea typeface="Lora"/>
                <a:cs typeface="Lora"/>
                <a:sym typeface="Lora"/>
              </a:rPr>
              <a:t>ademhaling pigment</a:t>
            </a:r>
            <a:r>
              <a:rPr b="1" lang="nl" sz="2000">
                <a:solidFill>
                  <a:schemeClr val="dk2"/>
                </a:solidFill>
                <a:latin typeface="Lora"/>
                <a:ea typeface="Lora"/>
                <a:cs typeface="Lora"/>
                <a:sym typeface="Lora"/>
              </a:rPr>
              <a:t>: homcyanine in plaats van hemoglobine.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Hemocyanine is een eiwit maar heeft is verschillend metaal gebonden. </a:t>
            </a:r>
            <a:endParaRPr b="1" sz="2000">
              <a:solidFill>
                <a:schemeClr val="dk2"/>
              </a:solidFill>
              <a:latin typeface="Lora"/>
              <a:ea typeface="Lora"/>
              <a:cs typeface="Lora"/>
              <a:sym typeface="Lor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Op een bromfiets moet je een helm dragen</a:t>
            </a:r>
            <a:endParaRPr/>
          </a:p>
        </p:txBody>
      </p:sp>
      <p:pic>
        <p:nvPicPr>
          <p:cNvPr id="72" name="Google Shape;72;p16"/>
          <p:cNvPicPr preferRelativeResize="0"/>
          <p:nvPr/>
        </p:nvPicPr>
        <p:blipFill>
          <a:blip r:embed="rId3">
            <a:alphaModFix/>
          </a:blip>
          <a:stretch>
            <a:fillRect/>
          </a:stretch>
        </p:blipFill>
        <p:spPr>
          <a:xfrm>
            <a:off x="6568750" y="3163350"/>
            <a:ext cx="2459690" cy="184604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52"/>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Een dystopie is het tegenovergestelde van een utopie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293" name="Shape 293"/>
        <p:cNvGrpSpPr/>
        <p:nvPr/>
      </p:nvGrpSpPr>
      <p:grpSpPr>
        <a:xfrm>
          <a:off x="0" y="0"/>
          <a:ext cx="0" cy="0"/>
          <a:chOff x="0" y="0"/>
          <a:chExt cx="0" cy="0"/>
        </a:xfrm>
      </p:grpSpPr>
      <p:sp>
        <p:nvSpPr>
          <p:cNvPr id="294" name="Google Shape;294;p5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Een dystopie is het tegenovergestelde van een utopie</a:t>
            </a:r>
            <a:endParaRPr>
              <a:solidFill>
                <a:schemeClr val="lt1"/>
              </a:solidFill>
            </a:endParaRPr>
          </a:p>
        </p:txBody>
      </p:sp>
      <p:sp>
        <p:nvSpPr>
          <p:cNvPr id="295" name="Google Shape;295;p53"/>
          <p:cNvSpPr txBox="1"/>
          <p:nvPr>
            <p:ph idx="1" type="body"/>
          </p:nvPr>
        </p:nvSpPr>
        <p:spPr>
          <a:xfrm>
            <a:off x="311700" y="1170800"/>
            <a:ext cx="8520600" cy="3416400"/>
          </a:xfrm>
          <a:prstGeom prst="rect">
            <a:avLst/>
          </a:prstGeom>
        </p:spPr>
        <p:txBody>
          <a:bodyPr anchorCtr="0" anchor="t" bIns="91425" lIns="91425" spcFirstLastPara="1" rIns="91425" wrap="square" tIns="91425">
            <a:normAutofit/>
          </a:bodyPr>
          <a:lstStyle/>
          <a:p>
            <a:pPr indent="0" lvl="0" marL="0" marR="34290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Dystopie is een denkbeeldige samenleving met akelige kenmerken. </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rPr b="1" lang="nl" sz="2000">
                <a:solidFill>
                  <a:schemeClr val="dk2"/>
                </a:solidFill>
                <a:latin typeface="Lora"/>
                <a:ea typeface="Lora"/>
                <a:cs typeface="Lora"/>
                <a:sym typeface="Lora"/>
              </a:rPr>
              <a:t>Utopie stelt juist een bijzonder aangename samenleving voor. </a:t>
            </a:r>
            <a:endParaRPr b="1" sz="2000">
              <a:solidFill>
                <a:schemeClr val="dk2"/>
              </a:solidFill>
              <a:latin typeface="Lora"/>
              <a:ea typeface="Lora"/>
              <a:cs typeface="Lora"/>
              <a:sym typeface="Lora"/>
            </a:endParaRPr>
          </a:p>
          <a:p>
            <a:pPr indent="0" lvl="0" marL="0" marR="342900" rtl="0" algn="l">
              <a:spcBef>
                <a:spcPts val="1500"/>
              </a:spcBef>
              <a:spcAft>
                <a:spcPts val="0"/>
              </a:spcAft>
              <a:buNone/>
            </a:pPr>
            <a:r>
              <a:t/>
            </a:r>
            <a:endParaRPr b="1" sz="2000">
              <a:solidFill>
                <a:schemeClr val="dk2"/>
              </a:solidFill>
              <a:latin typeface="Lora"/>
              <a:ea typeface="Lora"/>
              <a:cs typeface="Lora"/>
              <a:sym typeface="Lora"/>
            </a:endParaRPr>
          </a:p>
          <a:p>
            <a:pPr indent="0" lvl="0" marL="0" rtl="0" algn="l">
              <a:spcBef>
                <a:spcPts val="1500"/>
              </a:spcBef>
              <a:spcAft>
                <a:spcPts val="0"/>
              </a:spcAft>
              <a:buNone/>
            </a:pPr>
            <a:r>
              <a:t/>
            </a:r>
            <a:endParaRPr sz="1100">
              <a:solidFill>
                <a:srgbClr val="000000"/>
              </a:solidFill>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54"/>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Het melkmeisje is een schilderij van Rembrandt van Rijn</a:t>
            </a:r>
            <a:endParaRPr/>
          </a:p>
        </p:txBody>
      </p:sp>
      <p:pic>
        <p:nvPicPr>
          <p:cNvPr id="301" name="Google Shape;301;p54"/>
          <p:cNvPicPr preferRelativeResize="0"/>
          <p:nvPr/>
        </p:nvPicPr>
        <p:blipFill>
          <a:blip r:embed="rId3">
            <a:alphaModFix/>
          </a:blip>
          <a:stretch>
            <a:fillRect/>
          </a:stretch>
        </p:blipFill>
        <p:spPr>
          <a:xfrm>
            <a:off x="152400" y="3145050"/>
            <a:ext cx="1647816" cy="18460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305" name="Shape 305"/>
        <p:cNvGrpSpPr/>
        <p:nvPr/>
      </p:nvGrpSpPr>
      <p:grpSpPr>
        <a:xfrm>
          <a:off x="0" y="0"/>
          <a:ext cx="0" cy="0"/>
          <a:chOff x="0" y="0"/>
          <a:chExt cx="0" cy="0"/>
        </a:xfrm>
      </p:grpSpPr>
      <p:sp>
        <p:nvSpPr>
          <p:cNvPr id="306" name="Google Shape;306;p5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Het melkmeisje is een schilderij van Rembrandt van Rijn</a:t>
            </a:r>
            <a:endParaRPr>
              <a:solidFill>
                <a:schemeClr val="lt1"/>
              </a:solidFill>
            </a:endParaRPr>
          </a:p>
        </p:txBody>
      </p:sp>
      <p:sp>
        <p:nvSpPr>
          <p:cNvPr id="307" name="Google Shape;307;p5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Het is van Johannes Vermeer.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In een veilingcatalogus uit 1696 wordt het werk vermeld als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 Een Meyd die Melk Uytgiet’</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De naam Melkmeisje is feitelijk onjuist, omdat een melkmeisje een vrouw was die melk aan huis bezorgde. De vrouw hier afgebeeld is een keukenmeid.</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6"/>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Andorra is geen lid van de Europese Unie</a:t>
            </a:r>
            <a:endParaRPr/>
          </a:p>
        </p:txBody>
      </p:sp>
      <p:pic>
        <p:nvPicPr>
          <p:cNvPr id="313" name="Google Shape;313;p56"/>
          <p:cNvPicPr preferRelativeResize="0"/>
          <p:nvPr/>
        </p:nvPicPr>
        <p:blipFill>
          <a:blip r:embed="rId3">
            <a:alphaModFix/>
          </a:blip>
          <a:stretch>
            <a:fillRect/>
          </a:stretch>
        </p:blipFill>
        <p:spPr>
          <a:xfrm>
            <a:off x="4188925" y="3035200"/>
            <a:ext cx="2459771" cy="184605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317" name="Shape 317"/>
        <p:cNvGrpSpPr/>
        <p:nvPr/>
      </p:nvGrpSpPr>
      <p:grpSpPr>
        <a:xfrm>
          <a:off x="0" y="0"/>
          <a:ext cx="0" cy="0"/>
          <a:chOff x="0" y="0"/>
          <a:chExt cx="0" cy="0"/>
        </a:xfrm>
      </p:grpSpPr>
      <p:sp>
        <p:nvSpPr>
          <p:cNvPr id="318" name="Google Shape;318;p5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Andorra is geen lid van de Europese Unie</a:t>
            </a:r>
            <a:endParaRPr>
              <a:solidFill>
                <a:schemeClr val="lt1"/>
              </a:solidFill>
            </a:endParaRPr>
          </a:p>
        </p:txBody>
      </p:sp>
      <p:sp>
        <p:nvSpPr>
          <p:cNvPr id="319" name="Google Shape;319;p5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Door zijn unieke staatkundige structuur onderhoudt het nauwe banden met Frankrijk en Spanje. Het behoort niet tot de Europese Unie, maar is er door een aantal overeenkomsten wel mee verbonden.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Dat biedt mogelijkheden voor </a:t>
            </a:r>
            <a:r>
              <a:rPr b="1" lang="nl" sz="2000">
                <a:solidFill>
                  <a:schemeClr val="dk2"/>
                </a:solidFill>
                <a:latin typeface="Lora"/>
                <a:ea typeface="Lora"/>
                <a:cs typeface="Lora"/>
                <a:sym typeface="Lora"/>
              </a:rPr>
              <a:t>Andorrese</a:t>
            </a:r>
            <a:r>
              <a:rPr b="1" lang="nl" sz="2000">
                <a:solidFill>
                  <a:schemeClr val="dk2"/>
                </a:solidFill>
                <a:latin typeface="Lora"/>
                <a:ea typeface="Lora"/>
                <a:cs typeface="Lora"/>
                <a:sym typeface="Lora"/>
              </a:rPr>
              <a:t> betrokkenheid bij Europese programma’s waar ook Vlaamse instellingen aan deelnemen. </a:t>
            </a:r>
            <a:endParaRPr b="1" sz="2000">
              <a:solidFill>
                <a:schemeClr val="dk2"/>
              </a:solidFill>
              <a:latin typeface="Lora"/>
              <a:ea typeface="Lora"/>
              <a:cs typeface="Lora"/>
              <a:sym typeface="Lora"/>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5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457200" rtl="0" algn="ctr">
              <a:lnSpc>
                <a:spcPct val="115000"/>
              </a:lnSpc>
              <a:spcBef>
                <a:spcPts val="1300"/>
              </a:spcBef>
              <a:spcAft>
                <a:spcPts val="0"/>
              </a:spcAft>
              <a:buNone/>
            </a:pPr>
            <a:r>
              <a:rPr lang="nl"/>
              <a:t>De pelgrimstocht naar Mekka is een van de Vijf zuilen van de Islam</a:t>
            </a:r>
            <a:endParaRPr/>
          </a:p>
          <a:p>
            <a:pPr indent="0" lvl="0" marL="0" rtl="0" algn="ctr">
              <a:spcBef>
                <a:spcPts val="1300"/>
              </a:spcBef>
              <a:spcAft>
                <a:spcPts val="0"/>
              </a:spcAft>
              <a:buNone/>
            </a:pPr>
            <a:r>
              <a:t/>
            </a:r>
            <a:endParaRPr/>
          </a:p>
        </p:txBody>
      </p:sp>
      <p:pic>
        <p:nvPicPr>
          <p:cNvPr id="325" name="Google Shape;325;p58"/>
          <p:cNvPicPr preferRelativeResize="0"/>
          <p:nvPr/>
        </p:nvPicPr>
        <p:blipFill>
          <a:blip r:embed="rId3">
            <a:alphaModFix/>
          </a:blip>
          <a:stretch>
            <a:fillRect/>
          </a:stretch>
        </p:blipFill>
        <p:spPr>
          <a:xfrm>
            <a:off x="664975" y="3117575"/>
            <a:ext cx="3195087" cy="18460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329" name="Shape 329"/>
        <p:cNvGrpSpPr/>
        <p:nvPr/>
      </p:nvGrpSpPr>
      <p:grpSpPr>
        <a:xfrm>
          <a:off x="0" y="0"/>
          <a:ext cx="0" cy="0"/>
          <a:chOff x="0" y="0"/>
          <a:chExt cx="0" cy="0"/>
        </a:xfrm>
      </p:grpSpPr>
      <p:sp>
        <p:nvSpPr>
          <p:cNvPr id="330" name="Google Shape;330;p59"/>
          <p:cNvSpPr txBox="1"/>
          <p:nvPr>
            <p:ph type="title"/>
          </p:nvPr>
        </p:nvSpPr>
        <p:spPr>
          <a:xfrm>
            <a:off x="267300" y="178600"/>
            <a:ext cx="8520600" cy="5727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1300"/>
              </a:spcBef>
              <a:spcAft>
                <a:spcPts val="0"/>
              </a:spcAft>
              <a:buNone/>
            </a:pPr>
            <a:r>
              <a:rPr lang="nl">
                <a:solidFill>
                  <a:schemeClr val="lt1"/>
                </a:solidFill>
              </a:rPr>
              <a:t>De pelgrimstocht naar Mekka is een van de Vijf zuilen van de Islam</a:t>
            </a:r>
            <a:endParaRPr>
              <a:solidFill>
                <a:schemeClr val="lt1"/>
              </a:solidFill>
            </a:endParaRPr>
          </a:p>
          <a:p>
            <a:pPr indent="0" lvl="0" marL="0" rtl="0" algn="l">
              <a:spcBef>
                <a:spcPts val="1300"/>
              </a:spcBef>
              <a:spcAft>
                <a:spcPts val="0"/>
              </a:spcAft>
              <a:buNone/>
            </a:pPr>
            <a:r>
              <a:t/>
            </a:r>
            <a:endParaRPr>
              <a:solidFill>
                <a:schemeClr val="lt1"/>
              </a:solidFill>
            </a:endParaRPr>
          </a:p>
        </p:txBody>
      </p:sp>
      <p:sp>
        <p:nvSpPr>
          <p:cNvPr id="331" name="Google Shape;331;p59"/>
          <p:cNvSpPr txBox="1"/>
          <p:nvPr>
            <p:ph idx="1" type="body"/>
          </p:nvPr>
        </p:nvSpPr>
        <p:spPr>
          <a:xfrm>
            <a:off x="311700" y="15669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Vijf zuilen zijn de volgende:</a:t>
            </a:r>
            <a:endParaRPr b="1" sz="2000">
              <a:solidFill>
                <a:schemeClr val="dk2"/>
              </a:solidFill>
              <a:latin typeface="Lora"/>
              <a:ea typeface="Lora"/>
              <a:cs typeface="Lora"/>
              <a:sym typeface="Lora"/>
            </a:endParaRPr>
          </a:p>
          <a:p>
            <a:pPr indent="-355600" lvl="0" marL="457200" rtl="0" algn="l">
              <a:spcBef>
                <a:spcPts val="1200"/>
              </a:spcBef>
              <a:spcAft>
                <a:spcPts val="0"/>
              </a:spcAft>
              <a:buClr>
                <a:schemeClr val="dk2"/>
              </a:buClr>
              <a:buSzPts val="2000"/>
              <a:buFont typeface="Lora"/>
              <a:buChar char="-"/>
            </a:pPr>
            <a:r>
              <a:rPr b="1" lang="nl" sz="2000">
                <a:solidFill>
                  <a:schemeClr val="dk2"/>
                </a:solidFill>
                <a:latin typeface="Lora"/>
                <a:ea typeface="Lora"/>
                <a:cs typeface="Lora"/>
                <a:sym typeface="Lora"/>
              </a:rPr>
              <a:t>De geloofsbelijdenis (sjahada)</a:t>
            </a:r>
            <a:endParaRPr b="1" sz="2000">
              <a:solidFill>
                <a:schemeClr val="dk2"/>
              </a:solidFill>
              <a:latin typeface="Lora"/>
              <a:ea typeface="Lora"/>
              <a:cs typeface="Lora"/>
              <a:sym typeface="Lora"/>
            </a:endParaRPr>
          </a:p>
          <a:p>
            <a:pPr indent="-355600" lvl="0" marL="457200" rtl="0" algn="l">
              <a:spcBef>
                <a:spcPts val="0"/>
              </a:spcBef>
              <a:spcAft>
                <a:spcPts val="0"/>
              </a:spcAft>
              <a:buClr>
                <a:schemeClr val="dk2"/>
              </a:buClr>
              <a:buSzPts val="2000"/>
              <a:buFont typeface="Lora"/>
              <a:buChar char="-"/>
            </a:pPr>
            <a:r>
              <a:rPr b="1" lang="nl" sz="2000">
                <a:solidFill>
                  <a:schemeClr val="dk2"/>
                </a:solidFill>
                <a:latin typeface="Lora"/>
                <a:ea typeface="Lora"/>
                <a:cs typeface="Lora"/>
                <a:sym typeface="Lora"/>
              </a:rPr>
              <a:t>De rituele gebeden ( salat of salah)</a:t>
            </a:r>
            <a:endParaRPr b="1" sz="2000">
              <a:solidFill>
                <a:schemeClr val="dk2"/>
              </a:solidFill>
              <a:latin typeface="Lora"/>
              <a:ea typeface="Lora"/>
              <a:cs typeface="Lora"/>
              <a:sym typeface="Lora"/>
            </a:endParaRPr>
          </a:p>
          <a:p>
            <a:pPr indent="-355600" lvl="0" marL="457200" rtl="0" algn="l">
              <a:spcBef>
                <a:spcPts val="0"/>
              </a:spcBef>
              <a:spcAft>
                <a:spcPts val="0"/>
              </a:spcAft>
              <a:buClr>
                <a:schemeClr val="dk2"/>
              </a:buClr>
              <a:buSzPts val="2000"/>
              <a:buFont typeface="Lora"/>
              <a:buChar char="-"/>
            </a:pPr>
            <a:r>
              <a:rPr b="1" lang="nl" sz="2000">
                <a:solidFill>
                  <a:schemeClr val="dk2"/>
                </a:solidFill>
                <a:latin typeface="Lora"/>
                <a:ea typeface="Lora"/>
                <a:cs typeface="Lora"/>
                <a:sym typeface="Lora"/>
              </a:rPr>
              <a:t>Het geven van aalmoezen ( zakat of zakah)</a:t>
            </a:r>
            <a:endParaRPr b="1" sz="2000">
              <a:solidFill>
                <a:schemeClr val="dk2"/>
              </a:solidFill>
              <a:latin typeface="Lora"/>
              <a:ea typeface="Lora"/>
              <a:cs typeface="Lora"/>
              <a:sym typeface="Lora"/>
            </a:endParaRPr>
          </a:p>
          <a:p>
            <a:pPr indent="-355600" lvl="0" marL="457200" rtl="0" algn="l">
              <a:spcBef>
                <a:spcPts val="0"/>
              </a:spcBef>
              <a:spcAft>
                <a:spcPts val="0"/>
              </a:spcAft>
              <a:buClr>
                <a:schemeClr val="dk2"/>
              </a:buClr>
              <a:buSzPts val="2000"/>
              <a:buFont typeface="Lora"/>
              <a:buChar char="-"/>
            </a:pPr>
            <a:r>
              <a:rPr b="1" lang="nl" sz="2000">
                <a:solidFill>
                  <a:schemeClr val="dk2"/>
                </a:solidFill>
                <a:latin typeface="Lora"/>
                <a:ea typeface="Lora"/>
                <a:cs typeface="Lora"/>
                <a:sym typeface="Lora"/>
              </a:rPr>
              <a:t>Het vasten tijdens ramadan (saum/sawm of siyam) </a:t>
            </a:r>
            <a:endParaRPr b="1" sz="2000">
              <a:solidFill>
                <a:schemeClr val="dk2"/>
              </a:solidFill>
              <a:latin typeface="Lora"/>
              <a:ea typeface="Lora"/>
              <a:cs typeface="Lora"/>
              <a:sym typeface="Lora"/>
            </a:endParaRPr>
          </a:p>
          <a:p>
            <a:pPr indent="-355600" lvl="0" marL="457200" rtl="0" algn="l">
              <a:spcBef>
                <a:spcPts val="0"/>
              </a:spcBef>
              <a:spcAft>
                <a:spcPts val="0"/>
              </a:spcAft>
              <a:buClr>
                <a:schemeClr val="dk2"/>
              </a:buClr>
              <a:buSzPts val="2000"/>
              <a:buFont typeface="Lora"/>
              <a:buChar char="-"/>
            </a:pPr>
            <a:r>
              <a:rPr b="1" lang="nl" sz="2000">
                <a:solidFill>
                  <a:schemeClr val="dk2"/>
                </a:solidFill>
                <a:latin typeface="Lora"/>
                <a:ea typeface="Lora"/>
                <a:cs typeface="Lora"/>
                <a:sym typeface="Lora"/>
              </a:rPr>
              <a:t>De pelgrimstocht naar Mekka (hadj) </a:t>
            </a:r>
            <a:endParaRPr b="1" sz="2000">
              <a:solidFill>
                <a:schemeClr val="dk2"/>
              </a:solidFill>
              <a:latin typeface="Lora"/>
              <a:ea typeface="Lora"/>
              <a:cs typeface="Lora"/>
              <a:sym typeface="Lora"/>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60"/>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Teennagels groeien sneller dan vingernagels</a:t>
            </a:r>
            <a:endParaRPr/>
          </a:p>
          <a:p>
            <a:pPr indent="0" lvl="0" marL="0" rtl="0" algn="ctr">
              <a:spcBef>
                <a:spcPts val="0"/>
              </a:spcBef>
              <a:spcAft>
                <a:spcPts val="0"/>
              </a:spcAft>
              <a:buNone/>
            </a:pPr>
            <a:r>
              <a:t/>
            </a:r>
            <a:endParaRPr/>
          </a:p>
        </p:txBody>
      </p:sp>
      <p:pic>
        <p:nvPicPr>
          <p:cNvPr id="337" name="Google Shape;337;p60"/>
          <p:cNvPicPr preferRelativeResize="0"/>
          <p:nvPr/>
        </p:nvPicPr>
        <p:blipFill>
          <a:blip r:embed="rId3">
            <a:alphaModFix/>
          </a:blip>
          <a:stretch>
            <a:fillRect/>
          </a:stretch>
        </p:blipFill>
        <p:spPr>
          <a:xfrm>
            <a:off x="5799125" y="165575"/>
            <a:ext cx="3076750" cy="18460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341" name="Shape 341"/>
        <p:cNvGrpSpPr/>
        <p:nvPr/>
      </p:nvGrpSpPr>
      <p:grpSpPr>
        <a:xfrm>
          <a:off x="0" y="0"/>
          <a:ext cx="0" cy="0"/>
          <a:chOff x="0" y="0"/>
          <a:chExt cx="0" cy="0"/>
        </a:xfrm>
      </p:grpSpPr>
      <p:sp>
        <p:nvSpPr>
          <p:cNvPr id="342" name="Google Shape;342;p6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Teennagels groeien sneller dan vingernagels</a:t>
            </a:r>
            <a:endParaRPr>
              <a:solidFill>
                <a:schemeClr val="lt1"/>
              </a:solidFill>
            </a:endParaRPr>
          </a:p>
        </p:txBody>
      </p:sp>
      <p:sp>
        <p:nvSpPr>
          <p:cNvPr id="343" name="Google Shape;343;p6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Vingernagels groeien sneller dan teennagels.</a:t>
            </a:r>
            <a:endParaRPr b="1" sz="2000">
              <a:solidFill>
                <a:schemeClr val="dk2"/>
              </a:solidFill>
              <a:latin typeface="Lora"/>
              <a:ea typeface="Lora"/>
              <a:cs typeface="Lora"/>
              <a:sym typeface="Lora"/>
            </a:endParaRPr>
          </a:p>
          <a:p>
            <a:pPr indent="0" lvl="0" marL="0" marR="342900" rtl="0" algn="l">
              <a:spcBef>
                <a:spcPts val="1200"/>
              </a:spcBef>
              <a:spcAft>
                <a:spcPts val="1500"/>
              </a:spcAft>
              <a:buNone/>
            </a:pPr>
            <a:r>
              <a:rPr b="1" lang="nl" sz="2000">
                <a:solidFill>
                  <a:schemeClr val="dk2"/>
                </a:solidFill>
                <a:latin typeface="Lora"/>
                <a:ea typeface="Lora"/>
                <a:cs typeface="Lora"/>
                <a:sym typeface="Lora"/>
              </a:rPr>
              <a:t>Wel is het volgens hem bewezen dat de nagels van de zogenaamde dominante hand, de hand waarmee je bijvoorbeeld schrijft, iets sneller groeien dan de nagels van de andere hand. Dit verschil is volgens de dermatoloog minimaal.</a:t>
            </a:r>
            <a:endParaRPr b="1" sz="2000">
              <a:solidFill>
                <a:schemeClr val="dk2"/>
              </a:solidFill>
              <a:latin typeface="Lora"/>
              <a:ea typeface="Lora"/>
              <a:cs typeface="Lora"/>
              <a:sym typeface="Lor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76" name="Shape 76"/>
        <p:cNvGrpSpPr/>
        <p:nvPr/>
      </p:nvGrpSpPr>
      <p:grpSpPr>
        <a:xfrm>
          <a:off x="0" y="0"/>
          <a:ext cx="0" cy="0"/>
          <a:chOff x="0" y="0"/>
          <a:chExt cx="0" cy="0"/>
        </a:xfrm>
      </p:grpSpPr>
      <p:sp>
        <p:nvSpPr>
          <p:cNvPr id="77" name="Google Shape;77;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Op een bromfiets moet je een helm dragen</a:t>
            </a:r>
            <a:endParaRPr>
              <a:solidFill>
                <a:schemeClr val="dk2"/>
              </a:solidFill>
            </a:endParaRPr>
          </a:p>
        </p:txBody>
      </p:sp>
      <p:sp>
        <p:nvSpPr>
          <p:cNvPr id="78" name="Google Shape;78;p17"/>
          <p:cNvSpPr txBox="1"/>
          <p:nvPr>
            <p:ph idx="1" type="body"/>
          </p:nvPr>
        </p:nvSpPr>
        <p:spPr>
          <a:xfrm>
            <a:off x="311700" y="138545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Vanaf 1 januari 1972 is het verplicht om een helm te dragen bij het berijden van een motor. Voor een bromfiets boven de 25 km/u is het verplicht sinds 1 januari 1975.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62"/>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kleur van een zwarte doos in een vliegtuig is meestal oranje</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352" name="Shape 352"/>
        <p:cNvGrpSpPr/>
        <p:nvPr/>
      </p:nvGrpSpPr>
      <p:grpSpPr>
        <a:xfrm>
          <a:off x="0" y="0"/>
          <a:ext cx="0" cy="0"/>
          <a:chOff x="0" y="0"/>
          <a:chExt cx="0" cy="0"/>
        </a:xfrm>
      </p:grpSpPr>
      <p:sp>
        <p:nvSpPr>
          <p:cNvPr id="353" name="Google Shape;353;p63"/>
          <p:cNvSpPr txBox="1"/>
          <p:nvPr>
            <p:ph type="title"/>
          </p:nvPr>
        </p:nvSpPr>
        <p:spPr>
          <a:xfrm>
            <a:off x="311700" y="1797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De kleur van een zwarte doos in een vliegtuig is meestal oranje</a:t>
            </a:r>
            <a:endParaRPr>
              <a:solidFill>
                <a:schemeClr val="lt1"/>
              </a:solidFill>
            </a:endParaRPr>
          </a:p>
        </p:txBody>
      </p:sp>
      <p:sp>
        <p:nvSpPr>
          <p:cNvPr id="354" name="Google Shape;354;p6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In een modern verkeersvliegtuig zijn normaal gesproken twee zogenaamde zwarte dozen geïnstalleerd:  de flightdatarecorder en de cockpitvoicerecorder waarmee gesprekken in de cockpit worden opgenomen.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Terug tot de essentie: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De zwarte doos is effectief oranje, zie foto</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pic>
        <p:nvPicPr>
          <p:cNvPr id="355" name="Google Shape;355;p63"/>
          <p:cNvPicPr preferRelativeResize="0"/>
          <p:nvPr/>
        </p:nvPicPr>
        <p:blipFill>
          <a:blip r:embed="rId3">
            <a:alphaModFix/>
          </a:blip>
          <a:stretch>
            <a:fillRect/>
          </a:stretch>
        </p:blipFill>
        <p:spPr>
          <a:xfrm>
            <a:off x="5943250" y="2874975"/>
            <a:ext cx="2794950" cy="20962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64"/>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Venus is vanaf de zon gezien de derde planeet van het zonnestelsel</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364" name="Shape 364"/>
        <p:cNvGrpSpPr/>
        <p:nvPr/>
      </p:nvGrpSpPr>
      <p:grpSpPr>
        <a:xfrm>
          <a:off x="0" y="0"/>
          <a:ext cx="0" cy="0"/>
          <a:chOff x="0" y="0"/>
          <a:chExt cx="0" cy="0"/>
        </a:xfrm>
      </p:grpSpPr>
      <p:sp>
        <p:nvSpPr>
          <p:cNvPr id="365" name="Google Shape;365;p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Venus is vanaf de zon gezien de derde planeet van het zonnestelsel</a:t>
            </a:r>
            <a:endParaRPr>
              <a:solidFill>
                <a:schemeClr val="lt1"/>
              </a:solidFill>
            </a:endParaRPr>
          </a:p>
        </p:txBody>
      </p:sp>
      <p:sp>
        <p:nvSpPr>
          <p:cNvPr id="366" name="Google Shape;366;p6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Venus is vanaf de zon gezien de tweede planeet van het zonnestelsel. De planeet is vernoemd naar Venus, de Romeinse godin van de liefde.</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Vanaf Aarde gezien is Venus op de zon en de maan na het helderste object aan de hemel. </a:t>
            </a:r>
            <a:endParaRPr b="1" sz="2000">
              <a:solidFill>
                <a:schemeClr val="dk2"/>
              </a:solidFill>
              <a:latin typeface="Lora"/>
              <a:ea typeface="Lora"/>
              <a:cs typeface="Lora"/>
              <a:sym typeface="Lora"/>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pic>
        <p:nvPicPr>
          <p:cNvPr id="371" name="Google Shape;371;p66"/>
          <p:cNvPicPr preferRelativeResize="0"/>
          <p:nvPr/>
        </p:nvPicPr>
        <p:blipFill>
          <a:blip r:embed="rId3">
            <a:alphaModFix/>
          </a:blip>
          <a:stretch>
            <a:fillRect/>
          </a:stretch>
        </p:blipFill>
        <p:spPr>
          <a:xfrm>
            <a:off x="471413" y="152400"/>
            <a:ext cx="8201187" cy="48387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67"/>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kleur van de tong van een Giraffe is blauw</a:t>
            </a:r>
            <a:endParaRPr/>
          </a:p>
        </p:txBody>
      </p:sp>
      <p:pic>
        <p:nvPicPr>
          <p:cNvPr id="377" name="Google Shape;377;p67"/>
          <p:cNvPicPr preferRelativeResize="0"/>
          <p:nvPr/>
        </p:nvPicPr>
        <p:blipFill>
          <a:blip r:embed="rId3">
            <a:alphaModFix/>
          </a:blip>
          <a:stretch>
            <a:fillRect/>
          </a:stretch>
        </p:blipFill>
        <p:spPr>
          <a:xfrm>
            <a:off x="3493300" y="3209100"/>
            <a:ext cx="2286000" cy="15240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381" name="Shape 381"/>
        <p:cNvGrpSpPr/>
        <p:nvPr/>
      </p:nvGrpSpPr>
      <p:grpSpPr>
        <a:xfrm>
          <a:off x="0" y="0"/>
          <a:ext cx="0" cy="0"/>
          <a:chOff x="0" y="0"/>
          <a:chExt cx="0" cy="0"/>
        </a:xfrm>
      </p:grpSpPr>
      <p:sp>
        <p:nvSpPr>
          <p:cNvPr id="382" name="Google Shape;382;p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De kleur van de tong van een Giraffe is blauw</a:t>
            </a:r>
            <a:endParaRPr>
              <a:solidFill>
                <a:schemeClr val="lt1"/>
              </a:solidFill>
            </a:endParaRPr>
          </a:p>
        </p:txBody>
      </p:sp>
      <p:sp>
        <p:nvSpPr>
          <p:cNvPr id="383" name="Google Shape;383;p6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Zijn tong is erg ruw, waardoor hij geen last heeft van de scherpe doorns van de acaciaboom. Ook heeft de tong een donkerdere kleur dan onze tong, hij is een beetje blauw/paars.</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Dit is heel voordelig want zo kan de tong niet verbranden. (veel melanine)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Door weinig bloedvaten. Bij teveel bloedvaten in zijn tong zou hij telkens gaan bloeden als hij eet. </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6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Het staatshoofd van Qatar noem je de Sjeik</a:t>
            </a:r>
            <a:endParaRPr/>
          </a:p>
        </p:txBody>
      </p:sp>
      <p:pic>
        <p:nvPicPr>
          <p:cNvPr id="389" name="Google Shape;389;p69"/>
          <p:cNvPicPr preferRelativeResize="0"/>
          <p:nvPr/>
        </p:nvPicPr>
        <p:blipFill>
          <a:blip r:embed="rId3">
            <a:alphaModFix/>
          </a:blip>
          <a:stretch>
            <a:fillRect/>
          </a:stretch>
        </p:blipFill>
        <p:spPr>
          <a:xfrm>
            <a:off x="6706075" y="115350"/>
            <a:ext cx="1846050" cy="18460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393" name="Shape 393"/>
        <p:cNvGrpSpPr/>
        <p:nvPr/>
      </p:nvGrpSpPr>
      <p:grpSpPr>
        <a:xfrm>
          <a:off x="0" y="0"/>
          <a:ext cx="0" cy="0"/>
          <a:chOff x="0" y="0"/>
          <a:chExt cx="0" cy="0"/>
        </a:xfrm>
      </p:grpSpPr>
      <p:sp>
        <p:nvSpPr>
          <p:cNvPr id="394" name="Google Shape;394;p7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Het staatshoofd van Qatar noem je de Sjeik</a:t>
            </a:r>
            <a:endParaRPr>
              <a:solidFill>
                <a:schemeClr val="lt1"/>
              </a:solidFill>
            </a:endParaRPr>
          </a:p>
        </p:txBody>
      </p:sp>
      <p:sp>
        <p:nvSpPr>
          <p:cNvPr id="395" name="Google Shape;395;p7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Die noem je Emir.</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Volgens de grondwet is de emir staatshoofd en het bewind wordt overgeërfd binnen de Al- Thanifamilie. </a:t>
            </a:r>
            <a:endParaRPr b="1" sz="2000">
              <a:solidFill>
                <a:schemeClr val="dk2"/>
              </a:solidFill>
              <a:latin typeface="Lora"/>
              <a:ea typeface="Lora"/>
              <a:cs typeface="Lora"/>
              <a:sym typeface="Lora"/>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71"/>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Napoleon Bonaparte werd in 1806 Koning van Holland</a:t>
            </a:r>
            <a:endParaRPr/>
          </a:p>
        </p:txBody>
      </p:sp>
      <p:pic>
        <p:nvPicPr>
          <p:cNvPr id="401" name="Google Shape;401;p71"/>
          <p:cNvPicPr preferRelativeResize="0"/>
          <p:nvPr/>
        </p:nvPicPr>
        <p:blipFill>
          <a:blip r:embed="rId3">
            <a:alphaModFix/>
          </a:blip>
          <a:stretch>
            <a:fillRect/>
          </a:stretch>
        </p:blipFill>
        <p:spPr>
          <a:xfrm>
            <a:off x="7112475" y="2633075"/>
            <a:ext cx="1845450" cy="24606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De Nederlandse 16de eeuw wordt ook wel de Gouden Eeuw genoemd</a:t>
            </a:r>
            <a:endParaRPr/>
          </a:p>
        </p:txBody>
      </p:sp>
      <p:pic>
        <p:nvPicPr>
          <p:cNvPr id="84" name="Google Shape;84;p18"/>
          <p:cNvPicPr preferRelativeResize="0"/>
          <p:nvPr/>
        </p:nvPicPr>
        <p:blipFill>
          <a:blip r:embed="rId3">
            <a:alphaModFix/>
          </a:blip>
          <a:stretch>
            <a:fillRect/>
          </a:stretch>
        </p:blipFill>
        <p:spPr>
          <a:xfrm>
            <a:off x="1433825" y="316700"/>
            <a:ext cx="3020675" cy="15568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405" name="Shape 405"/>
        <p:cNvGrpSpPr/>
        <p:nvPr/>
      </p:nvGrpSpPr>
      <p:grpSpPr>
        <a:xfrm>
          <a:off x="0" y="0"/>
          <a:ext cx="0" cy="0"/>
          <a:chOff x="0" y="0"/>
          <a:chExt cx="0" cy="0"/>
        </a:xfrm>
      </p:grpSpPr>
      <p:sp>
        <p:nvSpPr>
          <p:cNvPr id="406" name="Google Shape;406;p7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Napoleon Bonaparte werd in 1806 koning van Holland</a:t>
            </a:r>
            <a:endParaRPr>
              <a:solidFill>
                <a:schemeClr val="lt1"/>
              </a:solidFill>
            </a:endParaRPr>
          </a:p>
        </p:txBody>
      </p:sp>
      <p:sp>
        <p:nvSpPr>
          <p:cNvPr id="407" name="Google Shape;407;p7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Zijn broer Lodewijk Napoleon werd koning van Holland.</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Lodewijk was een jongere broer van keizer Napoleon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en de vader van de latere Franse keizer Napoleon III.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Op 5 Junie 1806 werd hij op last van zijn broer Napoleon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koning van Nederland, dat toen officieel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Koninkrijk Holland heette. </a:t>
            </a:r>
            <a:endParaRPr b="1" sz="2000">
              <a:solidFill>
                <a:schemeClr val="dk2"/>
              </a:solidFill>
              <a:latin typeface="Lora"/>
              <a:ea typeface="Lora"/>
              <a:cs typeface="Lora"/>
              <a:sym typeface="Lora"/>
            </a:endParaRPr>
          </a:p>
        </p:txBody>
      </p:sp>
      <p:pic>
        <p:nvPicPr>
          <p:cNvPr id="408" name="Google Shape;408;p72"/>
          <p:cNvPicPr preferRelativeResize="0"/>
          <p:nvPr/>
        </p:nvPicPr>
        <p:blipFill>
          <a:blip r:embed="rId3">
            <a:alphaModFix/>
          </a:blip>
          <a:stretch>
            <a:fillRect/>
          </a:stretch>
        </p:blipFill>
        <p:spPr>
          <a:xfrm>
            <a:off x="7334525" y="2395046"/>
            <a:ext cx="1653400" cy="25174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7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Vaticaanstad is een land</a:t>
            </a:r>
            <a:endParaRPr/>
          </a:p>
        </p:txBody>
      </p:sp>
      <p:pic>
        <p:nvPicPr>
          <p:cNvPr id="414" name="Google Shape;414;p73"/>
          <p:cNvPicPr preferRelativeResize="0"/>
          <p:nvPr/>
        </p:nvPicPr>
        <p:blipFill>
          <a:blip r:embed="rId3">
            <a:alphaModFix/>
          </a:blip>
          <a:stretch>
            <a:fillRect/>
          </a:stretch>
        </p:blipFill>
        <p:spPr>
          <a:xfrm>
            <a:off x="481900" y="234325"/>
            <a:ext cx="2786488" cy="184604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418" name="Shape 418"/>
        <p:cNvGrpSpPr/>
        <p:nvPr/>
      </p:nvGrpSpPr>
      <p:grpSpPr>
        <a:xfrm>
          <a:off x="0" y="0"/>
          <a:ext cx="0" cy="0"/>
          <a:chOff x="0" y="0"/>
          <a:chExt cx="0" cy="0"/>
        </a:xfrm>
      </p:grpSpPr>
      <p:sp>
        <p:nvSpPr>
          <p:cNvPr id="419" name="Google Shape;419;p7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Vaticaanstad is een land</a:t>
            </a:r>
            <a:endParaRPr>
              <a:solidFill>
                <a:schemeClr val="lt1"/>
              </a:solidFill>
            </a:endParaRPr>
          </a:p>
        </p:txBody>
      </p:sp>
      <p:sp>
        <p:nvSpPr>
          <p:cNvPr id="420" name="Google Shape;420;p7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1929: Het Verdrag van Lateranen wordt ondertekend  tussen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Paus Pius XI en de Italiaanse leider Benito Mussolini waarbij Vaticaanstad wordt uitgeroepen tot een onafhankelijke staat en wordt ‘s werelds kleinste land.</a:t>
            </a:r>
            <a:endParaRPr b="1" sz="2000">
              <a:solidFill>
                <a:schemeClr val="dk2"/>
              </a:solidFill>
              <a:latin typeface="Lora"/>
              <a:ea typeface="Lora"/>
              <a:cs typeface="Lora"/>
              <a:sym typeface="Lora"/>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7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Cleopatra was van Egyptische afkomst</a:t>
            </a:r>
            <a:endParaRPr/>
          </a:p>
        </p:txBody>
      </p:sp>
      <p:pic>
        <p:nvPicPr>
          <p:cNvPr id="426" name="Google Shape;426;p75"/>
          <p:cNvPicPr preferRelativeResize="0"/>
          <p:nvPr/>
        </p:nvPicPr>
        <p:blipFill>
          <a:blip r:embed="rId3">
            <a:alphaModFix/>
          </a:blip>
          <a:stretch>
            <a:fillRect/>
          </a:stretch>
        </p:blipFill>
        <p:spPr>
          <a:xfrm>
            <a:off x="7044975" y="184825"/>
            <a:ext cx="1639200" cy="203925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430" name="Shape 430"/>
        <p:cNvGrpSpPr/>
        <p:nvPr/>
      </p:nvGrpSpPr>
      <p:grpSpPr>
        <a:xfrm>
          <a:off x="0" y="0"/>
          <a:ext cx="0" cy="0"/>
          <a:chOff x="0" y="0"/>
          <a:chExt cx="0" cy="0"/>
        </a:xfrm>
      </p:grpSpPr>
      <p:sp>
        <p:nvSpPr>
          <p:cNvPr id="431" name="Google Shape;431;p7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Cleopatra was van Egyptische afkomst</a:t>
            </a:r>
            <a:endParaRPr>
              <a:solidFill>
                <a:schemeClr val="lt1"/>
              </a:solidFill>
            </a:endParaRPr>
          </a:p>
        </p:txBody>
      </p:sp>
      <p:sp>
        <p:nvSpPr>
          <p:cNvPr id="432" name="Google Shape;432;p7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Cleopatra wordt geboren als derde dochter van Egyptische farao ptolemaeus XII.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Ze heeft een zuiver Macedonische afkomst.</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De dynastie stond bekend om inteelt, waarmee de koninklijke lijn zuiver moest blijven.</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77"/>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Als je de twee getallen aan weerszijden van de dobbelsteen bij elkaar optelt, is het antwoord altijd 7</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441" name="Shape 441"/>
        <p:cNvGrpSpPr/>
        <p:nvPr/>
      </p:nvGrpSpPr>
      <p:grpSpPr>
        <a:xfrm>
          <a:off x="0" y="0"/>
          <a:ext cx="0" cy="0"/>
          <a:chOff x="0" y="0"/>
          <a:chExt cx="0" cy="0"/>
        </a:xfrm>
      </p:grpSpPr>
      <p:sp>
        <p:nvSpPr>
          <p:cNvPr id="442" name="Google Shape;442;p7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Als je de twee getallen aan </a:t>
            </a:r>
            <a:r>
              <a:rPr lang="nl">
                <a:solidFill>
                  <a:schemeClr val="lt1"/>
                </a:solidFill>
              </a:rPr>
              <a:t>weerszijden</a:t>
            </a:r>
            <a:r>
              <a:rPr lang="nl">
                <a:solidFill>
                  <a:schemeClr val="lt1"/>
                </a:solidFill>
              </a:rPr>
              <a:t> van de dobbelsteen bij elkaar optelt, is het antwoord altijd 7 </a:t>
            </a:r>
            <a:endParaRPr>
              <a:solidFill>
                <a:schemeClr val="lt1"/>
              </a:solidFill>
            </a:endParaRPr>
          </a:p>
        </p:txBody>
      </p:sp>
      <p:sp>
        <p:nvSpPr>
          <p:cNvPr id="443" name="Google Shape;443;p78"/>
          <p:cNvSpPr txBox="1"/>
          <p:nvPr>
            <p:ph idx="1" type="body"/>
          </p:nvPr>
        </p:nvSpPr>
        <p:spPr>
          <a:xfrm>
            <a:off x="348700" y="11673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Gewoon een feit. </a:t>
            </a:r>
            <a:endParaRPr b="1" sz="2000">
              <a:solidFill>
                <a:schemeClr val="dk2"/>
              </a:solidFill>
              <a:latin typeface="Lora"/>
              <a:ea typeface="Lora"/>
              <a:cs typeface="Lora"/>
              <a:sym typeface="Lora"/>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7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nl"/>
              <a:t>In Arizona, VS, kun je veroordeeld worden voor het omhakken van een cactus</a:t>
            </a:r>
            <a:endParaRPr/>
          </a:p>
        </p:txBody>
      </p:sp>
      <p:pic>
        <p:nvPicPr>
          <p:cNvPr id="449" name="Google Shape;449;p79"/>
          <p:cNvPicPr preferRelativeResize="0"/>
          <p:nvPr/>
        </p:nvPicPr>
        <p:blipFill>
          <a:blip r:embed="rId3">
            <a:alphaModFix/>
          </a:blip>
          <a:stretch>
            <a:fillRect/>
          </a:stretch>
        </p:blipFill>
        <p:spPr>
          <a:xfrm>
            <a:off x="3099700" y="3145050"/>
            <a:ext cx="2675436" cy="184605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453" name="Shape 453"/>
        <p:cNvGrpSpPr/>
        <p:nvPr/>
      </p:nvGrpSpPr>
      <p:grpSpPr>
        <a:xfrm>
          <a:off x="0" y="0"/>
          <a:ext cx="0" cy="0"/>
          <a:chOff x="0" y="0"/>
          <a:chExt cx="0" cy="0"/>
        </a:xfrm>
      </p:grpSpPr>
      <p:sp>
        <p:nvSpPr>
          <p:cNvPr id="454" name="Google Shape;454;p8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In Arizona, VS, kun je veroordeeld worden voor het omhakken van een cactus</a:t>
            </a:r>
            <a:endParaRPr>
              <a:solidFill>
                <a:schemeClr val="lt1"/>
              </a:solidFill>
            </a:endParaRPr>
          </a:p>
        </p:txBody>
      </p:sp>
      <p:sp>
        <p:nvSpPr>
          <p:cNvPr id="455" name="Google Shape;455;p80"/>
          <p:cNvSpPr txBox="1"/>
          <p:nvPr>
            <p:ph idx="1" type="body"/>
          </p:nvPr>
        </p:nvSpPr>
        <p:spPr>
          <a:xfrm>
            <a:off x="348700" y="11673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Een saguaro of andere beschermde cactus vernielen of omhakken kan je duur komen te staan in Arizona: je kan er meer dan een jaar gevangenisstraf voor krijgen.</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8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Varkens zijn dom</a:t>
            </a:r>
            <a:endParaRPr/>
          </a:p>
        </p:txBody>
      </p:sp>
      <p:pic>
        <p:nvPicPr>
          <p:cNvPr id="461" name="Google Shape;461;p81"/>
          <p:cNvPicPr preferRelativeResize="0"/>
          <p:nvPr/>
        </p:nvPicPr>
        <p:blipFill>
          <a:blip r:embed="rId3">
            <a:alphaModFix/>
          </a:blip>
          <a:stretch>
            <a:fillRect/>
          </a:stretch>
        </p:blipFill>
        <p:spPr>
          <a:xfrm>
            <a:off x="4804550" y="3108450"/>
            <a:ext cx="4027746" cy="1846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De Nederlandse 16de eeuw wordt ook wel de Gouden Eeuw genoemd</a:t>
            </a:r>
            <a:endParaRPr>
              <a:solidFill>
                <a:schemeClr val="dk2"/>
              </a:solidFill>
            </a:endParaRPr>
          </a:p>
        </p:txBody>
      </p:sp>
      <p:sp>
        <p:nvSpPr>
          <p:cNvPr id="90" name="Google Shape;90;p19"/>
          <p:cNvSpPr txBox="1"/>
          <p:nvPr>
            <p:ph idx="1" type="body"/>
          </p:nvPr>
        </p:nvSpPr>
        <p:spPr>
          <a:xfrm>
            <a:off x="311700" y="1134175"/>
            <a:ext cx="8520600" cy="3416400"/>
          </a:xfrm>
          <a:prstGeom prst="rect">
            <a:avLst/>
          </a:prstGeom>
        </p:spPr>
        <p:txBody>
          <a:bodyPr anchorCtr="0" anchor="t" bIns="91425" lIns="91425" spcFirstLastPara="1" rIns="91425" wrap="square" tIns="91425">
            <a:normAutofit/>
          </a:bodyPr>
          <a:lstStyle/>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Dit vond plaats in de 17de eeuw.</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De Gouden Eeuw staat voor een bloeiperiode op gebied van handel, wetenschap en kunsten. </a:t>
            </a:r>
            <a:endParaRPr b="1" sz="2000">
              <a:solidFill>
                <a:schemeClr val="dk2"/>
              </a:solidFill>
              <a:latin typeface="Lora"/>
              <a:ea typeface="Lora"/>
              <a:cs typeface="Lora"/>
              <a:sym typeface="Lora"/>
            </a:endParaRPr>
          </a:p>
          <a:p>
            <a:pPr indent="0" lvl="0" marL="0" marR="0" rtl="0" algn="l">
              <a:lnSpc>
                <a:spcPct val="115000"/>
              </a:lnSpc>
              <a:spcBef>
                <a:spcPts val="0"/>
              </a:spcBef>
              <a:spcAft>
                <a:spcPts val="0"/>
              </a:spcAft>
              <a:buNone/>
            </a:pPr>
            <a:r>
              <a:rPr b="1" lang="nl" sz="2000">
                <a:solidFill>
                  <a:schemeClr val="dk2"/>
                </a:solidFill>
                <a:latin typeface="Lora"/>
                <a:ea typeface="Lora"/>
                <a:cs typeface="Lora"/>
                <a:sym typeface="Lora"/>
              </a:rPr>
              <a:t>Ook betreft de politieke en militaire macht (vooral ter zee).</a:t>
            </a:r>
            <a:endParaRPr b="1" sz="2000">
              <a:solidFill>
                <a:schemeClr val="dk2"/>
              </a:solidFill>
              <a:latin typeface="Lora"/>
              <a:ea typeface="Lora"/>
              <a:cs typeface="Lora"/>
              <a:sym typeface="Lora"/>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465" name="Shape 465"/>
        <p:cNvGrpSpPr/>
        <p:nvPr/>
      </p:nvGrpSpPr>
      <p:grpSpPr>
        <a:xfrm>
          <a:off x="0" y="0"/>
          <a:ext cx="0" cy="0"/>
          <a:chOff x="0" y="0"/>
          <a:chExt cx="0" cy="0"/>
        </a:xfrm>
      </p:grpSpPr>
      <p:sp>
        <p:nvSpPr>
          <p:cNvPr id="466" name="Google Shape;466;p82"/>
          <p:cNvSpPr txBox="1"/>
          <p:nvPr>
            <p:ph type="title"/>
          </p:nvPr>
        </p:nvSpPr>
        <p:spPr>
          <a:xfrm>
            <a:off x="311700" y="4267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Varkens zijn dom</a:t>
            </a:r>
            <a:endParaRPr>
              <a:solidFill>
                <a:schemeClr val="lt1"/>
              </a:solidFill>
            </a:endParaRPr>
          </a:p>
        </p:txBody>
      </p:sp>
      <p:sp>
        <p:nvSpPr>
          <p:cNvPr id="467" name="Google Shape;467;p8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Varkens worden beschouwd als het vijfde meest intelligente dier ter wereld.</a:t>
            </a:r>
            <a:endParaRPr b="1" sz="2000">
              <a:solidFill>
                <a:schemeClr val="dk2"/>
              </a:solidFill>
              <a:latin typeface="Lora"/>
              <a:ea typeface="Lora"/>
              <a:cs typeface="Lora"/>
              <a:sym typeface="Lora"/>
            </a:endParaRPr>
          </a:p>
          <a:p>
            <a:pPr indent="0" lvl="0" marL="0" rtl="0" algn="l">
              <a:spcBef>
                <a:spcPts val="1200"/>
              </a:spcBef>
              <a:spcAft>
                <a:spcPts val="1200"/>
              </a:spcAft>
              <a:buNone/>
            </a:pPr>
            <a:r>
              <a:rPr b="1" lang="nl" sz="2000">
                <a:solidFill>
                  <a:schemeClr val="dk2"/>
                </a:solidFill>
                <a:latin typeface="Lora"/>
                <a:ea typeface="Lora"/>
                <a:cs typeface="Lora"/>
                <a:sym typeface="Lora"/>
              </a:rPr>
              <a:t>Varkens zijn sociale en intelligente dieren. Ze worden vaak in één adem genoemd met slimme dieren als mensapen en dolfijnen. Uit studie blijkt dat hun cognitieve vaardigheden te vergelijken zijn met die van kinderen rond de vier jaar. </a:t>
            </a:r>
            <a:endParaRPr b="1" sz="2000">
              <a:solidFill>
                <a:schemeClr val="dk2"/>
              </a:solidFill>
              <a:latin typeface="Lora"/>
              <a:ea typeface="Lora"/>
              <a:cs typeface="Lora"/>
              <a:sym typeface="Lora"/>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8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nl"/>
              <a:t>Geluid klinkt hetzelfde voor beide oren</a:t>
            </a:r>
            <a:endParaRPr/>
          </a:p>
        </p:txBody>
      </p:sp>
      <p:pic>
        <p:nvPicPr>
          <p:cNvPr id="473" name="Google Shape;473;p83"/>
          <p:cNvPicPr preferRelativeResize="0"/>
          <p:nvPr/>
        </p:nvPicPr>
        <p:blipFill>
          <a:blip r:embed="rId3">
            <a:alphaModFix/>
          </a:blip>
          <a:stretch>
            <a:fillRect/>
          </a:stretch>
        </p:blipFill>
        <p:spPr>
          <a:xfrm>
            <a:off x="7083925" y="3142275"/>
            <a:ext cx="1689679" cy="184605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06666"/>
        </a:solidFill>
      </p:bgPr>
    </p:bg>
    <p:spTree>
      <p:nvGrpSpPr>
        <p:cNvPr id="477" name="Shape 477"/>
        <p:cNvGrpSpPr/>
        <p:nvPr/>
      </p:nvGrpSpPr>
      <p:grpSpPr>
        <a:xfrm>
          <a:off x="0" y="0"/>
          <a:ext cx="0" cy="0"/>
          <a:chOff x="0" y="0"/>
          <a:chExt cx="0" cy="0"/>
        </a:xfrm>
      </p:grpSpPr>
      <p:sp>
        <p:nvSpPr>
          <p:cNvPr id="478" name="Google Shape;478;p84"/>
          <p:cNvSpPr txBox="1"/>
          <p:nvPr>
            <p:ph type="title"/>
          </p:nvPr>
        </p:nvSpPr>
        <p:spPr>
          <a:xfrm>
            <a:off x="311700" y="4267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lt1"/>
                </a:solidFill>
              </a:rPr>
              <a:t>Geluid klinkt hetzelfde voor beide oren</a:t>
            </a:r>
            <a:endParaRPr>
              <a:solidFill>
                <a:schemeClr val="lt1"/>
              </a:solidFill>
            </a:endParaRPr>
          </a:p>
        </p:txBody>
      </p:sp>
      <p:sp>
        <p:nvSpPr>
          <p:cNvPr id="479" name="Google Shape;479;p8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Niet waar</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Het rechteroor is gevoeliger voor liedjes en muziek en het linkeroor is gevoeliger voor spraak. </a:t>
            </a:r>
            <a:endParaRPr b="1" sz="2000">
              <a:solidFill>
                <a:schemeClr val="dk2"/>
              </a:solidFill>
              <a:latin typeface="Lora"/>
              <a:ea typeface="Lora"/>
              <a:cs typeface="Lora"/>
              <a:sym typeface="Lora"/>
            </a:endParaRPr>
          </a:p>
          <a:p>
            <a:pPr indent="0" lvl="0" marL="0" rtl="0" algn="l">
              <a:spcBef>
                <a:spcPts val="1200"/>
              </a:spcBef>
              <a:spcAft>
                <a:spcPts val="0"/>
              </a:spcAft>
              <a:buNone/>
            </a:pPr>
            <a:r>
              <a:rPr b="1" lang="nl" sz="2000">
                <a:solidFill>
                  <a:schemeClr val="dk2"/>
                </a:solidFill>
                <a:latin typeface="Lora"/>
                <a:ea typeface="Lora"/>
                <a:cs typeface="Lora"/>
                <a:sym typeface="Lora"/>
              </a:rPr>
              <a:t>Dit bleek uit een onderzoek uitgevoerd bij 3000 baby’s.(2)</a:t>
            </a:r>
            <a:endParaRPr b="1" sz="2000">
              <a:solidFill>
                <a:schemeClr val="dk2"/>
              </a:solidFill>
              <a:latin typeface="Lora"/>
              <a:ea typeface="Lora"/>
              <a:cs typeface="Lora"/>
              <a:sym typeface="Lora"/>
            </a:endParaRPr>
          </a:p>
          <a:p>
            <a:pPr indent="0" lvl="0" marL="0" rtl="0" algn="l">
              <a:spcBef>
                <a:spcPts val="120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lnSpc>
                <a:spcPct val="115000"/>
              </a:lnSpc>
              <a:spcBef>
                <a:spcPts val="0"/>
              </a:spcBef>
              <a:spcAft>
                <a:spcPts val="0"/>
              </a:spcAft>
              <a:buNone/>
            </a:pPr>
            <a:r>
              <a:rPr lang="nl"/>
              <a:t>Walvissen zijn zoogdieren, geen vissen</a:t>
            </a:r>
            <a:endParaRPr/>
          </a:p>
        </p:txBody>
      </p:sp>
      <p:pic>
        <p:nvPicPr>
          <p:cNvPr id="96" name="Google Shape;96;p20"/>
          <p:cNvPicPr preferRelativeResize="0"/>
          <p:nvPr/>
        </p:nvPicPr>
        <p:blipFill>
          <a:blip r:embed="rId3">
            <a:alphaModFix/>
          </a:blip>
          <a:stretch>
            <a:fillRect/>
          </a:stretch>
        </p:blipFill>
        <p:spPr>
          <a:xfrm>
            <a:off x="2931062" y="3044375"/>
            <a:ext cx="3281868" cy="18460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3C47D"/>
        </a:solidFill>
      </p:bgPr>
    </p:bg>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solidFill>
                  <a:schemeClr val="dk2"/>
                </a:solidFill>
              </a:rPr>
              <a:t>Walvissen zijn zoogdieren, niet vissen</a:t>
            </a:r>
            <a:endParaRPr>
              <a:solidFill>
                <a:schemeClr val="dk2"/>
              </a:solidFill>
            </a:endParaRPr>
          </a:p>
        </p:txBody>
      </p:sp>
      <p:sp>
        <p:nvSpPr>
          <p:cNvPr id="102" name="Google Shape;102;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sz="2000">
                <a:solidFill>
                  <a:schemeClr val="dk2"/>
                </a:solidFill>
                <a:latin typeface="Lora"/>
                <a:ea typeface="Lora"/>
                <a:cs typeface="Lora"/>
                <a:sym typeface="Lora"/>
              </a:rPr>
              <a:t>Waar</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Walvissen zijn zoogdieren die in het water leven. Ze hebben net als wij lucht nodig om te ademen en ze baren levende jongen. </a:t>
            </a:r>
            <a:endParaRPr b="1" sz="2000">
              <a:solidFill>
                <a:schemeClr val="dk2"/>
              </a:solidFill>
              <a:latin typeface="Lora"/>
              <a:ea typeface="Lora"/>
              <a:cs typeface="Lora"/>
              <a:sym typeface="Lora"/>
            </a:endParaRPr>
          </a:p>
          <a:p>
            <a:pPr indent="0" lvl="0" marL="0" rtl="0" algn="l">
              <a:spcBef>
                <a:spcPts val="0"/>
              </a:spcBef>
              <a:spcAft>
                <a:spcPts val="0"/>
              </a:spcAft>
              <a:buNone/>
            </a:pPr>
            <a:r>
              <a:rPr b="1" lang="nl" sz="2000">
                <a:solidFill>
                  <a:schemeClr val="dk2"/>
                </a:solidFill>
                <a:latin typeface="Lora"/>
                <a:ea typeface="Lora"/>
                <a:cs typeface="Lora"/>
                <a:sym typeface="Lora"/>
              </a:rPr>
              <a:t>Dit in tegenstelling tot de meeste vissen die met hun kieuwen zuurstof uit het water filteren en eitjes leggen.</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0"/>
              </a:spcAft>
              <a:buNone/>
            </a:pPr>
            <a:r>
              <a:t/>
            </a:r>
            <a:endParaRPr b="1" sz="2000">
              <a:solidFill>
                <a:schemeClr val="dk2"/>
              </a:solidFill>
              <a:latin typeface="Lora"/>
              <a:ea typeface="Lora"/>
              <a:cs typeface="Lora"/>
              <a:sym typeface="Lora"/>
            </a:endParaRPr>
          </a:p>
          <a:p>
            <a:pPr indent="0" lvl="0" marL="0" rtl="0" algn="l">
              <a:spcBef>
                <a:spcPts val="0"/>
              </a:spcBef>
              <a:spcAft>
                <a:spcPts val="1200"/>
              </a:spcAft>
              <a:buNone/>
            </a:pPr>
            <a:r>
              <a:t/>
            </a:r>
            <a:endParaRPr b="1" sz="2000">
              <a:solidFill>
                <a:schemeClr val="dk2"/>
              </a:solidFill>
              <a:latin typeface="Lora"/>
              <a:ea typeface="Lora"/>
              <a:cs typeface="Lora"/>
              <a:sym typeface="Lora"/>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