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50848-CCA7-481B-8C18-1CFA1D3DE5ED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052EC-8A68-4FCD-ACF6-DC4C8B706A1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4818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D052EC-8A68-4FCD-ACF6-DC4C8B706A15}" type="slidenum">
              <a:rPr lang="nl-BE" smtClean="0"/>
              <a:t>32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11225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327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467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2629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1480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79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65661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08145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64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7317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14740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2023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F85A95-2E6E-4E71-8597-BC53ABEA104E}" type="datetimeFigureOut">
              <a:rPr lang="nl-BE" smtClean="0"/>
              <a:t>10/11/2025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09542F0-0771-4AAC-B985-4979CFB2B5A0}" type="slidenum">
              <a:rPr lang="nl-BE" smtClean="0"/>
              <a:t>‹nr.›</a:t>
            </a:fld>
            <a:endParaRPr lang="nl-BE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0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Kerst Quiz - Most Event">
            <a:extLst>
              <a:ext uri="{FF2B5EF4-FFF2-40B4-BE49-F238E27FC236}">
                <a16:creationId xmlns:a16="http://schemas.microsoft.com/office/drawing/2014/main" id="{C2835215-74B7-690B-45B9-AE9121AD1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71" b="17559"/>
          <a:stretch>
            <a:fillRect/>
          </a:stretch>
        </p:blipFill>
        <p:spPr bwMode="auto">
          <a:xfrm>
            <a:off x="-32" y="10"/>
            <a:ext cx="12192031" cy="491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Rectangle 1034">
            <a:extLst>
              <a:ext uri="{FF2B5EF4-FFF2-40B4-BE49-F238E27FC236}">
                <a16:creationId xmlns:a16="http://schemas.microsoft.com/office/drawing/2014/main" id="{B76D919A-FC3E-4B4E-BAF0-ED6CFB8DC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F47A0BD-0460-2B2A-047A-8EC1992A14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83" y="5248656"/>
            <a:ext cx="10058400" cy="1472184"/>
          </a:xfrm>
        </p:spPr>
        <p:txBody>
          <a:bodyPr>
            <a:normAutofit fontScale="90000"/>
          </a:bodyPr>
          <a:lstStyle/>
          <a:p>
            <a:r>
              <a:rPr lang="nl-NL" sz="3600" dirty="0"/>
              <a:t>Zet je kerstmuts op, zet je telefoon op </a:t>
            </a:r>
            <a:r>
              <a:rPr lang="nl-NL" sz="3600" i="1" dirty="0" err="1"/>
              <a:t>sneeuwstil</a:t>
            </a:r>
            <a:r>
              <a:rPr lang="nl-NL" sz="3600" dirty="0"/>
              <a:t>, en bereid je voor op de strijd om de ultieme titel: </a:t>
            </a:r>
            <a:r>
              <a:rPr lang="nl-NL" sz="3600" b="1" dirty="0"/>
              <a:t>Kerstkampioen 2025!</a:t>
            </a:r>
            <a:br>
              <a:rPr lang="nl-NL" sz="3600" dirty="0"/>
            </a:br>
            <a:endParaRPr lang="nl-BE" sz="3600" dirty="0">
              <a:solidFill>
                <a:srgbClr val="FFFFFF"/>
              </a:solidFill>
            </a:endParaRPr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8F66ACBD-1C82-4782-AA7C-05504DD7D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28402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23" name="Rectangle 9222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Rectangle 9224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30E22A-B173-8F14-4EF1-5EC9AE79B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871359-490E-2D8A-C4E0-7C74AC2A6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NL" sz="1500" dirty="0">
                <a:solidFill>
                  <a:srgbClr val="FFFFFF"/>
                </a:solidFill>
              </a:rPr>
              <a:t> </a:t>
            </a:r>
            <a:r>
              <a:rPr lang="nl-NL" sz="3000" i="1" dirty="0"/>
              <a:t>In welk land is het gebruikelijk om 12 druiven te eten om middernacht op Oudejaarsavond?</a:t>
            </a:r>
          </a:p>
          <a:p>
            <a:endParaRPr lang="nl-BE" sz="1500" dirty="0">
              <a:solidFill>
                <a:srgbClr val="FFFFFF"/>
              </a:solidFill>
            </a:endParaRPr>
          </a:p>
        </p:txBody>
      </p:sp>
      <p:sp>
        <p:nvSpPr>
          <p:cNvPr id="9227" name="Rectangle 9226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9218" name="Picture 2" descr="Op zijn Spaans druiven eten met de jaarwisseling | InSpanje.nl">
            <a:extLst>
              <a:ext uri="{FF2B5EF4-FFF2-40B4-BE49-F238E27FC236}">
                <a16:creationId xmlns:a16="http://schemas.microsoft.com/office/drawing/2014/main" id="{FB951C7A-6C6E-189E-0C36-52378132F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879719"/>
            <a:ext cx="6798082" cy="509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248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10246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249" name="Rectangle 10248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0251" name="Straight Connector 10250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253" name="Rectangle 10252">
            <a:extLst>
              <a:ext uri="{FF2B5EF4-FFF2-40B4-BE49-F238E27FC236}">
                <a16:creationId xmlns:a16="http://schemas.microsoft.com/office/drawing/2014/main" id="{9549EB89-5BFB-4E1E-AEEA-87C343D805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2" name="Picture 2" descr="Waarom eten Spanjaarden 12 druiven met Oud en Nieuw? | InSpanje.nl">
            <a:extLst>
              <a:ext uri="{FF2B5EF4-FFF2-40B4-BE49-F238E27FC236}">
                <a16:creationId xmlns:a16="http://schemas.microsoft.com/office/drawing/2014/main" id="{A4A61548-7E63-9EC2-6720-F64A1760B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35"/>
          <a:stretch>
            <a:fillRect/>
          </a:stretch>
        </p:blipFill>
        <p:spPr bwMode="auto">
          <a:xfrm>
            <a:off x="633999" y="640080"/>
            <a:ext cx="6275667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9" name="Rectangle 10254">
            <a:extLst>
              <a:ext uri="{FF2B5EF4-FFF2-40B4-BE49-F238E27FC236}">
                <a16:creationId xmlns:a16="http://schemas.microsoft.com/office/drawing/2014/main" id="{3D1FA295-BDF6-44B9-90C5-FE3E2CE35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CA81EC3-EF43-4DA0-689E-EC4CA0B46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04C8F0-545B-AFA9-A35A-A75C72371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dirty="0"/>
              <a:t>Spanje</a:t>
            </a:r>
          </a:p>
        </p:txBody>
      </p:sp>
      <p:sp>
        <p:nvSpPr>
          <p:cNvPr id="10260" name="Rectangle 10256">
            <a:extLst>
              <a:ext uri="{FF2B5EF4-FFF2-40B4-BE49-F238E27FC236}">
                <a16:creationId xmlns:a16="http://schemas.microsoft.com/office/drawing/2014/main" id="{81A36F1F-EEAE-48D1-A1FB-BD6FC8506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8292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1" name="Rectangle 11270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73" name="Rectangle 11272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3244ACB-786D-9FD6-5868-F76D23418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6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0974B2-8A5F-9BEC-FD9A-254472DE46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0" y="2653800"/>
            <a:ext cx="3348109" cy="3335519"/>
          </a:xfrm>
        </p:spPr>
        <p:txBody>
          <a:bodyPr>
            <a:normAutofit lnSpcReduction="10000"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Wat is de traditionele kerstdrank in Duitsland, gemaakt van rode wijn en specerijen zoals kaneel en kruidnagel?</a:t>
            </a:r>
          </a:p>
          <a:p>
            <a:endParaRPr lang="nl-BE" sz="1500" dirty="0">
              <a:solidFill>
                <a:srgbClr val="FFFFFF"/>
              </a:solidFill>
            </a:endParaRPr>
          </a:p>
        </p:txBody>
      </p:sp>
      <p:sp>
        <p:nvSpPr>
          <p:cNvPr id="11275" name="Rectangle 11274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1266" name="Picture 2" descr="Glühwein voor één: must-try winterwijncocktails – Coravin EU">
            <a:extLst>
              <a:ext uri="{FF2B5EF4-FFF2-40B4-BE49-F238E27FC236}">
                <a16:creationId xmlns:a16="http://schemas.microsoft.com/office/drawing/2014/main" id="{0B8A6625-9848-B731-413E-7DA119AD5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1" r="10608" b="-2"/>
          <a:stretch>
            <a:fillRect/>
          </a:stretch>
        </p:blipFill>
        <p:spPr bwMode="auto">
          <a:xfrm>
            <a:off x="4742017" y="640080"/>
            <a:ext cx="6798082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324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294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2297" name="Rectangle 12296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2299" name="Straight Connector 12298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301" name="Rectangle 1230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AH Glühwein reserveren | Albert Heijn">
            <a:extLst>
              <a:ext uri="{FF2B5EF4-FFF2-40B4-BE49-F238E27FC236}">
                <a16:creationId xmlns:a16="http://schemas.microsoft.com/office/drawing/2014/main" id="{1025961A-2D26-353A-F096-A93A9550E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12" y="640080"/>
            <a:ext cx="557784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3" name="Rectangle 12302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5A6185-3E33-6EA7-59B6-0B4BE7A6D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D35A59-7E47-23A7-04B2-CBACDC08F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500" cap="all" spc="2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3000" i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Gluwhein</a:t>
            </a:r>
            <a:r>
              <a:rPr lang="en-US" sz="1500" cap="all" spc="200" dirty="0">
                <a:solidFill>
                  <a:srgbClr val="FFFFFF"/>
                </a:solidFill>
                <a:latin typeface="+mj-lt"/>
              </a:rPr>
              <a:t> </a:t>
            </a:r>
          </a:p>
        </p:txBody>
      </p:sp>
      <p:sp>
        <p:nvSpPr>
          <p:cNvPr id="12305" name="Rectangle 12304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55072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319" name="Rectangle 13318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B99C9B-621E-0AA7-E60B-6F8EE2AAA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nl-BE" dirty="0"/>
              <a:t>Vraag 7</a:t>
            </a:r>
          </a:p>
        </p:txBody>
      </p:sp>
      <p:pic>
        <p:nvPicPr>
          <p:cNvPr id="13314" name="Picture 2" descr="Kijk Home Alone 2: Lost in New York | Disney+">
            <a:extLst>
              <a:ext uri="{FF2B5EF4-FFF2-40B4-BE49-F238E27FC236}">
                <a16:creationId xmlns:a16="http://schemas.microsoft.com/office/drawing/2014/main" id="{9631A101-9A92-2AA2-BB6C-8582F27D8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9" r="-1" b="-1"/>
          <a:stretch>
            <a:fillRect/>
          </a:stretch>
        </p:blipFill>
        <p:spPr bwMode="auto">
          <a:xfrm>
            <a:off x="633999" y="640081"/>
            <a:ext cx="6909801" cy="53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321" name="Straight Connector 13320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B52E4B-79B6-CA96-0ABD-359AF0210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3"/>
            <a:ext cx="3690257" cy="3755565"/>
          </a:xfrm>
        </p:spPr>
        <p:txBody>
          <a:bodyPr>
            <a:normAutofit/>
          </a:bodyPr>
          <a:lstStyle/>
          <a:p>
            <a:r>
              <a:rPr lang="nl-BE" sz="3000" i="1" dirty="0"/>
              <a:t>Welke bekende persoon had een kleine bijrol in Home </a:t>
            </a:r>
            <a:r>
              <a:rPr lang="nl-BE" sz="3000" i="1" dirty="0" err="1"/>
              <a:t>Alone</a:t>
            </a:r>
            <a:r>
              <a:rPr lang="nl-BE" sz="3000" i="1" dirty="0"/>
              <a:t> 2: Lost in New York?</a:t>
            </a:r>
          </a:p>
          <a:p>
            <a:endParaRPr lang="nl-BE" dirty="0"/>
          </a:p>
        </p:txBody>
      </p:sp>
      <p:sp>
        <p:nvSpPr>
          <p:cNvPr id="13323" name="Rectangle 13322">
            <a:extLst>
              <a:ext uri="{FF2B5EF4-FFF2-40B4-BE49-F238E27FC236}">
                <a16:creationId xmlns:a16="http://schemas.microsoft.com/office/drawing/2014/main" id="{6329CBCE-21AE-419D-AC1F-8ACF510A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3325" name="Rectangle 13324">
            <a:extLst>
              <a:ext uri="{FF2B5EF4-FFF2-40B4-BE49-F238E27FC236}">
                <a16:creationId xmlns:a16="http://schemas.microsoft.com/office/drawing/2014/main" id="{FF2DA012-1414-493D-888F-5D99D0BDA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79287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3" name="Rectangle 14342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5" name="Rectangle 14344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4A7983-76C3-09BE-D6E7-5E444B57C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20301D-9A2B-192B-8E51-8D41649EF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BE" sz="3000" i="1" dirty="0"/>
              <a:t>Donald </a:t>
            </a:r>
            <a:r>
              <a:rPr lang="nl-BE" sz="3000" i="1" dirty="0" err="1"/>
              <a:t>Trump</a:t>
            </a:r>
            <a:endParaRPr lang="nl-BE" sz="3000" i="1" dirty="0"/>
          </a:p>
        </p:txBody>
      </p:sp>
      <p:sp>
        <p:nvSpPr>
          <p:cNvPr id="14347" name="Rectangle 14346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4338" name="Picture 2" descr="Home Alone 2 Director Says Trump's Cameo Is a 'Curse' and 'Albatross'">
            <a:extLst>
              <a:ext uri="{FF2B5EF4-FFF2-40B4-BE49-F238E27FC236}">
                <a16:creationId xmlns:a16="http://schemas.microsoft.com/office/drawing/2014/main" id="{F121618B-E873-06B6-15F9-6136315A0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1160140"/>
            <a:ext cx="6798082" cy="453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651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11973C2-EB8B-452A-A698-4A252FD3A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2B2BC8F-9B68-6F97-4AF6-788EC861D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601" y="634946"/>
            <a:ext cx="6368142" cy="1450757"/>
          </a:xfrm>
        </p:spPr>
        <p:txBody>
          <a:bodyPr>
            <a:normAutofit/>
          </a:bodyPr>
          <a:lstStyle/>
          <a:p>
            <a:r>
              <a:rPr lang="nl-BE" dirty="0"/>
              <a:t>Vraag 8</a:t>
            </a:r>
          </a:p>
        </p:txBody>
      </p:sp>
      <p:pic>
        <p:nvPicPr>
          <p:cNvPr id="5" name="Picture 4" descr="Een dashboard van een auto">
            <a:extLst>
              <a:ext uri="{FF2B5EF4-FFF2-40B4-BE49-F238E27FC236}">
                <a16:creationId xmlns:a16="http://schemas.microsoft.com/office/drawing/2014/main" id="{1FFAE416-8601-06BF-C28F-C7E02CEB28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240" r="31539" b="1"/>
          <a:stretch>
            <a:fillRect/>
          </a:stretch>
        </p:blipFill>
        <p:spPr>
          <a:xfrm>
            <a:off x="20" y="-12128"/>
            <a:ext cx="4654276" cy="687012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87617" y="2085703"/>
            <a:ext cx="617068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E8262D-D50B-0059-E5D3-7F7D12911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601" y="2198914"/>
            <a:ext cx="6368142" cy="3670180"/>
          </a:xfrm>
        </p:spPr>
        <p:txBody>
          <a:bodyPr>
            <a:normAutofit/>
          </a:bodyPr>
          <a:lstStyle/>
          <a:p>
            <a:r>
              <a:rPr lang="nl-NL" sz="3000" i="1" dirty="0"/>
              <a:t>Maak de titel af van Chris </a:t>
            </a:r>
            <a:r>
              <a:rPr lang="nl-NL" sz="3000" i="1" dirty="0" err="1"/>
              <a:t>Rea's</a:t>
            </a:r>
            <a:r>
              <a:rPr lang="nl-NL" sz="3000" i="1" dirty="0"/>
              <a:t> meest bekende kerstlied uit de jaren 80: </a:t>
            </a:r>
            <a:r>
              <a:rPr lang="nl-NL" sz="3000" i="1" dirty="0" err="1"/>
              <a:t>Driving</a:t>
            </a:r>
            <a:r>
              <a:rPr lang="nl-NL" sz="3000" i="1" dirty="0"/>
              <a:t> ...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41957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15368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5371" name="Rectangle 15370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5373" name="Straight Connector 15372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375" name="Rectangle 15374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64" name="Picture 4" descr="Chris Rea - Driving Home For Christmas (Official Karaoke Instrumental) |  SongJam">
            <a:extLst>
              <a:ext uri="{FF2B5EF4-FFF2-40B4-BE49-F238E27FC236}">
                <a16:creationId xmlns:a16="http://schemas.microsoft.com/office/drawing/2014/main" id="{DB2E4716-89A8-A963-5AAB-42725DBCD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663969"/>
            <a:ext cx="6275667" cy="353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77" name="Rectangle 15376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E315F1-124E-BB8F-3E90-9B3070AE9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04B9F8-4B25-904E-DA9E-00C9BE379A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home for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christmas</a:t>
            </a:r>
            <a:endParaRPr lang="en-US" sz="3000" i="1" cap="all" spc="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379" name="Rectangle 15378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491929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F156AEF-5F69-89AC-8357-822374B1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9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F6605F0-203F-D223-C78B-6A8C58A6F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016" y="605896"/>
            <a:ext cx="6413663" cy="5646208"/>
          </a:xfrm>
        </p:spPr>
        <p:txBody>
          <a:bodyPr anchor="ctr">
            <a:normAutofit/>
          </a:bodyPr>
          <a:lstStyle/>
          <a:p>
            <a:r>
              <a:rPr lang="nl-BE" dirty="0"/>
              <a:t> </a:t>
            </a:r>
            <a:r>
              <a:rPr lang="nl-BE" sz="3000" i="1" dirty="0"/>
              <a:t>Welk klassiek kerstlied begint met de regel “Oh, </a:t>
            </a:r>
            <a:r>
              <a:rPr lang="nl-BE" sz="3000" i="1" dirty="0" err="1"/>
              <a:t>the</a:t>
            </a:r>
            <a:r>
              <a:rPr lang="nl-BE" sz="3000" i="1" dirty="0"/>
              <a:t> </a:t>
            </a:r>
            <a:r>
              <a:rPr lang="nl-BE" sz="3000" i="1" dirty="0" err="1"/>
              <a:t>weather</a:t>
            </a:r>
            <a:r>
              <a:rPr lang="nl-BE" sz="3000" i="1" dirty="0"/>
              <a:t> </a:t>
            </a:r>
            <a:r>
              <a:rPr lang="nl-BE" sz="3000" i="1" dirty="0" err="1"/>
              <a:t>outside</a:t>
            </a:r>
            <a:r>
              <a:rPr lang="nl-BE" sz="3000" i="1" dirty="0"/>
              <a:t> is </a:t>
            </a:r>
            <a:r>
              <a:rPr lang="nl-BE" sz="3000" i="1" dirty="0" err="1"/>
              <a:t>frightful</a:t>
            </a:r>
            <a:r>
              <a:rPr lang="nl-BE" sz="3000" i="1" dirty="0"/>
              <a:t>”?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23545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866854-F30B-9195-93C6-84FF934D06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8056"/>
          <a:stretch>
            <a:fillRect/>
          </a:stretch>
        </p:blipFill>
        <p:spPr>
          <a:xfrm>
            <a:off x="700600" y="640080"/>
            <a:ext cx="6142465" cy="557784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CBD9253-657F-4E2C-10CE-D89EAD5CE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524BF5-09A2-D63D-3D90-1C53E99D75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let it snow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6879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CF7745-4B34-FD75-1603-949CDDC9D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2EE5B2-8D1A-6CA1-8CBD-9412AC592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471400" lvl="8" indent="0" algn="ctr">
              <a:buNone/>
            </a:pPr>
            <a:r>
              <a:rPr lang="nl-NL" sz="3000" i="1" dirty="0"/>
              <a:t>Onder welke tak hoor je in de kersttraditie iemand te kussen, als je eronder staat?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31450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391" name="Rectangle 16390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93" name="Rectangle 16392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3624511-F582-A1C4-1988-EAE6552C6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10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82B211E-2D95-0293-64B5-9A72B26872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br>
              <a:rPr lang="nl-NL" sz="3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nl-NL" sz="30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Christenen vieren met kerst de geboorte van Jezus. Waar werd hij volgens de bijbel geboren?</a:t>
            </a:r>
          </a:p>
          <a:p>
            <a:endParaRPr lang="nl-BE" sz="1500" dirty="0">
              <a:solidFill>
                <a:srgbClr val="FFFFFF"/>
              </a:solidFill>
            </a:endParaRPr>
          </a:p>
        </p:txBody>
      </p:sp>
      <p:sp>
        <p:nvSpPr>
          <p:cNvPr id="16395" name="Rectangle 16394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6386" name="Picture 2" descr="Jezus wordt geboren - Thomas - Godsdienstonderwijs.be">
            <a:extLst>
              <a:ext uri="{FF2B5EF4-FFF2-40B4-BE49-F238E27FC236}">
                <a16:creationId xmlns:a16="http://schemas.microsoft.com/office/drawing/2014/main" id="{428B2D6C-F374-00ED-95D7-069211049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1263775"/>
            <a:ext cx="6798082" cy="433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5428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2" name="Rectangle 17414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7424" name="Rectangle 17416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7426" name="Straight Connector 17418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7421" name="Rectangle 1742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0" name="Picture 2" descr="We vieren de geboorte van Jezus hoogstwaarschijnlijk op verkeerde dag |  Wetenschap | NU.nl">
            <a:extLst>
              <a:ext uri="{FF2B5EF4-FFF2-40B4-BE49-F238E27FC236}">
                <a16:creationId xmlns:a16="http://schemas.microsoft.com/office/drawing/2014/main" id="{8B57E2FC-3B93-E053-95C0-D3A1D01E4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663969"/>
            <a:ext cx="6275667" cy="353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23" name="Rectangle 17422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C9E03EC-EA77-C93C-1013-70C124840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F7950D-33E5-D6F0-0B90-4BA2B50EA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1500" cap="all" spc="200" dirty="0">
              <a:solidFill>
                <a:srgbClr val="FFFFFF"/>
              </a:solidFill>
              <a:latin typeface="+mj-lt"/>
            </a:endParaRPr>
          </a:p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stal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17425" name="Rectangle 17424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69728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39" name="Rectangle 18438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1" name="Rectangle 18440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D5D893D-CB28-3762-0F51-E9BB75A2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11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F2A271-D7E8-D1A2-5167-DCB0F9EC6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b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Hoe wisten de drie wijzen waar ze de pasgeboren Jezus konden vinden?</a:t>
            </a:r>
          </a:p>
          <a:p>
            <a:endParaRPr lang="nl-BE" sz="1500" dirty="0">
              <a:solidFill>
                <a:srgbClr val="FFFFFF"/>
              </a:solidFill>
            </a:endParaRPr>
          </a:p>
        </p:txBody>
      </p:sp>
      <p:sp>
        <p:nvSpPr>
          <p:cNvPr id="18443" name="Rectangle 18442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8434" name="Picture 2" descr="Driekoningen 2026: Het officiële einde van kerst | historianet.nl">
            <a:extLst>
              <a:ext uri="{FF2B5EF4-FFF2-40B4-BE49-F238E27FC236}">
                <a16:creationId xmlns:a16="http://schemas.microsoft.com/office/drawing/2014/main" id="{1D2D2A74-B3C3-60C1-E9E9-D5F21AF54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1074849"/>
            <a:ext cx="6798082" cy="470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035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9471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9474" name="Rectangle 19473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9476" name="Straight Connector 19475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478" name="Rectangle 19477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2" descr="Mosterdzaadjes ~ De Wijzen uit het Oosten | Otheo">
            <a:extLst>
              <a:ext uri="{FF2B5EF4-FFF2-40B4-BE49-F238E27FC236}">
                <a16:creationId xmlns:a16="http://schemas.microsoft.com/office/drawing/2014/main" id="{4E4BABCC-7188-FCEB-82C7-7537BC3D84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r="7150" b="-2"/>
          <a:stretch>
            <a:fillRect/>
          </a:stretch>
        </p:blipFill>
        <p:spPr bwMode="auto">
          <a:xfrm>
            <a:off x="633999" y="854377"/>
            <a:ext cx="6275667" cy="5149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80" name="Rectangle 19479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29766E-CD75-2DB9-F2B4-5D1128FFC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47B349-760D-3D08-FD59-EA037FF5B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b="1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Een </a:t>
            </a:r>
            <a:r>
              <a:rPr lang="en-US" sz="3000" b="1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felle</a:t>
            </a:r>
            <a:r>
              <a:rPr lang="en-US" sz="3000" b="1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b="1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ster</a:t>
            </a:r>
            <a:r>
              <a:rPr lang="en-US" sz="3000" b="1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wees hen de </a:t>
            </a:r>
            <a:r>
              <a:rPr lang="en-US" sz="3000" b="1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weg</a:t>
            </a:r>
            <a:endParaRPr lang="en-US" sz="3000" i="1" cap="all" spc="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9482" name="Rectangle 19481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29949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DD61FEB-F13D-210F-ADCB-C3CEA0A36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12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00F9E7-8EF9-8771-17D2-AD38C2106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016" y="605896"/>
            <a:ext cx="6413663" cy="5646208"/>
          </a:xfrm>
        </p:spPr>
        <p:txBody>
          <a:bodyPr anchor="ctr">
            <a:normAutofit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Hoe noemen christenen de periode die voorafgaat aan kerst?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2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57257B-4DCE-2EA4-262C-6B8E4F80D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13D598-4EA0-0AE0-85B1-1619FE46F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3000" dirty="0"/>
              <a:t>de advent</a:t>
            </a:r>
          </a:p>
        </p:txBody>
      </p:sp>
      <p:pic>
        <p:nvPicPr>
          <p:cNvPr id="20482" name="Picture 2" descr="Advent bereidt christenen voor op de geboorte van Jezus | historianet.nl">
            <a:extLst>
              <a:ext uri="{FF2B5EF4-FFF2-40B4-BE49-F238E27FC236}">
                <a16:creationId xmlns:a16="http://schemas.microsoft.com/office/drawing/2014/main" id="{DC5ED67B-5FF9-8E51-AC0E-9DDFBDB0A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2705099"/>
            <a:ext cx="5430838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054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11" name="Rectangle 21510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13" name="Rectangle 21512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902924B-5183-EB86-20E9-841C5CACB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13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E74DA5-CF13-890F-1ABA-4E0918CD6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br>
              <a:rPr lang="nl-NL" sz="1500" b="1" dirty="0">
                <a:solidFill>
                  <a:srgbClr val="FFFFFF"/>
                </a:solidFill>
              </a:rPr>
            </a:br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Waarom zetten we een piek op de kerstboom?</a:t>
            </a:r>
          </a:p>
          <a:p>
            <a:endParaRPr lang="nl-BE" sz="1500" dirty="0">
              <a:solidFill>
                <a:srgbClr val="FFFFFF"/>
              </a:solidFill>
            </a:endParaRPr>
          </a:p>
        </p:txBody>
      </p:sp>
      <p:pic>
        <p:nvPicPr>
          <p:cNvPr id="21506" name="Picture 2" descr="Kerstboompieken &amp; Kerstboom Ster | Tuincollectie.nl - Tuincollectie.nl">
            <a:extLst>
              <a:ext uri="{FF2B5EF4-FFF2-40B4-BE49-F238E27FC236}">
                <a16:creationId xmlns:a16="http://schemas.microsoft.com/office/drawing/2014/main" id="{8E1A34D0-1F3C-9B84-F13E-2D4E026C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2058" b="2"/>
          <a:stretch>
            <a:fillRect/>
          </a:stretch>
        </p:blipFill>
        <p:spPr bwMode="auto">
          <a:xfrm>
            <a:off x="4075043" y="10"/>
            <a:ext cx="811127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15" name="Rectangle 21514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75882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4" name="Rectangle 22543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2546" name="Rectangle 22545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22548" name="Straight Connector 22547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550" name="Rectangle 22549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0" name="Picture 2" descr="Kerstboom pieken in alle soorten | It's all about Christmas">
            <a:extLst>
              <a:ext uri="{FF2B5EF4-FFF2-40B4-BE49-F238E27FC236}">
                <a16:creationId xmlns:a16="http://schemas.microsoft.com/office/drawing/2014/main" id="{55FD5F0E-35C6-2295-F21C-883844884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12" y="640080"/>
            <a:ext cx="557784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52" name="Rectangle 22551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6A08E0-6C9A-3AF6-93B1-CA72B3C43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0CC568-5B21-A904-F44D-EA2F87FE3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Als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verwijzing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naar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de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ster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die de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wijzen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naar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Jezus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leidde</a:t>
            </a:r>
            <a:endParaRPr lang="en-US" sz="3000" i="1" cap="all" spc="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2554" name="Rectangle 22553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957441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90AA6468-80AC-4DDF-9CFB-C7A9507E2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0A0480F-32BB-600D-1939-7F01296E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Vraag 14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7DD054-01B1-A30F-31D2-91CB0D90D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578087"/>
            <a:ext cx="3659246" cy="155448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Zing het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liedje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: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stille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nacht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</p:txBody>
      </p:sp>
      <p:pic>
        <p:nvPicPr>
          <p:cNvPr id="5" name="Picture 4" descr="Microfoon met toneellicht">
            <a:extLst>
              <a:ext uri="{FF2B5EF4-FFF2-40B4-BE49-F238E27FC236}">
                <a16:creationId xmlns:a16="http://schemas.microsoft.com/office/drawing/2014/main" id="{3471B843-F569-12B2-A959-DD8AA90285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594"/>
          <a:stretch>
            <a:fillRect/>
          </a:stretch>
        </p:blipFill>
        <p:spPr>
          <a:xfrm>
            <a:off x="4639733" y="10"/>
            <a:ext cx="7552266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AB900CC-5074-4746-A1A4-AF640455B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475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5276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CECF0FC6-D57B-48B6-9036-F4FFD91A4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17571B7-DFA2-1863-BF88-6331D851B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932" y="286603"/>
            <a:ext cx="6750987" cy="1450757"/>
          </a:xfrm>
        </p:spPr>
        <p:txBody>
          <a:bodyPr>
            <a:normAutofit/>
          </a:bodyPr>
          <a:lstStyle/>
          <a:p>
            <a:r>
              <a:rPr lang="nl-BE">
                <a:solidFill>
                  <a:schemeClr val="accent2"/>
                </a:solidFill>
              </a:rPr>
              <a:t>Lees mee met de tekst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B192D0F-D5FA-59D3-DFE7-F8A3E1160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204" y="2023962"/>
            <a:ext cx="6823446" cy="4348263"/>
          </a:xfrm>
        </p:spPr>
        <p:txBody>
          <a:bodyPr>
            <a:normAutofit fontScale="85000" lnSpcReduction="20000"/>
          </a:bodyPr>
          <a:lstStyle/>
          <a:p>
            <a:r>
              <a:rPr lang="nl-NL" sz="1300" dirty="0"/>
              <a:t> </a:t>
            </a:r>
            <a:r>
              <a:rPr lang="nl-NL" sz="2100" dirty="0"/>
              <a:t>Stille nacht, heilige nacht,</a:t>
            </a:r>
            <a:br>
              <a:rPr lang="nl-NL" sz="2100" dirty="0"/>
            </a:br>
            <a:r>
              <a:rPr lang="nl-NL" sz="2100" dirty="0"/>
              <a:t>Alles slaapt, sluimert zacht.</a:t>
            </a:r>
            <a:br>
              <a:rPr lang="nl-NL" sz="2100" dirty="0"/>
            </a:br>
            <a:r>
              <a:rPr lang="nl-NL" sz="2100" dirty="0"/>
              <a:t>Eenzaam waakt het </a:t>
            </a:r>
            <a:r>
              <a:rPr lang="nl-NL" sz="2100" dirty="0" err="1"/>
              <a:t>hoogheilige</a:t>
            </a:r>
            <a:r>
              <a:rPr lang="nl-NL" sz="2100" dirty="0"/>
              <a:t> paar,</a:t>
            </a:r>
            <a:br>
              <a:rPr lang="nl-NL" sz="2100" dirty="0"/>
            </a:br>
            <a:r>
              <a:rPr lang="nl-NL" sz="2100" dirty="0"/>
              <a:t>Lieflijk Kindje met goud in het haar,</a:t>
            </a:r>
            <a:br>
              <a:rPr lang="nl-NL" sz="2100" dirty="0"/>
            </a:br>
            <a:r>
              <a:rPr lang="nl-NL" sz="2100" dirty="0"/>
              <a:t>Sluimert in hemelse rust</a:t>
            </a:r>
            <a:br>
              <a:rPr lang="nl-NL" sz="2100" dirty="0"/>
            </a:br>
            <a:r>
              <a:rPr lang="nl-NL" sz="2100" dirty="0"/>
              <a:t>Sluimert in hemelse rust.</a:t>
            </a:r>
            <a:br>
              <a:rPr lang="nl-NL" sz="2100" dirty="0"/>
            </a:br>
            <a:br>
              <a:rPr lang="nl-NL" sz="2100" dirty="0"/>
            </a:br>
            <a:r>
              <a:rPr lang="nl-NL" sz="2100" dirty="0"/>
              <a:t>2 Stille nacht, heilige nacht</a:t>
            </a:r>
            <a:br>
              <a:rPr lang="nl-NL" sz="2100" dirty="0"/>
            </a:br>
            <a:r>
              <a:rPr lang="nl-NL" sz="2100" dirty="0"/>
              <a:t>Zoon van God, liefde lacht</a:t>
            </a:r>
            <a:br>
              <a:rPr lang="nl-NL" sz="2100" dirty="0"/>
            </a:br>
            <a:r>
              <a:rPr lang="nl-NL" sz="2100" dirty="0" err="1"/>
              <a:t>Vriend'lijk</a:t>
            </a:r>
            <a:r>
              <a:rPr lang="nl-NL" sz="2100" dirty="0"/>
              <a:t> om Uwe </a:t>
            </a:r>
            <a:r>
              <a:rPr lang="nl-NL" sz="2100" dirty="0" err="1"/>
              <a:t>Godd'lijke</a:t>
            </a:r>
            <a:r>
              <a:rPr lang="nl-NL" sz="2100" dirty="0"/>
              <a:t> mond,</a:t>
            </a:r>
            <a:br>
              <a:rPr lang="nl-NL" sz="2100" dirty="0"/>
            </a:br>
            <a:r>
              <a:rPr lang="nl-NL" sz="2100" dirty="0"/>
              <a:t>Nu ons slaat de reddende stond,</a:t>
            </a:r>
            <a:br>
              <a:rPr lang="nl-NL" sz="2100" dirty="0"/>
            </a:br>
            <a:r>
              <a:rPr lang="nl-NL" sz="2100" dirty="0"/>
              <a:t>Jezus van Uwe </a:t>
            </a:r>
            <a:r>
              <a:rPr lang="nl-NL" sz="2100" dirty="0" err="1"/>
              <a:t>geboort</a:t>
            </a:r>
            <a:r>
              <a:rPr lang="nl-NL" sz="2100" dirty="0"/>
              <a:t>',</a:t>
            </a:r>
            <a:br>
              <a:rPr lang="nl-NL" sz="2100" dirty="0"/>
            </a:br>
            <a:r>
              <a:rPr lang="nl-NL" sz="2100" dirty="0"/>
              <a:t>Jezus van Uwe </a:t>
            </a:r>
            <a:r>
              <a:rPr lang="nl-NL" sz="2100" dirty="0" err="1"/>
              <a:t>geboort</a:t>
            </a:r>
            <a:r>
              <a:rPr lang="nl-NL" sz="2100" dirty="0"/>
              <a:t>'.</a:t>
            </a:r>
            <a:br>
              <a:rPr lang="nl-NL" sz="2100" dirty="0"/>
            </a:br>
            <a:br>
              <a:rPr lang="nl-NL" sz="2100" dirty="0"/>
            </a:br>
            <a:r>
              <a:rPr lang="nl-NL" sz="2100" dirty="0"/>
              <a:t>3 Stille nacht, heilige nacht,</a:t>
            </a:r>
            <a:br>
              <a:rPr lang="nl-NL" sz="2100" dirty="0"/>
            </a:br>
            <a:r>
              <a:rPr lang="nl-NL" sz="2100" dirty="0"/>
              <a:t>Herders zien 't eerst Uw pracht;</a:t>
            </a:r>
            <a:br>
              <a:rPr lang="nl-NL" sz="2100" dirty="0"/>
            </a:br>
            <a:r>
              <a:rPr lang="nl-NL" sz="2100" dirty="0"/>
              <a:t>Door der </a:t>
            </a:r>
            <a:r>
              <a:rPr lang="nl-NL" sz="2100" dirty="0" err="1"/>
              <a:t>eng'len</a:t>
            </a:r>
            <a:r>
              <a:rPr lang="nl-NL" sz="2100" dirty="0"/>
              <a:t> alleluja</a:t>
            </a:r>
            <a:br>
              <a:rPr lang="nl-NL" sz="2100" dirty="0"/>
            </a:br>
            <a:r>
              <a:rPr lang="nl-NL" sz="2100" dirty="0"/>
              <a:t>Galmt het luide van verre en na:</a:t>
            </a:r>
            <a:br>
              <a:rPr lang="nl-NL" sz="2100" dirty="0"/>
            </a:br>
            <a:r>
              <a:rPr lang="nl-NL" sz="2100" dirty="0"/>
              <a:t>Jezus de Redder ligt daar,</a:t>
            </a:r>
            <a:br>
              <a:rPr lang="nl-NL" sz="2100" dirty="0"/>
            </a:br>
            <a:r>
              <a:rPr lang="nl-NL" sz="2100" dirty="0"/>
              <a:t>Jezus de Redder ligt daar.</a:t>
            </a:r>
            <a:endParaRPr lang="nl-BE" sz="13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17A211C-5863-4303-AC3D-AEBFDF6D6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44150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87519CD-2FFF-42E3-BB0C-FEAA828BA5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2823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880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990D0034-F768-41E7-85D4-F38C4DE85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C4F7E42D-8B5A-4FC8-81CD-9E60171F7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B80A83-E6C3-3A03-312F-B48FE62CC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 dirty="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97D09F-2F54-4CFF-8611-0BA87CDC7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BE" sz="3000" i="1" dirty="0"/>
              <a:t>de maretak</a:t>
            </a:r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8C04651D-B9F4-4935-A02D-364153FBDF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050" name="Picture 2" descr="Mistletoe hangs around as centuries-old Christmas tradition - 101 Highland  Lakes">
            <a:extLst>
              <a:ext uri="{FF2B5EF4-FFF2-40B4-BE49-F238E27FC236}">
                <a16:creationId xmlns:a16="http://schemas.microsoft.com/office/drawing/2014/main" id="{58335C8E-320C-FF5C-8610-05FB3D013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/>
          <a:stretch>
            <a:fillRect/>
          </a:stretch>
        </p:blipFill>
        <p:spPr bwMode="auto">
          <a:xfrm>
            <a:off x="4742017" y="640080"/>
            <a:ext cx="6798082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6206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25C8D2C1-DA83-420D-9635-D52CE066B5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434F74C9-6A0B-409E-AD1C-45B58BE91B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F5486A9D-1265-4B57-91E6-68E666B978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7" name="Rectangle 1036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53F4BB6-F978-27E9-BA71-C9B89C93E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</a:rPr>
              <a:t>Vraag 15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02CC68-929C-F626-B5CB-798299E0A4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9753" y="4455621"/>
            <a:ext cx="6269347" cy="123861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Hoe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heten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de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rendieren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van de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kerstman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2400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? </a:t>
            </a:r>
          </a:p>
        </p:txBody>
      </p:sp>
      <p:pic>
        <p:nvPicPr>
          <p:cNvPr id="1026" name="Picture 2" descr="Waar komen tradities als de Kerstman vandaan en meer weetjes over Kerstmis  - MAX Vandaag">
            <a:extLst>
              <a:ext uri="{FF2B5EF4-FFF2-40B4-BE49-F238E27FC236}">
                <a16:creationId xmlns:a16="http://schemas.microsoft.com/office/drawing/2014/main" id="{78E6520D-C80D-B54C-B4C2-4F0267F49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5" r="30524" b="1"/>
          <a:stretch>
            <a:fillRect/>
          </a:stretch>
        </p:blipFill>
        <p:spPr bwMode="auto">
          <a:xfrm>
            <a:off x="633999" y="620720"/>
            <a:ext cx="4001315" cy="508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071" y="4343400"/>
            <a:ext cx="5636107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1AB8ECB2-FB64-476F-A62F-36D68C8C7C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289CEAD5-ED2F-4675-9E4C-80B8A0E8A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4343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C80B49-B901-91CC-FA29-28223F6A65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2054" name="Content Placeholder 2053">
            <a:extLst>
              <a:ext uri="{FF2B5EF4-FFF2-40B4-BE49-F238E27FC236}">
                <a16:creationId xmlns:a16="http://schemas.microsoft.com/office/drawing/2014/main" id="{B5C8180C-6BF9-16F1-C4AF-A6741810CE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endParaRPr lang="en-US" sz="1500">
              <a:solidFill>
                <a:srgbClr val="FFFFFF"/>
              </a:solidFill>
            </a:endParaRPr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050" name="Picture 2" descr="Kerst rendieren namen vector illustraties set | Premium Vector">
            <a:extLst>
              <a:ext uri="{FF2B5EF4-FFF2-40B4-BE49-F238E27FC236}">
                <a16:creationId xmlns:a16="http://schemas.microsoft.com/office/drawing/2014/main" id="{46CB9F1E-955D-A297-E49F-D0A8C776C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2138" y="640080"/>
            <a:ext cx="557784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3587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erst Moose Dieren In Kleding Mensen Met Hoofden Van Dieren Concept Graphic  Foto Manipulatie Voor Cover Reclame Prints Op Kleding En Andere Stockfoto  en meer beelden van Kerstmis - iStock">
            <a:extLst>
              <a:ext uri="{FF2B5EF4-FFF2-40B4-BE49-F238E27FC236}">
                <a16:creationId xmlns:a16="http://schemas.microsoft.com/office/drawing/2014/main" id="{768A8500-F227-4F4C-803E-48BF17EC9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4" r="12835" b="2"/>
          <a:stretch>
            <a:fillRect/>
          </a:stretch>
        </p:blipFill>
        <p:spPr bwMode="auto">
          <a:xfrm>
            <a:off x="20" y="10"/>
            <a:ext cx="45789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8" name="Rectangle 3087">
            <a:extLst>
              <a:ext uri="{FF2B5EF4-FFF2-40B4-BE49-F238E27FC236}">
                <a16:creationId xmlns:a16="http://schemas.microsoft.com/office/drawing/2014/main" id="{F4C359F3-25B2-4E2B-8713-5583EAF4C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FC9D3AA-088E-8DC7-2E79-FED5D24B5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4206" y="516835"/>
            <a:ext cx="6339840" cy="1666501"/>
          </a:xfrm>
        </p:spPr>
        <p:txBody>
          <a:bodyPr>
            <a:normAutofit/>
          </a:bodyPr>
          <a:lstStyle/>
          <a:p>
            <a:r>
              <a:rPr lang="nl-BE" sz="4000">
                <a:solidFill>
                  <a:srgbClr val="FFFFFF"/>
                </a:solidFill>
              </a:rPr>
              <a:t>Vraag 16</a:t>
            </a:r>
          </a:p>
        </p:txBody>
      </p:sp>
      <p:sp>
        <p:nvSpPr>
          <p:cNvPr id="3090" name="Rectangle 3089">
            <a:extLst>
              <a:ext uri="{FF2B5EF4-FFF2-40B4-BE49-F238E27FC236}">
                <a16:creationId xmlns:a16="http://schemas.microsoft.com/office/drawing/2014/main" id="{B026EB53-A064-438C-B0CD-AC1503631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8972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6AE443-788C-AD7B-BABD-AE47908F6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4206" y="2236304"/>
            <a:ext cx="6339840" cy="3652667"/>
          </a:xfrm>
        </p:spPr>
        <p:txBody>
          <a:bodyPr>
            <a:normAutofit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Welke van deze dieren komt NIET voor in kerstverhalen?</a:t>
            </a:r>
          </a:p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a) Rendier</a:t>
            </a:r>
            <a:b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b) Schaap</a:t>
            </a:r>
            <a:b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c) Kangoeroe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183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6FF6F42D-8902-4806-A028-6753F50C70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id="{4A73F01B-265E-44FB-827E-340F2E0FB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754787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EEDD1BE-6AED-093D-9EF7-5D61346B9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16835"/>
            <a:ext cx="5977937" cy="1666501"/>
          </a:xfrm>
        </p:spPr>
        <p:txBody>
          <a:bodyPr>
            <a:normAutofit/>
          </a:bodyPr>
          <a:lstStyle/>
          <a:p>
            <a:r>
              <a:rPr lang="nl-BE" sz="40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29D925-EEEB-190E-DCD1-E26D44A45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2236304"/>
            <a:ext cx="5977938" cy="3652667"/>
          </a:xfrm>
        </p:spPr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 kangoeroe </a:t>
            </a:r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id="{554D1049-D460-49DA-BC0D-53556F161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4098" name="Picture 2" descr="Sticker Kerstmis kangoeroe thema afbeelding 1 - PIXERS.BE">
            <a:extLst>
              <a:ext uri="{FF2B5EF4-FFF2-40B4-BE49-F238E27FC236}">
                <a16:creationId xmlns:a16="http://schemas.microsoft.com/office/drawing/2014/main" id="{9B15741C-BCC2-494F-ADE5-275F99CF9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20"/>
          <a:stretch>
            <a:fillRect/>
          </a:stretch>
        </p:blipFill>
        <p:spPr bwMode="auto">
          <a:xfrm>
            <a:off x="8251982" y="630202"/>
            <a:ext cx="3294253" cy="55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1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B843FD-C116-813B-6223-CF95E3619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nl-BE" dirty="0"/>
              <a:t>Zing mee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38900B-BE47-3EF9-5C93-5EDB62C66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6454987" cy="4023360"/>
          </a:xfrm>
        </p:spPr>
        <p:txBody>
          <a:bodyPr>
            <a:normAutofit/>
          </a:bodyPr>
          <a:lstStyle/>
          <a:p>
            <a:r>
              <a:rPr lang="nl-NL" dirty="0"/>
              <a:t>O </a:t>
            </a:r>
            <a:r>
              <a:rPr lang="nl-NL" dirty="0" err="1"/>
              <a:t>denneboom</a:t>
            </a:r>
            <a:r>
              <a:rPr lang="nl-NL" dirty="0"/>
              <a:t>, o </a:t>
            </a:r>
            <a:r>
              <a:rPr lang="nl-NL" dirty="0" err="1"/>
              <a:t>denneboom</a:t>
            </a:r>
            <a:r>
              <a:rPr lang="nl-NL" dirty="0"/>
              <a:t>,</a:t>
            </a:r>
          </a:p>
          <a:p>
            <a:r>
              <a:rPr lang="nl-NL" dirty="0"/>
              <a:t>Wat zijn uw takken wonderschoon</a:t>
            </a:r>
          </a:p>
          <a:p>
            <a:r>
              <a:rPr lang="nl-NL" dirty="0"/>
              <a:t>Ik heb u laatst in 't bos zien staan,</a:t>
            </a:r>
          </a:p>
          <a:p>
            <a:r>
              <a:rPr lang="nl-NL" dirty="0"/>
              <a:t>Toen zaten er geen kaarsjes aan.</a:t>
            </a:r>
          </a:p>
          <a:p>
            <a:r>
              <a:rPr lang="nl-NL" dirty="0"/>
              <a:t>O </a:t>
            </a:r>
            <a:r>
              <a:rPr lang="nl-NL" dirty="0" err="1"/>
              <a:t>denneboom</a:t>
            </a:r>
            <a:r>
              <a:rPr lang="nl-NL" dirty="0"/>
              <a:t>, o </a:t>
            </a:r>
            <a:r>
              <a:rPr lang="nl-NL" dirty="0" err="1"/>
              <a:t>denneboom</a:t>
            </a:r>
            <a:r>
              <a:rPr lang="nl-NL" dirty="0"/>
              <a:t>,</a:t>
            </a:r>
          </a:p>
          <a:p>
            <a:r>
              <a:rPr lang="nl-NL" dirty="0"/>
              <a:t>Wat zijn uw takken wonderschoon.</a:t>
            </a:r>
          </a:p>
          <a:p>
            <a:br>
              <a:rPr lang="nl-NL" dirty="0"/>
            </a:br>
            <a:endParaRPr lang="nl-BE" dirty="0"/>
          </a:p>
        </p:txBody>
      </p:sp>
      <p:pic>
        <p:nvPicPr>
          <p:cNvPr id="5122" name="Picture 2" descr="Oh denneboom | Ilovemygarden">
            <a:extLst>
              <a:ext uri="{FF2B5EF4-FFF2-40B4-BE49-F238E27FC236}">
                <a16:creationId xmlns:a16="http://schemas.microsoft.com/office/drawing/2014/main" id="{CF9DBF07-46E9-4B37-0EF6-6D1AAF78A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1230" y="2827594"/>
            <a:ext cx="5784450" cy="304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935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65" name="Rectangle 6150">
            <a:extLst>
              <a:ext uri="{FF2B5EF4-FFF2-40B4-BE49-F238E27FC236}">
                <a16:creationId xmlns:a16="http://schemas.microsoft.com/office/drawing/2014/main" id="{52ABB703-2B0E-4C3B-B4A2-F3973548E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A3365D-5FD2-C82C-987F-076053011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685" y="634946"/>
            <a:ext cx="5127171" cy="1450757"/>
          </a:xfrm>
        </p:spPr>
        <p:txBody>
          <a:bodyPr>
            <a:normAutofit/>
          </a:bodyPr>
          <a:lstStyle/>
          <a:p>
            <a:r>
              <a:rPr lang="nl-BE"/>
              <a:t>Vraag 17</a:t>
            </a:r>
            <a:endParaRPr lang="nl-BE" dirty="0"/>
          </a:p>
        </p:txBody>
      </p:sp>
      <p:pic>
        <p:nvPicPr>
          <p:cNvPr id="6146" name="Picture 2" descr="Jezeke is weer geboren | De Morgen">
            <a:extLst>
              <a:ext uri="{FF2B5EF4-FFF2-40B4-BE49-F238E27FC236}">
                <a16:creationId xmlns:a16="http://schemas.microsoft.com/office/drawing/2014/main" id="{29C0D097-E858-9CBF-21DB-0CBECB4BF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742524"/>
            <a:ext cx="5451627" cy="305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166" name="Straight Connector 6152">
            <a:extLst>
              <a:ext uri="{FF2B5EF4-FFF2-40B4-BE49-F238E27FC236}">
                <a16:creationId xmlns:a16="http://schemas.microsoft.com/office/drawing/2014/main" id="{9C21570E-E159-49A6-9891-FA397B7A9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11684" y="2086188"/>
            <a:ext cx="47488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E6F221-88CA-C60D-0040-B266B556B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1684" y="2198914"/>
            <a:ext cx="5127172" cy="3670180"/>
          </a:xfrm>
        </p:spPr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Welke Vlaamse artiest maakte een grappig kerstlied? </a:t>
            </a:r>
          </a:p>
        </p:txBody>
      </p:sp>
      <p:sp>
        <p:nvSpPr>
          <p:cNvPr id="6167" name="Rectangle 6154">
            <a:extLst>
              <a:ext uri="{FF2B5EF4-FFF2-40B4-BE49-F238E27FC236}">
                <a16:creationId xmlns:a16="http://schemas.microsoft.com/office/drawing/2014/main" id="{E95DA498-D9A2-4DA9-B9DA-B3776E08C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6168" name="Rectangle 6156">
            <a:extLst>
              <a:ext uri="{FF2B5EF4-FFF2-40B4-BE49-F238E27FC236}">
                <a16:creationId xmlns:a16="http://schemas.microsoft.com/office/drawing/2014/main" id="{82A73093-4B9D-420D-B17E-52293703A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525383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174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7177" name="Rectangle 7176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7179" name="Straight Connector 7178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181" name="Rectangle 718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Bakske Vol Met Stro (Live)">
            <a:extLst>
              <a:ext uri="{FF2B5EF4-FFF2-40B4-BE49-F238E27FC236}">
                <a16:creationId xmlns:a16="http://schemas.microsoft.com/office/drawing/2014/main" id="{B83A0C9D-3368-780D-1516-225C1236A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075625"/>
            <a:ext cx="6275667" cy="470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3" name="Rectangle 7182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06C53F-2966-8A14-0A64-99200B6D7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FA758C-D845-59C1-43F1-1694E3D02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Urbanus </a:t>
            </a:r>
          </a:p>
        </p:txBody>
      </p:sp>
      <p:sp>
        <p:nvSpPr>
          <p:cNvPr id="7185" name="Rectangle 7184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351399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01" name="Rectangle 8200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2295C7C-D006-1E9B-3B37-FA832286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18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67877F-BB4C-7939-B5F9-6D705C2D0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Hoe heet het traditionele dessert met room en chocolade dat lijkt op een boomstronk? 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203" name="Rectangle 8202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8194" name="Picture 2" descr="Kerststronk met aardbei en framboos | Lekker van bij ons">
            <a:extLst>
              <a:ext uri="{FF2B5EF4-FFF2-40B4-BE49-F238E27FC236}">
                <a16:creationId xmlns:a16="http://schemas.microsoft.com/office/drawing/2014/main" id="{08E89396-8667-EE10-110E-1863683AAC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4354" y="640080"/>
            <a:ext cx="6693408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9751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9222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9225" name="Rectangle 9224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9227" name="Straight Connector 9226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9229" name="Rectangle 9228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Grote Kerststronk - framboos nougat 6 stukken, België - eFarmz / eShop  lokale producten">
            <a:extLst>
              <a:ext uri="{FF2B5EF4-FFF2-40B4-BE49-F238E27FC236}">
                <a16:creationId xmlns:a16="http://schemas.microsoft.com/office/drawing/2014/main" id="{0197B10B-0041-EB31-0458-F49E305E3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12" y="640080"/>
            <a:ext cx="557784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1" name="Rectangle 9230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37FCED8-5E4E-61BE-1936-D5EE6DA06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6BF653-ACEC-6F0C-5F69-16D80DCE5D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Kerststronk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of Buche </a:t>
            </a:r>
          </a:p>
        </p:txBody>
      </p:sp>
      <p:sp>
        <p:nvSpPr>
          <p:cNvPr id="9233" name="Rectangle 9232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355956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C39796-DD88-C5B3-29F7-966811DE0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19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AAC23E8-AA2A-99C2-068A-8225523F44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Wat ben ik ? </a:t>
            </a:r>
          </a:p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Een mensachtig wezen gemaakt van sneeuw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593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284B70D5-875B-433D-BDBD-1522A85D6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70FCE6-4F80-36E8-86C7-C415A1142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nl-BE" dirty="0"/>
              <a:t>Vraag 2</a:t>
            </a:r>
          </a:p>
        </p:txBody>
      </p:sp>
      <p:pic>
        <p:nvPicPr>
          <p:cNvPr id="3074" name="Picture 2" descr="De preek over de drie wijzen – Kerk Delfgauw">
            <a:extLst>
              <a:ext uri="{FF2B5EF4-FFF2-40B4-BE49-F238E27FC236}">
                <a16:creationId xmlns:a16="http://schemas.microsoft.com/office/drawing/2014/main" id="{4874C9E9-971B-859C-DF65-6A4EDFF77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327991"/>
            <a:ext cx="6909801" cy="393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81" name="Straight Connector 3080">
            <a:extLst>
              <a:ext uri="{FF2B5EF4-FFF2-40B4-BE49-F238E27FC236}">
                <a16:creationId xmlns:a16="http://schemas.microsoft.com/office/drawing/2014/main" id="{C947DF4A-614C-4B4C-8B80-E5B9D8E8CF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021E89-651C-B103-0C41-B976C1DD7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4"/>
            <a:ext cx="3690257" cy="3670180"/>
          </a:xfrm>
        </p:spPr>
        <p:txBody>
          <a:bodyPr>
            <a:normAutofit/>
          </a:bodyPr>
          <a:lstStyle/>
          <a:p>
            <a:r>
              <a:rPr lang="nl-NL" sz="3000" i="1" dirty="0"/>
              <a:t>Welke geschenken gaven de drie Wijzen uit het Oosten volgens het kerstverhaal aan Jezus?</a:t>
            </a:r>
          </a:p>
          <a:p>
            <a:endParaRPr lang="nl-BE" dirty="0"/>
          </a:p>
        </p:txBody>
      </p:sp>
      <p:sp>
        <p:nvSpPr>
          <p:cNvPr id="3083" name="Rectangle 3082">
            <a:extLst>
              <a:ext uri="{FF2B5EF4-FFF2-40B4-BE49-F238E27FC236}">
                <a16:creationId xmlns:a16="http://schemas.microsoft.com/office/drawing/2014/main" id="{1E299956-A9E7-4FC1-A0B1-D590CA973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085" name="Rectangle 3084">
            <a:extLst>
              <a:ext uri="{FF2B5EF4-FFF2-40B4-BE49-F238E27FC236}">
                <a16:creationId xmlns:a16="http://schemas.microsoft.com/office/drawing/2014/main" id="{17FC539C-B783-4B03-9F9E-D13430F3F6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519106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9" name="Rectangle 10248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5640D5E-7F56-F072-CF81-FF16226B1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92509E-66C3-4EEC-1D64-E4762A4DB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Een sneeuwpop</a:t>
            </a:r>
          </a:p>
        </p:txBody>
      </p:sp>
      <p:sp>
        <p:nvSpPr>
          <p:cNvPr id="10251" name="Rectangle 10250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0242" name="Picture 2" descr="sneeuwman in winter veld- onder een Doorzichtig blauw lucht achtergrond  26770039 stockfoto bij Vecteezy">
            <a:extLst>
              <a:ext uri="{FF2B5EF4-FFF2-40B4-BE49-F238E27FC236}">
                <a16:creationId xmlns:a16="http://schemas.microsoft.com/office/drawing/2014/main" id="{9B13AAF6-1A2C-F7E9-FEE4-4167725FB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1167093"/>
            <a:ext cx="6798082" cy="452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076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81" name="Rectangle 11270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82" name="Rectangle 11272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1D66F8B-2BAB-50B7-9FC9-B3DEBC1D9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Vraag 20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16B2EB-B359-0F0D-BFE1-6C3296FEB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Hoelang moeten de sparren groeien vooraleer ze mogen gebruikt worden als Kerstboom?</a:t>
            </a:r>
          </a:p>
        </p:txBody>
      </p:sp>
      <p:sp>
        <p:nvSpPr>
          <p:cNvPr id="11283" name="Rectangle 11274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1266" name="Picture 2" descr="Witte spar - Wikipedia">
            <a:extLst>
              <a:ext uri="{FF2B5EF4-FFF2-40B4-BE49-F238E27FC236}">
                <a16:creationId xmlns:a16="http://schemas.microsoft.com/office/drawing/2014/main" id="{B6F708D0-B8F0-D3CA-9E2A-50F0739EE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7343" y="640080"/>
            <a:ext cx="3667429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4762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12294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2297" name="Rectangle 12296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2299" name="Straight Connector 12298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2301" name="Rectangle 12300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 descr="Nova Belle kerstboom Virginia Pine (h185 x ø109 cm) | wehkamp">
            <a:extLst>
              <a:ext uri="{FF2B5EF4-FFF2-40B4-BE49-F238E27FC236}">
                <a16:creationId xmlns:a16="http://schemas.microsoft.com/office/drawing/2014/main" id="{EDFBADB8-7330-B821-0D81-F4AC5BC452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2912" y="640080"/>
            <a:ext cx="5577840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3" name="Rectangle 12302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9461FA7-9FEC-9583-0971-27210C8B8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CD410B-E81B-B40D-6F07-12266FD33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15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jaar</a:t>
            </a:r>
            <a:endParaRPr lang="en-US" sz="3000" i="1" cap="all" spc="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2305" name="Rectangle 12304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516585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56062E-0F5D-B5AA-62AA-FDFB98071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21 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051D9BC-E114-7C0D-E1CC-73C4FFAB10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000" i="1" dirty="0"/>
              <a:t>Wat is "Buche de </a:t>
            </a:r>
            <a:r>
              <a:rPr lang="nl-NL" sz="3000" i="1" dirty="0" err="1"/>
              <a:t>Noel</a:t>
            </a:r>
            <a:r>
              <a:rPr lang="nl-NL" sz="3000" i="1" dirty="0"/>
              <a:t>"</a:t>
            </a:r>
            <a:endParaRPr lang="nl-BE" sz="3000" i="1" dirty="0"/>
          </a:p>
        </p:txBody>
      </p:sp>
    </p:spTree>
    <p:extLst>
      <p:ext uri="{BB962C8B-B14F-4D97-AF65-F5344CB8AC3E}">
        <p14:creationId xmlns:p14="http://schemas.microsoft.com/office/powerpoint/2010/main" val="42779021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43" name="Rectangle 14342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45" name="Rectangle 14344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F2ED78E-70AA-51B4-E869-D1961AFAF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>
            <a:normAutofit/>
          </a:bodyPr>
          <a:lstStyle/>
          <a:p>
            <a:r>
              <a:rPr lang="nl-BE" sz="36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B26CB8A-06A0-180C-2ED0-0C9DD8F6B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>
            <a:normAutofit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Een taart in de vorm van een houtblok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47" name="Rectangle 14346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4338" name="Picture 2" descr="Buche de Noel">
            <a:extLst>
              <a:ext uri="{FF2B5EF4-FFF2-40B4-BE49-F238E27FC236}">
                <a16:creationId xmlns:a16="http://schemas.microsoft.com/office/drawing/2014/main" id="{764BDD30-ADCC-BCD6-1871-AEBCAB233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8537" y="640080"/>
            <a:ext cx="3765042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7173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C64B-BB4B-CD20-F78F-AFC6B78B8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216804-10BC-CD59-3906-F33E19397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Wat is de officiële naam voor 6 januari, 12 dagen na Kerstmis</a:t>
            </a:r>
            <a:endParaRPr lang="nl-BE" sz="30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6225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67" name="Rectangle 15366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676B09-CCF0-C2DA-7230-589C7D8DD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nl-BE" dirty="0"/>
              <a:t>Antwoord </a:t>
            </a:r>
          </a:p>
        </p:txBody>
      </p:sp>
      <p:pic>
        <p:nvPicPr>
          <p:cNvPr id="15362" name="Picture 2" descr="06-01 Driekoningen - openbaar onderwijs">
            <a:extLst>
              <a:ext uri="{FF2B5EF4-FFF2-40B4-BE49-F238E27FC236}">
                <a16:creationId xmlns:a16="http://schemas.microsoft.com/office/drawing/2014/main" id="{43D1306E-2AE6-BE2F-6C87-02E5C6C2C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" r="24172" b="-1"/>
          <a:stretch>
            <a:fillRect/>
          </a:stretch>
        </p:blipFill>
        <p:spPr bwMode="auto">
          <a:xfrm>
            <a:off x="633999" y="640081"/>
            <a:ext cx="6909801" cy="53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369" name="Straight Connector 15368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7130E9-F0B8-5AFA-D5F4-88413A1C9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3"/>
            <a:ext cx="3690257" cy="3755565"/>
          </a:xfrm>
        </p:spPr>
        <p:txBody>
          <a:bodyPr>
            <a:normAutofit/>
          </a:bodyPr>
          <a:lstStyle/>
          <a:p>
            <a:r>
              <a:rPr lang="nl-BE" sz="3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Driekoningen </a:t>
            </a:r>
          </a:p>
        </p:txBody>
      </p:sp>
      <p:sp>
        <p:nvSpPr>
          <p:cNvPr id="15371" name="Rectangle 15370">
            <a:extLst>
              <a:ext uri="{FF2B5EF4-FFF2-40B4-BE49-F238E27FC236}">
                <a16:creationId xmlns:a16="http://schemas.microsoft.com/office/drawing/2014/main" id="{6329CBCE-21AE-419D-AC1F-8ACF510A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5373" name="Rectangle 15372">
            <a:extLst>
              <a:ext uri="{FF2B5EF4-FFF2-40B4-BE49-F238E27FC236}">
                <a16:creationId xmlns:a16="http://schemas.microsoft.com/office/drawing/2014/main" id="{FF2DA012-1414-493D-888F-5D99D0BDA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6460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915E12-955E-A08E-1F1F-EF64EA556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23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317584-9569-3195-7C48-1475C78DC9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Vul de tekst aan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3505D76-609A-632F-0AE5-8B47569E0167}"/>
              </a:ext>
            </a:extLst>
          </p:cNvPr>
          <p:cNvSpPr txBox="1"/>
          <p:nvPr/>
        </p:nvSpPr>
        <p:spPr>
          <a:xfrm>
            <a:off x="2340864" y="2274838"/>
            <a:ext cx="831189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2400" dirty="0"/>
              <a:t>In opa's oude schuur daar staat een </a:t>
            </a:r>
            <a:r>
              <a:rPr lang="nl-BE" sz="2400" dirty="0" err="1"/>
              <a:t>arreslee</a:t>
            </a:r>
            <a:r>
              <a:rPr lang="nl-BE" sz="2400" dirty="0"/>
              <a:t>, en als het 's winters sneeuwt gaan wij weer met hem mee. We glijden door de sneeuw. Het paard loopt in galop. Wij knusjes achterin de slee, en opa zit voorop.</a:t>
            </a:r>
          </a:p>
          <a:p>
            <a:endParaRPr lang="nl-BE" sz="2400" dirty="0"/>
          </a:p>
          <a:p>
            <a:endParaRPr lang="nl-BE" sz="2400" dirty="0"/>
          </a:p>
          <a:p>
            <a:r>
              <a:rPr lang="nl-BE" sz="2400" dirty="0"/>
              <a:t>-------------------------------------------------------------------Je hoort de belletjes van ver, en wij zingen mee. Jingle </a:t>
            </a:r>
            <a:r>
              <a:rPr lang="nl-BE" sz="2400" dirty="0" err="1"/>
              <a:t>bells</a:t>
            </a:r>
            <a:r>
              <a:rPr lang="nl-BE" sz="2400" dirty="0"/>
              <a:t>, jingle </a:t>
            </a:r>
            <a:r>
              <a:rPr lang="nl-BE" sz="2400" dirty="0" err="1"/>
              <a:t>bells</a:t>
            </a:r>
            <a:r>
              <a:rPr lang="nl-BE" sz="2400" dirty="0"/>
              <a:t> niets is er zo fijn dan als het sneeuwt met opa in de </a:t>
            </a:r>
            <a:r>
              <a:rPr lang="nl-BE" sz="2400" dirty="0" err="1"/>
              <a:t>arreslee</a:t>
            </a:r>
            <a:r>
              <a:rPr lang="nl-BE" sz="2400" dirty="0"/>
              <a:t> te zijn.</a:t>
            </a:r>
          </a:p>
        </p:txBody>
      </p:sp>
    </p:spTree>
    <p:extLst>
      <p:ext uri="{BB962C8B-B14F-4D97-AF65-F5344CB8AC3E}">
        <p14:creationId xmlns:p14="http://schemas.microsoft.com/office/powerpoint/2010/main" val="8634872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037" name="Rectangle 1036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Puzzels voor kinderen: Kerstrebus">
            <a:extLst>
              <a:ext uri="{FF2B5EF4-FFF2-40B4-BE49-F238E27FC236}">
                <a16:creationId xmlns:a16="http://schemas.microsoft.com/office/drawing/2014/main" id="{2BB3AB1D-B68D-455E-03FD-952C32A3435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683396"/>
            <a:ext cx="6275667" cy="549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" name="Rectangle 1038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278C8D-B543-30A8-4131-6121FF7FC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dirty="0" err="1">
                <a:solidFill>
                  <a:srgbClr val="FFFFFF"/>
                </a:solidFill>
              </a:rPr>
              <a:t>Vraag</a:t>
            </a:r>
            <a:r>
              <a:rPr lang="en-US" sz="4400" dirty="0">
                <a:solidFill>
                  <a:srgbClr val="FFFFFF"/>
                </a:solidFill>
              </a:rPr>
              <a:t> 24: Los het </a:t>
            </a:r>
            <a:r>
              <a:rPr lang="en-US" sz="4400" dirty="0" err="1">
                <a:solidFill>
                  <a:srgbClr val="FFFFFF"/>
                </a:solidFill>
              </a:rPr>
              <a:t>raadsel</a:t>
            </a:r>
            <a:r>
              <a:rPr lang="en-US" sz="4400" dirty="0">
                <a:solidFill>
                  <a:srgbClr val="FFFFFF"/>
                </a:solidFill>
              </a:rPr>
              <a:t> op</a:t>
            </a:r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78040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2C0B2E1-0268-42EC-ABD3-94F81A05B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2256B4-48EA-40FC-BBC0-AA1EE6E008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44BCCA-102D-4A9D-B1E4-2450CAF0B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8C6E698C-8155-4B8B-BDC9-B7299772B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92B622-F63F-D15A-261A-CE451B6FE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928" y="965200"/>
            <a:ext cx="5999002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8000">
                <a:solidFill>
                  <a:schemeClr val="tx2"/>
                </a:solidFill>
              </a:rPr>
              <a:t>Antwoord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EF5601-A8BC-411D-AA64-3E79320BA1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64FCBD-6985-EE27-DE78-36B9FA000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356" y="1159565"/>
            <a:ext cx="2938022" cy="443905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Er is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een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kinneke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geboren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op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aard</a:t>
            </a:r>
            <a:endParaRPr lang="en-US" sz="3000" i="1" cap="all" spc="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209156-242F-4B26-8D07-CEB2B68A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473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6278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2" name="Rectangle 4111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4114" name="Rectangle 4113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4116" name="Straight Connector 4115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18" name="Rectangle 4117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Drie Koningen Geschenken Drie Koningen Originele Geschenken Van Kerstmis -  Goud Wierook &amp; Myrrh Deluxe Drie Doos Set : Amazon.nl: Wonen &amp; keuken">
            <a:extLst>
              <a:ext uri="{FF2B5EF4-FFF2-40B4-BE49-F238E27FC236}">
                <a16:creationId xmlns:a16="http://schemas.microsoft.com/office/drawing/2014/main" id="{6FCE0C8C-D728-6056-4737-722438474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7610" y="640080"/>
            <a:ext cx="5648445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0" name="Rectangle 4119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9A4EE6-E3A6-A528-0902-1209B3ED1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727180-B959-80D9-E882-C5725501A3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000" i="1" dirty="0"/>
              <a:t>Goud, </a:t>
            </a:r>
            <a:r>
              <a:rPr lang="en-US" sz="3000" i="1" dirty="0" err="1"/>
              <a:t>mirre</a:t>
            </a:r>
            <a:r>
              <a:rPr lang="en-US" sz="3000" i="1" dirty="0"/>
              <a:t> </a:t>
            </a:r>
            <a:r>
              <a:rPr lang="en-US" sz="3000" i="1" dirty="0" err="1"/>
              <a:t>en</a:t>
            </a:r>
            <a:r>
              <a:rPr lang="en-US" sz="3000" i="1" dirty="0"/>
              <a:t> </a:t>
            </a:r>
            <a:r>
              <a:rPr lang="en-US" sz="3000" i="1" dirty="0" err="1"/>
              <a:t>wierrook</a:t>
            </a:r>
            <a:endParaRPr lang="en-US" sz="3000" i="1" dirty="0"/>
          </a:p>
        </p:txBody>
      </p:sp>
      <p:sp>
        <p:nvSpPr>
          <p:cNvPr id="4122" name="Rectangle 4121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05297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057" name="Rectangle 2056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3" name="Rectangle 2062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4442. Kerststarters : Los de rebus op">
            <a:extLst>
              <a:ext uri="{FF2B5EF4-FFF2-40B4-BE49-F238E27FC236}">
                <a16:creationId xmlns:a16="http://schemas.microsoft.com/office/drawing/2014/main" id="{BBA3F0B9-503F-3142-F5CF-1B8C815510D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5607" y="905933"/>
            <a:ext cx="5792790" cy="503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671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2C0B2E1-0268-42EC-ABD3-94F81A05BC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2256B4-48EA-40FC-BBC0-AA1EE6E008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44BCCA-102D-4A9D-B1E4-2450CAF0B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8C6E698C-8155-4B8B-BDC9-B7299772B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FBF6F00-ADC5-5035-214B-F6650A327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928" y="965200"/>
            <a:ext cx="5999002" cy="49276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8000" dirty="0">
                <a:solidFill>
                  <a:schemeClr val="tx2"/>
                </a:solidFill>
              </a:rPr>
              <a:t>Antwoord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EF5601-A8BC-411D-AA64-3E79320BA1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2BA54C1-A4C2-2CDF-9AA3-97569A13C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356" y="1159565"/>
            <a:ext cx="2938022" cy="443905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donkere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dagen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voor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  <a:r>
              <a:rPr lang="en-US" sz="3000" i="1" cap="all" spc="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Kerstmis</a:t>
            </a:r>
            <a:r>
              <a:rPr lang="en-US" sz="3000" i="1" cap="all" spc="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209156-242F-4B26-8D07-CEB2B68A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4734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320104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081" name="Rectangle 3080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085" name="Rectangle 3084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Er is een kindeke - tekst">
            <a:extLst>
              <a:ext uri="{FF2B5EF4-FFF2-40B4-BE49-F238E27FC236}">
                <a16:creationId xmlns:a16="http://schemas.microsoft.com/office/drawing/2014/main" id="{14CE0696-710B-17F1-98BE-B987136795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0248" y="640080"/>
            <a:ext cx="5243169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7" name="Rectangle 3086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D3B9AB-46F4-8971-6D3C-28657BD8B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Afsluiten doen we met een liedje</a:t>
            </a:r>
          </a:p>
        </p:txBody>
      </p:sp>
      <p:sp>
        <p:nvSpPr>
          <p:cNvPr id="3089" name="Rectangle 3088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0000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52ABB703-2B0E-4C3B-B4A2-F3973548E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C807A9A-B41B-C0C0-3109-90A72FA29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685" y="634946"/>
            <a:ext cx="5127171" cy="1450757"/>
          </a:xfrm>
        </p:spPr>
        <p:txBody>
          <a:bodyPr>
            <a:normAutofit/>
          </a:bodyPr>
          <a:lstStyle/>
          <a:p>
            <a:r>
              <a:rPr lang="nl-BE" dirty="0"/>
              <a:t>Vraag 3</a:t>
            </a:r>
          </a:p>
        </p:txBody>
      </p:sp>
      <p:pic>
        <p:nvPicPr>
          <p:cNvPr id="5122" name="Picture 2" descr="Kijk Home Alone | Disney+">
            <a:extLst>
              <a:ext uri="{FF2B5EF4-FFF2-40B4-BE49-F238E27FC236}">
                <a16:creationId xmlns:a16="http://schemas.microsoft.com/office/drawing/2014/main" id="{10F547DC-7E67-27DE-44D4-EDEAC76F7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192" y="1742524"/>
            <a:ext cx="5451627" cy="305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129" name="Straight Connector 5128">
            <a:extLst>
              <a:ext uri="{FF2B5EF4-FFF2-40B4-BE49-F238E27FC236}">
                <a16:creationId xmlns:a16="http://schemas.microsoft.com/office/drawing/2014/main" id="{9C21570E-E159-49A6-9891-FA397B7A92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411684" y="2086188"/>
            <a:ext cx="474880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6EEE553-7E0D-909C-23F6-D3E89498E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1684" y="2198914"/>
            <a:ext cx="5127172" cy="3670180"/>
          </a:xfrm>
        </p:spPr>
        <p:txBody>
          <a:bodyPr>
            <a:normAutofit/>
          </a:bodyPr>
          <a:lstStyle/>
          <a:p>
            <a:r>
              <a:rPr lang="nl-NL" sz="3000" i="1" dirty="0"/>
              <a:t>Wat is de voornaam van het jongetje uit Home </a:t>
            </a:r>
            <a:r>
              <a:rPr lang="nl-NL" sz="3000" i="1" dirty="0" err="1"/>
              <a:t>Alone</a:t>
            </a:r>
            <a:r>
              <a:rPr lang="nl-NL" sz="3000" i="1" dirty="0"/>
              <a:t> 1 en 2, dat wordt gespeeld door </a:t>
            </a:r>
            <a:r>
              <a:rPr lang="nl-NL" sz="3000" i="1" dirty="0" err="1"/>
              <a:t>Macaulay</a:t>
            </a:r>
            <a:r>
              <a:rPr lang="nl-NL" sz="3000" i="1" dirty="0"/>
              <a:t> </a:t>
            </a:r>
            <a:r>
              <a:rPr lang="nl-NL" sz="3000" i="1" dirty="0" err="1"/>
              <a:t>Culkin</a:t>
            </a:r>
            <a:endParaRPr lang="nl-NL" sz="3000" i="1" dirty="0"/>
          </a:p>
          <a:p>
            <a:endParaRPr lang="nl-BE" dirty="0"/>
          </a:p>
        </p:txBody>
      </p:sp>
      <p:sp>
        <p:nvSpPr>
          <p:cNvPr id="5131" name="Rectangle 5130">
            <a:extLst>
              <a:ext uri="{FF2B5EF4-FFF2-40B4-BE49-F238E27FC236}">
                <a16:creationId xmlns:a16="http://schemas.microsoft.com/office/drawing/2014/main" id="{E95DA498-D9A2-4DA9-B9DA-B3776E08CF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5133" name="Rectangle 5132">
            <a:extLst>
              <a:ext uri="{FF2B5EF4-FFF2-40B4-BE49-F238E27FC236}">
                <a16:creationId xmlns:a16="http://schemas.microsoft.com/office/drawing/2014/main" id="{82A73093-4B9D-420D-B17E-52293703A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60623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67" name="Rectangle 6166">
            <a:extLst>
              <a:ext uri="{FF2B5EF4-FFF2-40B4-BE49-F238E27FC236}">
                <a16:creationId xmlns:a16="http://schemas.microsoft.com/office/drawing/2014/main" id="{44CC594A-A820-450F-B363-C19201FCFE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9" name="Rectangle 6168">
            <a:extLst>
              <a:ext uri="{FF2B5EF4-FFF2-40B4-BE49-F238E27FC236}">
                <a16:creationId xmlns:a16="http://schemas.microsoft.com/office/drawing/2014/main" id="{59FAB3DA-E9ED-4574-ABCC-378BC0FF1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D21D3E0-CDAA-FB55-180F-93606967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516835"/>
            <a:ext cx="3084844" cy="210387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>
                <a:solidFill>
                  <a:srgbClr val="FFFFFF"/>
                </a:solidFill>
              </a:rPr>
              <a:t>Antwoord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1FA2DFC-4A1A-9B5A-7AC7-376627B32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71" y="2653800"/>
            <a:ext cx="3084844" cy="333551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500" cap="all" spc="200" dirty="0">
                <a:solidFill>
                  <a:srgbClr val="FFFFFF"/>
                </a:solidFill>
                <a:latin typeface="+mj-lt"/>
              </a:rPr>
              <a:t>Kevin</a:t>
            </a:r>
          </a:p>
        </p:txBody>
      </p:sp>
      <p:sp>
        <p:nvSpPr>
          <p:cNvPr id="6171" name="Rectangle 6170">
            <a:extLst>
              <a:ext uri="{FF2B5EF4-FFF2-40B4-BE49-F238E27FC236}">
                <a16:creationId xmlns:a16="http://schemas.microsoft.com/office/drawing/2014/main" id="{53B8D6B0-55D6-48DC-86D8-FD95D5F118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6146" name="Picture 2" descr="25 Days of Christmas – A One-on-One Interview With Kevin McCallister from 'Home  Alone' – The Main Damie">
            <a:extLst>
              <a:ext uri="{FF2B5EF4-FFF2-40B4-BE49-F238E27FC236}">
                <a16:creationId xmlns:a16="http://schemas.microsoft.com/office/drawing/2014/main" id="{BE1DDBF3-0E84-9F28-0D1C-9F608B3CA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2017" y="1167093"/>
            <a:ext cx="6798082" cy="452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949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7" name="Rectangle 7176">
            <a:extLst>
              <a:ext uri="{FF2B5EF4-FFF2-40B4-BE49-F238E27FC236}">
                <a16:creationId xmlns:a16="http://schemas.microsoft.com/office/drawing/2014/main" id="{10162E77-11AD-44A7-84EC-40C59EEFB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31E856E-C856-3773-5648-2C70C43E2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nl-BE" dirty="0"/>
              <a:t>Vraag 4</a:t>
            </a:r>
          </a:p>
        </p:txBody>
      </p:sp>
      <p:pic>
        <p:nvPicPr>
          <p:cNvPr id="7172" name="Picture 4" descr="Originele ideeën voor het dekken van je kersttafel - Kerstland.nl">
            <a:extLst>
              <a:ext uri="{FF2B5EF4-FFF2-40B4-BE49-F238E27FC236}">
                <a16:creationId xmlns:a16="http://schemas.microsoft.com/office/drawing/2014/main" id="{7640F887-D863-7806-C808-6CCB99CDB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5" r="17521" b="-2"/>
          <a:stretch>
            <a:fillRect/>
          </a:stretch>
        </p:blipFill>
        <p:spPr bwMode="auto">
          <a:xfrm>
            <a:off x="633999" y="640081"/>
            <a:ext cx="6909801" cy="53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79" name="Straight Connector 7178">
            <a:extLst>
              <a:ext uri="{FF2B5EF4-FFF2-40B4-BE49-F238E27FC236}">
                <a16:creationId xmlns:a16="http://schemas.microsoft.com/office/drawing/2014/main" id="{5AB158E9-1B40-4CD6-95F0-95CA11DF7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7E0839-7391-8750-5F55-BA29839D1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3"/>
            <a:ext cx="3690257" cy="3755565"/>
          </a:xfrm>
        </p:spPr>
        <p:txBody>
          <a:bodyPr>
            <a:normAutofit/>
          </a:bodyPr>
          <a:lstStyle/>
          <a:p>
            <a:r>
              <a:rPr lang="nl-NL" sz="3000" i="1" dirty="0"/>
              <a:t>Welke vogel wordt vaak gegeten tijdens kerst in Engeland</a:t>
            </a:r>
          </a:p>
          <a:p>
            <a:endParaRPr lang="nl-BE" dirty="0"/>
          </a:p>
        </p:txBody>
      </p:sp>
      <p:sp>
        <p:nvSpPr>
          <p:cNvPr id="7181" name="Rectangle 7180">
            <a:extLst>
              <a:ext uri="{FF2B5EF4-FFF2-40B4-BE49-F238E27FC236}">
                <a16:creationId xmlns:a16="http://schemas.microsoft.com/office/drawing/2014/main" id="{6329CBCE-21AE-419D-AC1F-8ACF510A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7183" name="Rectangle 7182">
            <a:extLst>
              <a:ext uri="{FF2B5EF4-FFF2-40B4-BE49-F238E27FC236}">
                <a16:creationId xmlns:a16="http://schemas.microsoft.com/office/drawing/2014/main" id="{FF2DA012-1414-493D-888F-5D99D0BDA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4" name="AutoShape 2" descr="Een betoverende kersttafel: tips &amp; thema's voor de perfecte tafeldecor">
            <a:extLst>
              <a:ext uri="{FF2B5EF4-FFF2-40B4-BE49-F238E27FC236}">
                <a16:creationId xmlns:a16="http://schemas.microsoft.com/office/drawing/2014/main" id="{B1305144-D94D-9693-0999-C9500CC991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43934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8207">
            <a:extLst>
              <a:ext uri="{FF2B5EF4-FFF2-40B4-BE49-F238E27FC236}">
                <a16:creationId xmlns:a16="http://schemas.microsoft.com/office/drawing/2014/main" id="{4E4490D0-3672-446A-AC12-B4830333B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8210" name="Rectangle 8209">
            <a:extLst>
              <a:ext uri="{FF2B5EF4-FFF2-40B4-BE49-F238E27FC236}">
                <a16:creationId xmlns:a16="http://schemas.microsoft.com/office/drawing/2014/main" id="{39CB82C2-DF65-4EC1-8280-F201D50F57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8212" name="Straight Connector 8211">
            <a:extLst>
              <a:ext uri="{FF2B5EF4-FFF2-40B4-BE49-F238E27FC236}">
                <a16:creationId xmlns:a16="http://schemas.microsoft.com/office/drawing/2014/main" id="{7E1D4427-852B-4B37-8E76-0E9F1810BA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8214" name="Rectangle 8213">
            <a:extLst>
              <a:ext uri="{FF2B5EF4-FFF2-40B4-BE49-F238E27FC236}">
                <a16:creationId xmlns:a16="http://schemas.microsoft.com/office/drawing/2014/main" id="{5A1B47C8-47A0-4A88-8830-6DEA3B5DE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Gevulde kalkoen">
            <a:extLst>
              <a:ext uri="{FF2B5EF4-FFF2-40B4-BE49-F238E27FC236}">
                <a16:creationId xmlns:a16="http://schemas.microsoft.com/office/drawing/2014/main" id="{4E8F398F-9D51-27E9-06EB-AA147F59EA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473378"/>
            <a:ext cx="6275667" cy="391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16" name="Rectangle 8215">
            <a:extLst>
              <a:ext uri="{FF2B5EF4-FFF2-40B4-BE49-F238E27FC236}">
                <a16:creationId xmlns:a16="http://schemas.microsoft.com/office/drawing/2014/main" id="{984BBFDD-E720-4805-A9C8-129FBBF6DD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F393DA8-BCD4-6A8D-ED5F-F349F9799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antwoord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9FCFCB-FF0B-A24A-0443-F2258296D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885" y="3578084"/>
            <a:ext cx="3659246" cy="263983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3000" i="1" dirty="0" err="1"/>
              <a:t>Kalkoen</a:t>
            </a:r>
            <a:endParaRPr lang="en-US" sz="3000" i="1" dirty="0"/>
          </a:p>
        </p:txBody>
      </p:sp>
      <p:sp>
        <p:nvSpPr>
          <p:cNvPr id="8218" name="Rectangle 8217">
            <a:extLst>
              <a:ext uri="{FF2B5EF4-FFF2-40B4-BE49-F238E27FC236}">
                <a16:creationId xmlns:a16="http://schemas.microsoft.com/office/drawing/2014/main" id="{5AC4BE46-4A77-42FE-9D15-065CDB2F84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67459902"/>
      </p:ext>
    </p:extLst>
  </p:cSld>
  <p:clrMapOvr>
    <a:masterClrMapping/>
  </p:clrMapOvr>
</p:sld>
</file>

<file path=ppt/theme/theme1.xml><?xml version="1.0" encoding="utf-8"?>
<a:theme xmlns:a="http://schemas.openxmlformats.org/drawingml/2006/main" name="Terugblik">
  <a:themeElements>
    <a:clrScheme name="Terugblik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Terugblik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rugblik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311</TotalTime>
  <Words>745</Words>
  <Application>Microsoft Office PowerPoint</Application>
  <PresentationFormat>Breedbeeld</PresentationFormat>
  <Paragraphs>112</Paragraphs>
  <Slides>52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52</vt:i4>
      </vt:variant>
    </vt:vector>
  </HeadingPairs>
  <TitlesOfParts>
    <vt:vector size="57" baseType="lpstr">
      <vt:lpstr>Aptos</vt:lpstr>
      <vt:lpstr>Arial</vt:lpstr>
      <vt:lpstr>Calibri</vt:lpstr>
      <vt:lpstr>Calibri Light</vt:lpstr>
      <vt:lpstr>Terugblik</vt:lpstr>
      <vt:lpstr>Zet je kerstmuts op, zet je telefoon op sneeuwstil, en bereid je voor op de strijd om de ultieme titel: Kerstkampioen 2025! </vt:lpstr>
      <vt:lpstr>Vraag 1</vt:lpstr>
      <vt:lpstr>Antwoord </vt:lpstr>
      <vt:lpstr>Vraag 2</vt:lpstr>
      <vt:lpstr>antwoord</vt:lpstr>
      <vt:lpstr>Vraag 3</vt:lpstr>
      <vt:lpstr>Antwoord </vt:lpstr>
      <vt:lpstr>Vraag 4</vt:lpstr>
      <vt:lpstr>antwoord</vt:lpstr>
      <vt:lpstr>Vraag 5</vt:lpstr>
      <vt:lpstr>Antwoord </vt:lpstr>
      <vt:lpstr>Vraag 6</vt:lpstr>
      <vt:lpstr>Antwoord</vt:lpstr>
      <vt:lpstr>Vraag 7</vt:lpstr>
      <vt:lpstr>Antwoord</vt:lpstr>
      <vt:lpstr>Vraag 8</vt:lpstr>
      <vt:lpstr>Antwoord </vt:lpstr>
      <vt:lpstr>Vraag 9</vt:lpstr>
      <vt:lpstr>Antwoord </vt:lpstr>
      <vt:lpstr>Vraag 10</vt:lpstr>
      <vt:lpstr>Antwoord</vt:lpstr>
      <vt:lpstr>Vraag 11</vt:lpstr>
      <vt:lpstr>Antwoord</vt:lpstr>
      <vt:lpstr>Vraag 12</vt:lpstr>
      <vt:lpstr>Antwoord </vt:lpstr>
      <vt:lpstr>Vraag 13</vt:lpstr>
      <vt:lpstr>Antwoord </vt:lpstr>
      <vt:lpstr>Vraag 14</vt:lpstr>
      <vt:lpstr>Lees mee met de tekst </vt:lpstr>
      <vt:lpstr>Vraag 15</vt:lpstr>
      <vt:lpstr>Antwoord</vt:lpstr>
      <vt:lpstr>Vraag 16</vt:lpstr>
      <vt:lpstr>Antwoord </vt:lpstr>
      <vt:lpstr>Zing mee </vt:lpstr>
      <vt:lpstr>Vraag 17</vt:lpstr>
      <vt:lpstr>Antwoord </vt:lpstr>
      <vt:lpstr>Vraag 18</vt:lpstr>
      <vt:lpstr>Antwoord </vt:lpstr>
      <vt:lpstr>Vraag 19</vt:lpstr>
      <vt:lpstr>Antwoord </vt:lpstr>
      <vt:lpstr>Vraag 20</vt:lpstr>
      <vt:lpstr>Antwoord </vt:lpstr>
      <vt:lpstr>Vraag 21 </vt:lpstr>
      <vt:lpstr>Antwoord </vt:lpstr>
      <vt:lpstr>Vraag 22</vt:lpstr>
      <vt:lpstr>Antwoord </vt:lpstr>
      <vt:lpstr>Vraag 23 </vt:lpstr>
      <vt:lpstr>Vraag 24: Los het raadsel op</vt:lpstr>
      <vt:lpstr>Antwoord </vt:lpstr>
      <vt:lpstr>PowerPoint-presentatie</vt:lpstr>
      <vt:lpstr>Antwoord </vt:lpstr>
      <vt:lpstr>Afsluiten doen we met een liedje</vt:lpstr>
    </vt:vector>
  </TitlesOfParts>
  <Company>Stad Dendermonde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Joyce Stevelinck</dc:creator>
  <cp:lastModifiedBy>Joyce Stevelinck</cp:lastModifiedBy>
  <cp:revision>18</cp:revision>
  <dcterms:created xsi:type="dcterms:W3CDTF">2025-11-06T08:18:39Z</dcterms:created>
  <dcterms:modified xsi:type="dcterms:W3CDTF">2025-11-10T10:33:04Z</dcterms:modified>
</cp:coreProperties>
</file>