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0.xml" ContentType="application/vnd.openxmlformats-officedocument.themeOverride+xml"/>
  <Override PartName="/ppt/theme/themeOverride41.xml" ContentType="application/vnd.openxmlformats-officedocument.themeOverride+xml"/>
  <Override PartName="/ppt/theme/themeOverride42.xml" ContentType="application/vnd.openxmlformats-officedocument.themeOverride+xml"/>
  <Override PartName="/ppt/theme/themeOverride43.xml" ContentType="application/vnd.openxmlformats-officedocument.themeOverride+xml"/>
  <Override PartName="/ppt/theme/themeOverride44.xml" ContentType="application/vnd.openxmlformats-officedocument.themeOverride+xml"/>
  <Override PartName="/ppt/theme/themeOverride45.xml" ContentType="application/vnd.openxmlformats-officedocument.themeOverride+xml"/>
  <Override PartName="/ppt/theme/themeOverride46.xml" ContentType="application/vnd.openxmlformats-officedocument.themeOverride+xml"/>
  <Override PartName="/ppt/theme/themeOverride47.xml" ContentType="application/vnd.openxmlformats-officedocument.themeOverride+xml"/>
  <Override PartName="/ppt/theme/themeOverride48.xml" ContentType="application/vnd.openxmlformats-officedocument.themeOverride+xml"/>
  <Override PartName="/ppt/theme/themeOverride49.xml" ContentType="application/vnd.openxmlformats-officedocument.themeOverride+xml"/>
  <Override PartName="/ppt/theme/themeOverride50.xml" ContentType="application/vnd.openxmlformats-officedocument.themeOverride+xml"/>
  <Override PartName="/ppt/theme/themeOverride51.xml" ContentType="application/vnd.openxmlformats-officedocument.themeOverride+xml"/>
  <Override PartName="/ppt/theme/themeOverride52.xml" ContentType="application/vnd.openxmlformats-officedocument.themeOverride+xml"/>
  <Override PartName="/ppt/theme/themeOverride53.xml" ContentType="application/vnd.openxmlformats-officedocument.themeOverride+xml"/>
  <Override PartName="/ppt/theme/themeOverride54.xml" ContentType="application/vnd.openxmlformats-officedocument.themeOverride+xml"/>
  <Override PartName="/ppt/theme/themeOverride55.xml" ContentType="application/vnd.openxmlformats-officedocument.themeOverride+xml"/>
  <Override PartName="/ppt/theme/themeOverride56.xml" ContentType="application/vnd.openxmlformats-officedocument.themeOverride+xml"/>
  <Override PartName="/ppt/theme/themeOverride57.xml" ContentType="application/vnd.openxmlformats-officedocument.themeOverride+xml"/>
  <Override PartName="/ppt/theme/themeOverride58.xml" ContentType="application/vnd.openxmlformats-officedocument.themeOverride+xml"/>
  <Override PartName="/ppt/theme/themeOverride59.xml" ContentType="application/vnd.openxmlformats-officedocument.themeOverride+xml"/>
  <Override PartName="/ppt/theme/themeOverride60.xml" ContentType="application/vnd.openxmlformats-officedocument.themeOverride+xml"/>
  <Override PartName="/ppt/theme/themeOverride61.xml" ContentType="application/vnd.openxmlformats-officedocument.themeOverride+xml"/>
  <Override PartName="/ppt/theme/themeOverride62.xml" ContentType="application/vnd.openxmlformats-officedocument.themeOverride+xml"/>
  <Override PartName="/ppt/theme/themeOverride63.xml" ContentType="application/vnd.openxmlformats-officedocument.themeOverride+xml"/>
  <Override PartName="/ppt/theme/themeOverride64.xml" ContentType="application/vnd.openxmlformats-officedocument.themeOverride+xml"/>
  <Override PartName="/ppt/theme/themeOverride65.xml" ContentType="application/vnd.openxmlformats-officedocument.themeOverride+xml"/>
  <Override PartName="/ppt/theme/themeOverride66.xml" ContentType="application/vnd.openxmlformats-officedocument.themeOverride+xml"/>
  <Override PartName="/ppt/theme/themeOverride67.xml" ContentType="application/vnd.openxmlformats-officedocument.themeOverride+xml"/>
  <Override PartName="/ppt/theme/themeOverride68.xml" ContentType="application/vnd.openxmlformats-officedocument.themeOverride+xml"/>
  <Override PartName="/ppt/theme/themeOverride69.xml" ContentType="application/vnd.openxmlformats-officedocument.themeOverride+xml"/>
  <Override PartName="/ppt/theme/themeOverride70.xml" ContentType="application/vnd.openxmlformats-officedocument.themeOverride+xml"/>
  <Override PartName="/ppt/theme/themeOverride71.xml" ContentType="application/vnd.openxmlformats-officedocument.themeOverride+xml"/>
  <Override PartName="/ppt/theme/themeOverride72.xml" ContentType="application/vnd.openxmlformats-officedocument.themeOverride+xml"/>
  <Override PartName="/ppt/theme/themeOverride73.xml" ContentType="application/vnd.openxmlformats-officedocument.themeOverride+xml"/>
  <Override PartName="/ppt/theme/themeOverride74.xml" ContentType="application/vnd.openxmlformats-officedocument.themeOverride+xml"/>
  <Override PartName="/ppt/theme/themeOverride75.xml" ContentType="application/vnd.openxmlformats-officedocument.themeOverride+xml"/>
  <Override PartName="/ppt/theme/themeOverride76.xml" ContentType="application/vnd.openxmlformats-officedocument.themeOverride+xml"/>
  <Override PartName="/ppt/theme/themeOverride77.xml" ContentType="application/vnd.openxmlformats-officedocument.themeOverride+xml"/>
  <Override PartName="/ppt/theme/themeOverride78.xml" ContentType="application/vnd.openxmlformats-officedocument.themeOverride+xml"/>
  <Override PartName="/ppt/theme/themeOverride79.xml" ContentType="application/vnd.openxmlformats-officedocument.themeOverride+xml"/>
  <Override PartName="/ppt/theme/themeOverride80.xml" ContentType="application/vnd.openxmlformats-officedocument.themeOverride+xml"/>
  <Override PartName="/ppt/theme/themeOverride81.xml" ContentType="application/vnd.openxmlformats-officedocument.themeOverride+xml"/>
  <Override PartName="/ppt/theme/themeOverride82.xml" ContentType="application/vnd.openxmlformats-officedocument.themeOverride+xml"/>
  <Override PartName="/ppt/theme/themeOverride83.xml" ContentType="application/vnd.openxmlformats-officedocument.themeOverride+xml"/>
  <Override PartName="/ppt/theme/themeOverride84.xml" ContentType="application/vnd.openxmlformats-officedocument.themeOverride+xml"/>
  <Override PartName="/ppt/theme/themeOverride85.xml" ContentType="application/vnd.openxmlformats-officedocument.themeOverride+xml"/>
  <Override PartName="/ppt/theme/themeOverride86.xml" ContentType="application/vnd.openxmlformats-officedocument.themeOverride+xml"/>
  <Override PartName="/ppt/theme/themeOverride87.xml" ContentType="application/vnd.openxmlformats-officedocument.themeOverride+xml"/>
  <Override PartName="/ppt/theme/themeOverride88.xml" ContentType="application/vnd.openxmlformats-officedocument.themeOverride+xml"/>
  <Override PartName="/ppt/theme/themeOverride89.xml" ContentType="application/vnd.openxmlformats-officedocument.themeOverride+xml"/>
  <Override PartName="/ppt/theme/themeOverride90.xml" ContentType="application/vnd.openxmlformats-officedocument.themeOverride+xml"/>
  <Override PartName="/ppt/theme/themeOverride91.xml" ContentType="application/vnd.openxmlformats-officedocument.themeOverride+xml"/>
  <Override PartName="/ppt/theme/themeOverride92.xml" ContentType="application/vnd.openxmlformats-officedocument.themeOverride+xml"/>
  <Override PartName="/ppt/theme/themeOverride93.xml" ContentType="application/vnd.openxmlformats-officedocument.themeOverride+xml"/>
  <Override PartName="/ppt/theme/themeOverride94.xml" ContentType="application/vnd.openxmlformats-officedocument.themeOverride+xml"/>
  <Override PartName="/ppt/theme/themeOverride95.xml" ContentType="application/vnd.openxmlformats-officedocument.themeOverride+xml"/>
  <Override PartName="/ppt/theme/themeOverride96.xml" ContentType="application/vnd.openxmlformats-officedocument.themeOverride+xml"/>
  <Override PartName="/ppt/theme/themeOverride97.xml" ContentType="application/vnd.openxmlformats-officedocument.themeOverride+xml"/>
  <Override PartName="/ppt/theme/themeOverride98.xml" ContentType="application/vnd.openxmlformats-officedocument.themeOverride+xml"/>
  <Override PartName="/ppt/theme/themeOverride99.xml" ContentType="application/vnd.openxmlformats-officedocument.themeOverride+xml"/>
  <Override PartName="/ppt/theme/themeOverride100.xml" ContentType="application/vnd.openxmlformats-officedocument.themeOverride+xml"/>
  <Override PartName="/ppt/theme/themeOverride101.xml" ContentType="application/vnd.openxmlformats-officedocument.themeOverride+xml"/>
  <Override PartName="/ppt/theme/themeOverride102.xml" ContentType="application/vnd.openxmlformats-officedocument.themeOverride+xml"/>
  <Override PartName="/ppt/theme/themeOverride103.xml" ContentType="application/vnd.openxmlformats-officedocument.themeOverride+xml"/>
  <Override PartName="/ppt/theme/themeOverride104.xml" ContentType="application/vnd.openxmlformats-officedocument.themeOverride+xml"/>
  <Override PartName="/ppt/theme/themeOverride105.xml" ContentType="application/vnd.openxmlformats-officedocument.themeOverride+xml"/>
  <Override PartName="/ppt/theme/themeOverride106.xml" ContentType="application/vnd.openxmlformats-officedocument.themeOverride+xml"/>
  <Override PartName="/ppt/theme/themeOverride10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2"/>
  </p:handoutMasterIdLst>
  <p:sldIdLst>
    <p:sldId id="256" r:id="rId2"/>
    <p:sldId id="258" r:id="rId3"/>
    <p:sldId id="257" r:id="rId4"/>
    <p:sldId id="273" r:id="rId5"/>
    <p:sldId id="259" r:id="rId6"/>
    <p:sldId id="274" r:id="rId7"/>
    <p:sldId id="263" r:id="rId8"/>
    <p:sldId id="275" r:id="rId9"/>
    <p:sldId id="267" r:id="rId10"/>
    <p:sldId id="276" r:id="rId11"/>
    <p:sldId id="270" r:id="rId12"/>
    <p:sldId id="277" r:id="rId13"/>
    <p:sldId id="278" r:id="rId14"/>
    <p:sldId id="279" r:id="rId15"/>
    <p:sldId id="280" r:id="rId16"/>
    <p:sldId id="281" r:id="rId17"/>
    <p:sldId id="343" r:id="rId18"/>
    <p:sldId id="344" r:id="rId19"/>
    <p:sldId id="347" r:id="rId20"/>
    <p:sldId id="348" r:id="rId21"/>
    <p:sldId id="345" r:id="rId22"/>
    <p:sldId id="346" r:id="rId23"/>
    <p:sldId id="339" r:id="rId24"/>
    <p:sldId id="282" r:id="rId25"/>
    <p:sldId id="283" r:id="rId26"/>
    <p:sldId id="284" r:id="rId27"/>
    <p:sldId id="285" r:id="rId28"/>
    <p:sldId id="286" r:id="rId29"/>
    <p:sldId id="287" r:id="rId30"/>
    <p:sldId id="291" r:id="rId31"/>
    <p:sldId id="292" r:id="rId32"/>
    <p:sldId id="341" r:id="rId33"/>
    <p:sldId id="342" r:id="rId34"/>
    <p:sldId id="294" r:id="rId35"/>
    <p:sldId id="295" r:id="rId36"/>
    <p:sldId id="302" r:id="rId37"/>
    <p:sldId id="349" r:id="rId38"/>
    <p:sldId id="351" r:id="rId39"/>
    <p:sldId id="350" r:id="rId40"/>
    <p:sldId id="352" r:id="rId41"/>
    <p:sldId id="353" r:id="rId42"/>
    <p:sldId id="354" r:id="rId43"/>
    <p:sldId id="355" r:id="rId44"/>
    <p:sldId id="356" r:id="rId45"/>
    <p:sldId id="357" r:id="rId46"/>
    <p:sldId id="358" r:id="rId47"/>
    <p:sldId id="359" r:id="rId48"/>
    <p:sldId id="360" r:id="rId49"/>
    <p:sldId id="361" r:id="rId50"/>
    <p:sldId id="362" r:id="rId51"/>
    <p:sldId id="309" r:id="rId52"/>
    <p:sldId id="310" r:id="rId53"/>
    <p:sldId id="369" r:id="rId54"/>
    <p:sldId id="370" r:id="rId55"/>
    <p:sldId id="368" r:id="rId56"/>
    <p:sldId id="371" r:id="rId57"/>
    <p:sldId id="367" r:id="rId58"/>
    <p:sldId id="363" r:id="rId59"/>
    <p:sldId id="373" r:id="rId60"/>
    <p:sldId id="372" r:id="rId61"/>
    <p:sldId id="375" r:id="rId62"/>
    <p:sldId id="374" r:id="rId63"/>
    <p:sldId id="377" r:id="rId64"/>
    <p:sldId id="376" r:id="rId65"/>
    <p:sldId id="378" r:id="rId66"/>
    <p:sldId id="322" r:id="rId67"/>
    <p:sldId id="379" r:id="rId68"/>
    <p:sldId id="380" r:id="rId69"/>
    <p:sldId id="381" r:id="rId70"/>
    <p:sldId id="382" r:id="rId71"/>
    <p:sldId id="383" r:id="rId72"/>
    <p:sldId id="384" r:id="rId73"/>
    <p:sldId id="385" r:id="rId74"/>
    <p:sldId id="387" r:id="rId75"/>
    <p:sldId id="386" r:id="rId76"/>
    <p:sldId id="388" r:id="rId77"/>
    <p:sldId id="389" r:id="rId78"/>
    <p:sldId id="391" r:id="rId79"/>
    <p:sldId id="390" r:id="rId80"/>
    <p:sldId id="392" r:id="rId81"/>
    <p:sldId id="393" r:id="rId82"/>
    <p:sldId id="394" r:id="rId83"/>
    <p:sldId id="400" r:id="rId84"/>
    <p:sldId id="402" r:id="rId85"/>
    <p:sldId id="401" r:id="rId86"/>
    <p:sldId id="395" r:id="rId87"/>
    <p:sldId id="404" r:id="rId88"/>
    <p:sldId id="405" r:id="rId89"/>
    <p:sldId id="403" r:id="rId90"/>
    <p:sldId id="396" r:id="rId91"/>
    <p:sldId id="407" r:id="rId92"/>
    <p:sldId id="408" r:id="rId93"/>
    <p:sldId id="406" r:id="rId94"/>
    <p:sldId id="397" r:id="rId95"/>
    <p:sldId id="410" r:id="rId96"/>
    <p:sldId id="411" r:id="rId97"/>
    <p:sldId id="409" r:id="rId98"/>
    <p:sldId id="398" r:id="rId99"/>
    <p:sldId id="413" r:id="rId100"/>
    <p:sldId id="414" r:id="rId101"/>
    <p:sldId id="412" r:id="rId102"/>
    <p:sldId id="399" r:id="rId103"/>
    <p:sldId id="416" r:id="rId104"/>
    <p:sldId id="417" r:id="rId105"/>
    <p:sldId id="415" r:id="rId106"/>
    <p:sldId id="331" r:id="rId107"/>
    <p:sldId id="332" r:id="rId108"/>
    <p:sldId id="418" r:id="rId109"/>
    <p:sldId id="419" r:id="rId110"/>
    <p:sldId id="338" r:id="rId111"/>
  </p:sldIdLst>
  <p:sldSz cx="12192000" cy="6858000"/>
  <p:notesSz cx="6797675" cy="9926638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handoutMaster" Target="handoutMasters/handout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90BADE-E872-47F0-B110-2500683B8A88}" type="datetimeFigureOut">
              <a:rPr lang="nl-BE" smtClean="0"/>
              <a:t>17/05/2022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D44DB9-B542-4C29-9297-7CC052A3FDAB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321121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C8269-92A3-4E4D-9D50-E393D38653B1}" type="datetimeFigureOut">
              <a:rPr lang="nl-BE" smtClean="0"/>
              <a:t>17/05/2022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EC04-08F3-4788-949B-59162EC5693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4406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C8269-92A3-4E4D-9D50-E393D38653B1}" type="datetimeFigureOut">
              <a:rPr lang="nl-BE" smtClean="0"/>
              <a:t>17/05/2022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EC04-08F3-4788-949B-59162EC5693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10849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C8269-92A3-4E4D-9D50-E393D38653B1}" type="datetimeFigureOut">
              <a:rPr lang="nl-BE" smtClean="0"/>
              <a:t>17/05/2022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EC04-08F3-4788-949B-59162EC5693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90749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C8269-92A3-4E4D-9D50-E393D38653B1}" type="datetimeFigureOut">
              <a:rPr lang="nl-BE" smtClean="0"/>
              <a:t>17/05/2022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EC04-08F3-4788-949B-59162EC5693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90632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C8269-92A3-4E4D-9D50-E393D38653B1}" type="datetimeFigureOut">
              <a:rPr lang="nl-BE" smtClean="0"/>
              <a:t>17/05/2022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EC04-08F3-4788-949B-59162EC5693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04460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C8269-92A3-4E4D-9D50-E393D38653B1}" type="datetimeFigureOut">
              <a:rPr lang="nl-BE" smtClean="0"/>
              <a:t>17/05/2022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EC04-08F3-4788-949B-59162EC5693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51697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C8269-92A3-4E4D-9D50-E393D38653B1}" type="datetimeFigureOut">
              <a:rPr lang="nl-BE" smtClean="0"/>
              <a:t>17/05/2022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EC04-08F3-4788-949B-59162EC5693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17492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C8269-92A3-4E4D-9D50-E393D38653B1}" type="datetimeFigureOut">
              <a:rPr lang="nl-BE" smtClean="0"/>
              <a:t>17/05/2022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EC04-08F3-4788-949B-59162EC5693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6129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C8269-92A3-4E4D-9D50-E393D38653B1}" type="datetimeFigureOut">
              <a:rPr lang="nl-BE" smtClean="0"/>
              <a:t>17/05/2022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EC04-08F3-4788-949B-59162EC5693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23501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C8269-92A3-4E4D-9D50-E393D38653B1}" type="datetimeFigureOut">
              <a:rPr lang="nl-BE" smtClean="0"/>
              <a:t>17/05/2022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EC04-08F3-4788-949B-59162EC5693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09803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C8269-92A3-4E4D-9D50-E393D38653B1}" type="datetimeFigureOut">
              <a:rPr lang="nl-BE" smtClean="0"/>
              <a:t>17/05/2022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9EC04-08F3-4788-949B-59162EC5693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05291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C8269-92A3-4E4D-9D50-E393D38653B1}" type="datetimeFigureOut">
              <a:rPr lang="nl-BE" smtClean="0"/>
              <a:t>17/05/2022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9EC04-08F3-4788-949B-59162EC5693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16715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2ahUKEwjWvsyMyfbaAhUOyaQKHZMwB5cQjRx6BAgBEAU&amp;url=https://eenvandaag.avrotros.nl/item/terugkomst-van-de-ooievaar/&amp;psig=AOvVaw3FDpxFuEp5ZCev4-_bGOHV&amp;ust=1525884555646267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7.xml"/><Relationship Id="rId4" Type="http://schemas.openxmlformats.org/officeDocument/2006/relationships/image" Target="../media/image30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2ahUKEwjWvsyMyfbaAhUOyaQKHZMwB5cQjRx6BAgBEAU&amp;url=https://eenvandaag.avrotros.nl/item/terugkomst-van-de-ooievaar/&amp;psig=AOvVaw3FDpxFuEp5ZCev4-_bGOHV&amp;ust=1525884555646267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8.xml"/><Relationship Id="rId4" Type="http://schemas.openxmlformats.org/officeDocument/2006/relationships/image" Target="../media/image30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2ahUKEwj10NOcyfbaAhUJ2qQKHae1BqIQjRx6BAgBEAU&amp;url=https://wbesusterengraetheide.nl/faunabeheer/zwarte-kraai/ekster/&amp;psig=AOvVaw1g58h27kV65wxenS3iM7PI&amp;ust=1525884594523320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9.xml"/><Relationship Id="rId4" Type="http://schemas.openxmlformats.org/officeDocument/2006/relationships/image" Target="../media/image31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2ahUKEwj10NOcyfbaAhUJ2qQKHae1BqIQjRx6BAgBEAU&amp;url=https://wbesusterengraetheide.nl/faunabeheer/zwarte-kraai/ekster/&amp;psig=AOvVaw1g58h27kV65wxenS3iM7PI&amp;ust=1525884594523320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0.xml"/><Relationship Id="rId4" Type="http://schemas.openxmlformats.org/officeDocument/2006/relationships/image" Target="../media/image31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2ahUKEwj10NOcyfbaAhUJ2qQKHae1BqIQjRx6BAgBEAU&amp;url=https://wbesusterengraetheide.nl/faunabeheer/zwarte-kraai/ekster/&amp;psig=AOvVaw1g58h27kV65wxenS3iM7PI&amp;ust=1525884594523320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1.xml"/><Relationship Id="rId4" Type="http://schemas.openxmlformats.org/officeDocument/2006/relationships/image" Target="../media/image31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2ahUKEwj10NOcyfbaAhUJ2qQKHae1BqIQjRx6BAgBEAU&amp;url=https://wbesusterengraetheide.nl/faunabeheer/zwarte-kraai/ekster/&amp;psig=AOvVaw1g58h27kV65wxenS3iM7PI&amp;ust=1525884594523320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2.xml"/><Relationship Id="rId4" Type="http://schemas.openxmlformats.org/officeDocument/2006/relationships/image" Target="../media/image31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3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4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5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1.xml"/><Relationship Id="rId4" Type="http://schemas.openxmlformats.org/officeDocument/2006/relationships/image" Target="../media/image1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2.xml"/><Relationship Id="rId4" Type="http://schemas.openxmlformats.org/officeDocument/2006/relationships/image" Target="../media/image1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9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0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8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be/url?sa=i&amp;rct=j&amp;q=&amp;esrc=s&amp;source=images&amp;cd=&amp;cad=rja&amp;uact=8&amp;ved=2ahUKEwjxjJrRyPbaAhXByaQKHbH6BPUQjRx6BAgBEAU&amp;url=http://www.vogelvisie.nl/soort/merel.php&amp;psig=AOvVaw1qbFMBEvD-0Y8Q37Untt01&amp;ust=1525884420014223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9.xml"/><Relationship Id="rId4" Type="http://schemas.openxmlformats.org/officeDocument/2006/relationships/image" Target="../media/image26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be/url?sa=i&amp;rct=j&amp;q=&amp;esrc=s&amp;source=images&amp;cd=&amp;cad=rja&amp;uact=8&amp;ved=2ahUKEwjxjJrRyPbaAhXByaQKHbH6BPUQjRx6BAgBEAU&amp;url=http://www.vogelvisie.nl/soort/merel.php&amp;psig=AOvVaw1qbFMBEvD-0Y8Q37Untt01&amp;ust=1525884420014223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0.xml"/><Relationship Id="rId4" Type="http://schemas.openxmlformats.org/officeDocument/2006/relationships/image" Target="../media/image26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be/url?sa=i&amp;rct=j&amp;q=&amp;esrc=s&amp;source=images&amp;cd=&amp;cad=rja&amp;uact=8&amp;ved=2ahUKEwjxjJrRyPbaAhXByaQKHbH6BPUQjRx6BAgBEAU&amp;url=http://www.vogelvisie.nl/soort/merel.php&amp;psig=AOvVaw1qbFMBEvD-0Y8Q37Untt01&amp;ust=1525884420014223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1.xml"/><Relationship Id="rId4" Type="http://schemas.openxmlformats.org/officeDocument/2006/relationships/image" Target="../media/image26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be/url?sa=i&amp;rct=j&amp;q=&amp;esrc=s&amp;source=images&amp;cd=&amp;cad=rja&amp;uact=8&amp;ved=2ahUKEwjxjJrRyPbaAhXByaQKHbH6BPUQjRx6BAgBEAU&amp;url=http://www.vogelvisie.nl/soort/merel.php&amp;psig=AOvVaw1qbFMBEvD-0Y8Q37Untt01&amp;ust=1525884420014223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2.xml"/><Relationship Id="rId4" Type="http://schemas.openxmlformats.org/officeDocument/2006/relationships/image" Target="../media/image26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2ahUKEwjCgqPdyPbaAhUL2qQKHXQ2ACcQjRx6BAgBEAU&amp;url=https://www.horta.org/nl/categorie/roodborstje&amp;psig=AOvVaw3pGOlq_5qWLF0eXhXsOHmY&amp;ust=1525884457789610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3.xml"/><Relationship Id="rId4" Type="http://schemas.openxmlformats.org/officeDocument/2006/relationships/image" Target="../media/image27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2ahUKEwjCgqPdyPbaAhUL2qQKHXQ2ACcQjRx6BAgBEAU&amp;url=https://www.horta.org/nl/categorie/roodborstje&amp;psig=AOvVaw3pGOlq_5qWLF0eXhXsOHmY&amp;ust=1525884457789610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4.xml"/><Relationship Id="rId4" Type="http://schemas.openxmlformats.org/officeDocument/2006/relationships/image" Target="../media/image27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2ahUKEwjCgqPdyPbaAhUL2qQKHXQ2ACcQjRx6BAgBEAU&amp;url=https://www.horta.org/nl/categorie/roodborstje&amp;psig=AOvVaw3pGOlq_5qWLF0eXhXsOHmY&amp;ust=1525884457789610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5.xml"/><Relationship Id="rId4" Type="http://schemas.openxmlformats.org/officeDocument/2006/relationships/image" Target="../media/image27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2ahUKEwjCgqPdyPbaAhUL2qQKHXQ2ACcQjRx6BAgBEAU&amp;url=https://www.horta.org/nl/categorie/roodborstje&amp;psig=AOvVaw3pGOlq_5qWLF0eXhXsOHmY&amp;ust=1525884457789610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6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be/url?sa=i&amp;rct=j&amp;q=&amp;esrc=s&amp;source=images&amp;cd=&amp;cad=rja&amp;uact=8&amp;ved=2ahUKEwiD6OfsyPbaAhUB3KQKHYPxBN8QjRx6BAgBEAU&amp;url=http://www.vwg-m.nl/soorten/vogel.asp?id%3D324&amp;psig=AOvVaw00vzDCF1YiX6NAb7_o79Ej&amp;ust=1525884482687224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7.xml"/><Relationship Id="rId4" Type="http://schemas.openxmlformats.org/officeDocument/2006/relationships/image" Target="../media/image28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be/url?sa=i&amp;rct=j&amp;q=&amp;esrc=s&amp;source=images&amp;cd=&amp;cad=rja&amp;uact=8&amp;ved=2ahUKEwiD6OfsyPbaAhUB3KQKHYPxBN8QjRx6BAgBEAU&amp;url=http://www.vwg-m.nl/soorten/vogel.asp?id%3D324&amp;psig=AOvVaw00vzDCF1YiX6NAb7_o79Ej&amp;ust=1525884482687224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8.xml"/><Relationship Id="rId4" Type="http://schemas.openxmlformats.org/officeDocument/2006/relationships/image" Target="../media/image28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be/url?sa=i&amp;rct=j&amp;q=&amp;esrc=s&amp;source=images&amp;cd=&amp;cad=rja&amp;uact=8&amp;ved=2ahUKEwiD6OfsyPbaAhUB3KQKHYPxBN8QjRx6BAgBEAU&amp;url=http://www.vwg-m.nl/soorten/vogel.asp?id%3D324&amp;psig=AOvVaw00vzDCF1YiX6NAb7_o79Ej&amp;ust=1525884482687224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9.xml"/><Relationship Id="rId4" Type="http://schemas.openxmlformats.org/officeDocument/2006/relationships/image" Target="../media/image28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be/url?sa=i&amp;rct=j&amp;q=&amp;esrc=s&amp;source=images&amp;cd=&amp;cad=rja&amp;uact=8&amp;ved=2ahUKEwiD6OfsyPbaAhUB3KQKHYPxBN8QjRx6BAgBEAU&amp;url=http://www.vwg-m.nl/soorten/vogel.asp?id%3D324&amp;psig=AOvVaw00vzDCF1YiX6NAb7_o79Ej&amp;ust=1525884482687224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0.xml"/><Relationship Id="rId4" Type="http://schemas.openxmlformats.org/officeDocument/2006/relationships/image" Target="../media/image28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2ahUKEwiyhIX6yPbaAhXO-6QKHRg3BE4QjRx6BAgBEAU&amp;url=https://www.birdwatching.co.uk/birdspecies/2016/4/15/blue-tit&amp;psig=AOvVaw3991GxpXuzPTrpmCNEajZE&amp;ust=1525884519314817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1.xml"/><Relationship Id="rId4" Type="http://schemas.openxmlformats.org/officeDocument/2006/relationships/image" Target="../media/image29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2ahUKEwiyhIX6yPbaAhXO-6QKHRg3BE4QjRx6BAgBEAU&amp;url=https://www.birdwatching.co.uk/birdspecies/2016/4/15/blue-tit&amp;psig=AOvVaw3991GxpXuzPTrpmCNEajZE&amp;ust=1525884519314817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2.xml"/><Relationship Id="rId4" Type="http://schemas.openxmlformats.org/officeDocument/2006/relationships/image" Target="../media/image29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2ahUKEwiyhIX6yPbaAhXO-6QKHRg3BE4QjRx6BAgBEAU&amp;url=https://www.birdwatching.co.uk/birdspecies/2016/4/15/blue-tit&amp;psig=AOvVaw3991GxpXuzPTrpmCNEajZE&amp;ust=1525884519314817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3.xml"/><Relationship Id="rId4" Type="http://schemas.openxmlformats.org/officeDocument/2006/relationships/image" Target="../media/image29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2ahUKEwiyhIX6yPbaAhXO-6QKHRg3BE4QjRx6BAgBEAU&amp;url=https://www.birdwatching.co.uk/birdspecies/2016/4/15/blue-tit&amp;psig=AOvVaw3991GxpXuzPTrpmCNEajZE&amp;ust=1525884519314817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4.xml"/><Relationship Id="rId4" Type="http://schemas.openxmlformats.org/officeDocument/2006/relationships/image" Target="../media/image29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2ahUKEwjWvsyMyfbaAhUOyaQKHZMwB5cQjRx6BAgBEAU&amp;url=https://eenvandaag.avrotros.nl/item/terugkomst-van-de-ooievaar/&amp;psig=AOvVaw3FDpxFuEp5ZCev4-_bGOHV&amp;ust=1525884555646267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5.xml"/><Relationship Id="rId4" Type="http://schemas.openxmlformats.org/officeDocument/2006/relationships/image" Target="../media/image30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2ahUKEwjWvsyMyfbaAhUOyaQKHZMwB5cQjRx6BAgBEAU&amp;url=https://eenvandaag.avrotros.nl/item/terugkomst-van-de-ooievaar/&amp;psig=AOvVaw3FDpxFuEp5ZCev4-_bGOHV&amp;ust=1525884555646267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6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78347"/>
            <a:ext cx="9144000" cy="2387600"/>
          </a:xfrm>
        </p:spPr>
        <p:txBody>
          <a:bodyPr>
            <a:normAutofit/>
          </a:bodyPr>
          <a:lstStyle/>
          <a:p>
            <a:r>
              <a:rPr lang="nl-BE" sz="8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Meiquiz</a:t>
            </a:r>
            <a:endParaRPr lang="nl-BE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8112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BE" sz="4400" dirty="0"/>
              <a:t>Wat vieren we op 1 mei?</a:t>
            </a:r>
          </a:p>
          <a:p>
            <a:pPr marL="457200" lvl="1" indent="0">
              <a:buNone/>
            </a:pPr>
            <a:r>
              <a:rPr lang="nl-BE" sz="4400" dirty="0"/>
              <a:t>		A) Moederdag</a:t>
            </a:r>
          </a:p>
          <a:p>
            <a:pPr marL="457200" lvl="1" indent="0">
              <a:buNone/>
            </a:pPr>
            <a:r>
              <a:rPr lang="nl-BE" sz="4400" dirty="0"/>
              <a:t>		</a:t>
            </a:r>
            <a:r>
              <a:rPr lang="nl-BE" sz="4400" b="1" u="sng" dirty="0"/>
              <a:t>B) Dag van de arbeid</a:t>
            </a:r>
          </a:p>
          <a:p>
            <a:pPr marL="457200" lvl="1" indent="0">
              <a:buNone/>
            </a:pPr>
            <a:r>
              <a:rPr lang="nl-BE" sz="4400" dirty="0"/>
              <a:t>		C) 1 </a:t>
            </a:r>
            <a:r>
              <a:rPr lang="nl-BE" sz="4400" dirty="0" err="1"/>
              <a:t>mei-dag</a:t>
            </a:r>
            <a:endParaRPr lang="nl-BE" sz="4400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491841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Gerelateerde afbeelding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041" y="1315615"/>
            <a:ext cx="5867321" cy="41148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7271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3626464" y="5812972"/>
            <a:ext cx="5074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>
                <a:solidFill>
                  <a:srgbClr val="00B050"/>
                </a:solidFill>
              </a:rPr>
              <a:t>ooievaar</a:t>
            </a:r>
            <a:endParaRPr lang="nl-NL" sz="4800" dirty="0">
              <a:solidFill>
                <a:srgbClr val="00B050"/>
              </a:solidFill>
            </a:endParaRPr>
          </a:p>
        </p:txBody>
      </p:sp>
      <p:pic>
        <p:nvPicPr>
          <p:cNvPr id="4" name="irc_mi" descr="Gerelateerde afbeelding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041" y="1315615"/>
            <a:ext cx="5867321" cy="41148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5937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rc_mi" descr="Afbeeldingsresultaat voor ekster">
            <a:hlinkClick r:id="rId3"/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2" b="49207"/>
          <a:stretch/>
        </p:blipFill>
        <p:spPr bwMode="auto">
          <a:xfrm>
            <a:off x="3174042" y="1315615"/>
            <a:ext cx="2694914" cy="20900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6768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rc_mi" descr="Afbeeldingsresultaat voor ekster">
            <a:hlinkClick r:id="rId3"/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1491" b="44898"/>
          <a:stretch/>
        </p:blipFill>
        <p:spPr bwMode="auto">
          <a:xfrm>
            <a:off x="3174042" y="1315616"/>
            <a:ext cx="3394709" cy="22673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53068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rc_mi" descr="Afbeeldingsresultaat voor ekster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041" y="1315615"/>
            <a:ext cx="5802007" cy="41148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4277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3626464" y="5812972"/>
            <a:ext cx="5074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>
                <a:solidFill>
                  <a:srgbClr val="00B050"/>
                </a:solidFill>
              </a:rPr>
              <a:t>ekster</a:t>
            </a:r>
            <a:endParaRPr lang="nl-NL" sz="4800" dirty="0">
              <a:solidFill>
                <a:srgbClr val="00B050"/>
              </a:solidFill>
            </a:endParaRPr>
          </a:p>
        </p:txBody>
      </p:sp>
      <p:pic>
        <p:nvPicPr>
          <p:cNvPr id="5" name="irc_mi" descr="Afbeeldingsresultaat voor ekster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041" y="1315615"/>
            <a:ext cx="5802007" cy="41148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5577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12107"/>
          </a:xfrm>
        </p:spPr>
        <p:txBody>
          <a:bodyPr>
            <a:normAutofit/>
          </a:bodyPr>
          <a:lstStyle/>
          <a:p>
            <a:pPr algn="ctr"/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Ronde </a:t>
            </a:r>
            <a:r>
              <a:rPr lang="nl-BE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7: Liedjes</a:t>
            </a:r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zingen uit volle borst mee!</a:t>
            </a:r>
            <a:br>
              <a:rPr lang="nl-B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nl-B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43482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2855167" y="117693"/>
            <a:ext cx="6802017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1600" b="1" dirty="0">
                <a:latin typeface="arial" panose="020B0604020202020204" pitchFamily="34" charset="0"/>
              </a:rPr>
              <a:t>'T Is altijd lente in de ogen van de tandartsassistente</a:t>
            </a:r>
            <a:br>
              <a:rPr lang="nl-NL" sz="1600" b="1" dirty="0">
                <a:latin typeface="arial" panose="020B0604020202020204" pitchFamily="34" charset="0"/>
              </a:rPr>
            </a:br>
            <a:r>
              <a:rPr lang="nl-NL" sz="1600" b="1" dirty="0">
                <a:latin typeface="arial" panose="020B0604020202020204" pitchFamily="34" charset="0"/>
              </a:rPr>
              <a:t>'T Is altijd lente in de ogen van de tandartsassistente</a:t>
            </a:r>
            <a:br>
              <a:rPr lang="nl-NL" sz="1600" b="1" dirty="0">
                <a:latin typeface="arial" panose="020B0604020202020204" pitchFamily="34" charset="0"/>
              </a:rPr>
            </a:br>
            <a:r>
              <a:rPr lang="nl-NL" sz="1600" b="1" dirty="0">
                <a:latin typeface="arial" panose="020B0604020202020204" pitchFamily="34" charset="0"/>
              </a:rPr>
              <a:t>Voor de </a:t>
            </a:r>
            <a:r>
              <a:rPr lang="nl-NL" sz="1600" b="1" dirty="0" smtClean="0">
                <a:latin typeface="arial" panose="020B0604020202020204" pitchFamily="34" charset="0"/>
              </a:rPr>
              <a:t>patiënten </a:t>
            </a:r>
            <a:r>
              <a:rPr lang="nl-NL" sz="1600" b="1" dirty="0">
                <a:latin typeface="arial" panose="020B0604020202020204" pitchFamily="34" charset="0"/>
              </a:rPr>
              <a:t>van </a:t>
            </a:r>
            <a:r>
              <a:rPr lang="nl-NL" sz="1600" b="1" dirty="0" smtClean="0">
                <a:latin typeface="arial" panose="020B0604020202020204" pitchFamily="34" charset="0"/>
              </a:rPr>
              <a:t>d‘ assistente </a:t>
            </a:r>
            <a:r>
              <a:rPr lang="nl-NL" sz="1600" b="1" dirty="0">
                <a:latin typeface="arial" panose="020B0604020202020204" pitchFamily="34" charset="0"/>
              </a:rPr>
              <a:t>is het altijd </a:t>
            </a:r>
            <a:r>
              <a:rPr lang="nl-NL" sz="1600" b="1" dirty="0" smtClean="0">
                <a:latin typeface="arial" panose="020B0604020202020204" pitchFamily="34" charset="0"/>
              </a:rPr>
              <a:t>lente</a:t>
            </a:r>
            <a:endParaRPr lang="nl-NL" sz="1600" b="1" dirty="0">
              <a:latin typeface="arial" panose="020B0604020202020204" pitchFamily="34" charset="0"/>
            </a:endParaRPr>
          </a:p>
          <a:p>
            <a:pPr algn="ctr"/>
            <a:r>
              <a:rPr lang="nl-NL" sz="1600" dirty="0">
                <a:latin typeface="arial" panose="020B0604020202020204" pitchFamily="34" charset="0"/>
              </a:rPr>
              <a:t>Zij lacht naar mij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Ik lach naar haar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En het is voorjaar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En het is voorjaar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Het maakt niet uit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Al raak ik al m'n tanden kwijt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Want het is lente, lente voor altijd</a:t>
            </a:r>
          </a:p>
          <a:p>
            <a:pPr algn="ctr"/>
            <a:r>
              <a:rPr lang="nl-NL" sz="1600" b="1" dirty="0" smtClean="0">
                <a:latin typeface="arial" panose="020B0604020202020204" pitchFamily="34" charset="0"/>
              </a:rPr>
              <a:t>Refrein</a:t>
            </a:r>
          </a:p>
          <a:p>
            <a:pPr algn="ctr"/>
            <a:r>
              <a:rPr lang="nl-NL" sz="1600" dirty="0" smtClean="0">
                <a:latin typeface="arial" panose="020B0604020202020204" pitchFamily="34" charset="0"/>
              </a:rPr>
              <a:t>Ik </a:t>
            </a:r>
            <a:r>
              <a:rPr lang="nl-NL" sz="1600" dirty="0">
                <a:latin typeface="arial" panose="020B0604020202020204" pitchFamily="34" charset="0"/>
              </a:rPr>
              <a:t>flos niet meer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En raak geen tandenstoker aan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Ook m'n tandenborstel laat ik rustig in m'n beker staan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Ik eet alleen maar suikerzoet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Ik snoep de hele dag maar raak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Want dan heb ik snel een gaatje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En een afspraak</a:t>
            </a:r>
          </a:p>
          <a:p>
            <a:pPr algn="ctr"/>
            <a:r>
              <a:rPr lang="nl-NL" sz="1600" b="1" dirty="0" smtClean="0">
                <a:latin typeface="arial" panose="020B0604020202020204" pitchFamily="34" charset="0"/>
              </a:rPr>
              <a:t>Refrein</a:t>
            </a:r>
          </a:p>
          <a:p>
            <a:pPr algn="ctr"/>
            <a:r>
              <a:rPr lang="nl-NL" sz="1600" dirty="0" smtClean="0">
                <a:latin typeface="arial" panose="020B0604020202020204" pitchFamily="34" charset="0"/>
              </a:rPr>
              <a:t>Zij </a:t>
            </a:r>
            <a:r>
              <a:rPr lang="nl-NL" sz="1600" dirty="0">
                <a:latin typeface="arial" panose="020B0604020202020204" pitchFamily="34" charset="0"/>
              </a:rPr>
              <a:t>lacht naar mij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Ik lach naar haar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En het is voorjaar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En het is voorjaar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Het maakt niet uit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Al raak ik al m'n tanden kwijt</a:t>
            </a:r>
            <a:br>
              <a:rPr lang="nl-NL" sz="1600" dirty="0">
                <a:latin typeface="arial" panose="020B0604020202020204" pitchFamily="34" charset="0"/>
              </a:rPr>
            </a:br>
            <a:r>
              <a:rPr lang="nl-NL" sz="1600" dirty="0">
                <a:latin typeface="arial" panose="020B0604020202020204" pitchFamily="34" charset="0"/>
              </a:rPr>
              <a:t>Want het is lente, lente voor altijd</a:t>
            </a:r>
          </a:p>
          <a:p>
            <a:pPr algn="ctr"/>
            <a:r>
              <a:rPr lang="nl-NL" sz="1600" b="1" dirty="0" smtClean="0">
                <a:latin typeface="arial" panose="020B0604020202020204" pitchFamily="34" charset="0"/>
              </a:rPr>
              <a:t>Refrein x 2</a:t>
            </a:r>
            <a:endParaRPr lang="nl-NL" sz="1600" b="1" dirty="0"/>
          </a:p>
        </p:txBody>
      </p:sp>
      <p:sp>
        <p:nvSpPr>
          <p:cNvPr id="5" name="Tekstvak 4"/>
          <p:cNvSpPr txBox="1"/>
          <p:nvPr/>
        </p:nvSpPr>
        <p:spPr>
          <a:xfrm>
            <a:off x="9899779" y="101152"/>
            <a:ext cx="2108718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b="1" i="1" dirty="0" smtClean="0"/>
              <a:t>Het is altijd lente in de ogen van de tandartsassistente </a:t>
            </a:r>
          </a:p>
          <a:p>
            <a:pPr algn="ctr"/>
            <a:r>
              <a:rPr lang="nl-NL" b="1" i="1" dirty="0" smtClean="0"/>
              <a:t>-</a:t>
            </a:r>
          </a:p>
          <a:p>
            <a:pPr algn="ctr"/>
            <a:r>
              <a:rPr lang="nl-NL" b="1" i="1" dirty="0" smtClean="0"/>
              <a:t>Peter De Koning</a:t>
            </a:r>
            <a:endParaRPr lang="nl-NL" b="1" i="1" dirty="0"/>
          </a:p>
        </p:txBody>
      </p:sp>
    </p:spTree>
    <p:extLst>
      <p:ext uri="{BB962C8B-B14F-4D97-AF65-F5344CB8AC3E}">
        <p14:creationId xmlns:p14="http://schemas.microsoft.com/office/powerpoint/2010/main" val="25630410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2304661" y="266982"/>
            <a:ext cx="759511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dirty="0"/>
              <a:t>Als de lente komt dan stuur ik jou tulpen uit Amsterdam</a:t>
            </a:r>
            <a:br>
              <a:rPr lang="nl-NL" sz="2400" dirty="0"/>
            </a:br>
            <a:r>
              <a:rPr lang="nl-NL" sz="2400" dirty="0"/>
              <a:t>Als de lente komt pluk ik voor jou tulpen uit Amsterdam</a:t>
            </a:r>
            <a:br>
              <a:rPr lang="nl-NL" sz="2400" dirty="0"/>
            </a:br>
            <a:r>
              <a:rPr lang="nl-NL" sz="2400" dirty="0"/>
              <a:t>Als ik wederkom dan breng ik jou tulpen uit Amsterdam</a:t>
            </a:r>
            <a:br>
              <a:rPr lang="nl-NL" sz="2400" dirty="0"/>
            </a:br>
            <a:r>
              <a:rPr lang="nl-NL" sz="2400" dirty="0"/>
              <a:t>Duizend gele, duizend rooie, wensen jou het allermooiste</a:t>
            </a:r>
            <a:br>
              <a:rPr lang="nl-NL" sz="2400" dirty="0"/>
            </a:br>
            <a:r>
              <a:rPr lang="nl-NL" sz="2400" dirty="0"/>
              <a:t>Wat m'n mond niet zeggen kan zeggen tulpen uit Amsterdam</a:t>
            </a:r>
          </a:p>
          <a:p>
            <a:r>
              <a:rPr lang="nl-NL" sz="2400" dirty="0"/>
              <a:t>Na </a:t>
            </a:r>
            <a:r>
              <a:rPr lang="nl-NL" sz="2400" dirty="0" err="1"/>
              <a:t>na</a:t>
            </a:r>
            <a:r>
              <a:rPr lang="nl-NL" sz="2400" dirty="0"/>
              <a:t> </a:t>
            </a:r>
            <a:r>
              <a:rPr lang="nl-NL" sz="2400" dirty="0" err="1"/>
              <a:t>na</a:t>
            </a:r>
            <a:r>
              <a:rPr lang="nl-NL" sz="2400" dirty="0"/>
              <a:t> </a:t>
            </a:r>
            <a:r>
              <a:rPr lang="nl-NL" sz="2400" dirty="0" err="1"/>
              <a:t>na</a:t>
            </a:r>
            <a:r>
              <a:rPr lang="nl-NL" sz="2400" dirty="0"/>
              <a:t> </a:t>
            </a:r>
            <a:r>
              <a:rPr lang="nl-NL" sz="2400" dirty="0" err="1"/>
              <a:t>na</a:t>
            </a:r>
            <a:r>
              <a:rPr lang="nl-NL" sz="2400" dirty="0"/>
              <a:t> </a:t>
            </a:r>
            <a:r>
              <a:rPr lang="nl-NL" sz="2400" dirty="0" err="1"/>
              <a:t>na</a:t>
            </a:r>
            <a:r>
              <a:rPr lang="nl-NL" sz="2400" dirty="0"/>
              <a:t> </a:t>
            </a:r>
            <a:r>
              <a:rPr lang="nl-NL" sz="2400" dirty="0" err="1"/>
              <a:t>na</a:t>
            </a:r>
            <a:r>
              <a:rPr lang="nl-NL" sz="2400" dirty="0"/>
              <a:t> </a:t>
            </a:r>
            <a:r>
              <a:rPr lang="nl-NL" sz="2400" dirty="0" err="1"/>
              <a:t>na</a:t>
            </a:r>
            <a:r>
              <a:rPr lang="nl-NL" sz="2400" dirty="0"/>
              <a:t> </a:t>
            </a:r>
            <a:r>
              <a:rPr lang="nl-NL" sz="2400" dirty="0" err="1"/>
              <a:t>na</a:t>
            </a:r>
            <a:r>
              <a:rPr lang="nl-NL" sz="2400" dirty="0"/>
              <a:t> </a:t>
            </a:r>
            <a:r>
              <a:rPr lang="nl-NL" sz="2400" dirty="0" err="1"/>
              <a:t>na</a:t>
            </a:r>
            <a:r>
              <a:rPr lang="nl-NL" sz="2400" dirty="0"/>
              <a:t> </a:t>
            </a:r>
            <a:r>
              <a:rPr lang="nl-NL" sz="2400" dirty="0" err="1"/>
              <a:t>na</a:t>
            </a:r>
            <a:r>
              <a:rPr lang="nl-NL" sz="2400" dirty="0"/>
              <a:t> </a:t>
            </a:r>
            <a:r>
              <a:rPr lang="nl-NL" sz="2400" dirty="0" err="1"/>
              <a:t>na</a:t>
            </a:r>
            <a:r>
              <a:rPr lang="nl-NL" sz="2400" dirty="0"/>
              <a:t> </a:t>
            </a:r>
            <a:r>
              <a:rPr lang="nl-NL" sz="2400" dirty="0" err="1"/>
              <a:t>na</a:t>
            </a:r>
            <a:r>
              <a:rPr lang="nl-NL" sz="2400" dirty="0"/>
              <a:t> </a:t>
            </a:r>
            <a:r>
              <a:rPr lang="nl-NL" sz="2400" dirty="0" err="1"/>
              <a:t>na</a:t>
            </a:r>
            <a:r>
              <a:rPr lang="nl-NL" sz="2400" dirty="0"/>
              <a:t/>
            </a:r>
            <a:br>
              <a:rPr lang="nl-NL" sz="2400" dirty="0"/>
            </a:br>
            <a:r>
              <a:rPr lang="nl-NL" sz="2400" dirty="0"/>
              <a:t>Duizend gele, duizend rooie, wensen jou het allermooiste</a:t>
            </a:r>
            <a:br>
              <a:rPr lang="nl-NL" sz="2400" dirty="0"/>
            </a:br>
            <a:r>
              <a:rPr lang="nl-NL" sz="2400" dirty="0"/>
              <a:t>Wat m'n mond niet zeggen kan zeggen tulpen uit Amsterdam</a:t>
            </a:r>
          </a:p>
          <a:p>
            <a:r>
              <a:rPr lang="nl-NL" sz="2400" dirty="0"/>
              <a:t>Als de lente komt dan stuur ik jou tulpen uit Amsterdam</a:t>
            </a:r>
            <a:br>
              <a:rPr lang="nl-NL" sz="2400" dirty="0"/>
            </a:br>
            <a:r>
              <a:rPr lang="nl-NL" sz="2400" dirty="0"/>
              <a:t>Als de lente komt pluk ik voor jou tulpen uit Amsterdam</a:t>
            </a:r>
            <a:br>
              <a:rPr lang="nl-NL" sz="2400" dirty="0"/>
            </a:br>
            <a:r>
              <a:rPr lang="nl-NL" sz="2400" dirty="0"/>
              <a:t>Als ik wederkom dan breng ik jou tulpen uit Amsterdam</a:t>
            </a:r>
            <a:br>
              <a:rPr lang="nl-NL" sz="2400" dirty="0"/>
            </a:br>
            <a:r>
              <a:rPr lang="nl-NL" sz="2400" dirty="0"/>
              <a:t>Duizend gele, duizend rooie, wensen jou het allermooiste</a:t>
            </a:r>
            <a:br>
              <a:rPr lang="nl-NL" sz="2400" dirty="0"/>
            </a:br>
            <a:r>
              <a:rPr lang="nl-NL" sz="2400" dirty="0"/>
              <a:t>Wat m'n mond niet zeggen kan zeggen tulpen uit Amsterdam</a:t>
            </a:r>
            <a:br>
              <a:rPr lang="nl-NL" sz="2400" dirty="0"/>
            </a:br>
            <a:r>
              <a:rPr lang="nl-NL" sz="2400" dirty="0"/>
              <a:t>Zeggen tulpen uit Amsterdam</a:t>
            </a:r>
          </a:p>
        </p:txBody>
      </p:sp>
      <p:sp>
        <p:nvSpPr>
          <p:cNvPr id="5" name="Tekstvak 4"/>
          <p:cNvSpPr txBox="1"/>
          <p:nvPr/>
        </p:nvSpPr>
        <p:spPr>
          <a:xfrm>
            <a:off x="9899779" y="101152"/>
            <a:ext cx="2108718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b="1" i="1" dirty="0" smtClean="0"/>
              <a:t>Tulpen uit Amsterdam</a:t>
            </a:r>
          </a:p>
          <a:p>
            <a:pPr algn="ctr"/>
            <a:r>
              <a:rPr lang="nl-NL" b="1" i="1" dirty="0" smtClean="0"/>
              <a:t>-</a:t>
            </a:r>
          </a:p>
          <a:p>
            <a:pPr algn="ctr"/>
            <a:r>
              <a:rPr lang="nl-NL" b="1" i="1" dirty="0" smtClean="0"/>
              <a:t>Herman </a:t>
            </a:r>
            <a:r>
              <a:rPr lang="nl-NL" b="1" i="1" dirty="0" err="1" smtClean="0"/>
              <a:t>Emmink</a:t>
            </a:r>
            <a:endParaRPr lang="nl-NL" b="1" i="1" dirty="0"/>
          </a:p>
        </p:txBody>
      </p:sp>
    </p:spTree>
    <p:extLst>
      <p:ext uri="{BB962C8B-B14F-4D97-AF65-F5344CB8AC3E}">
        <p14:creationId xmlns:p14="http://schemas.microsoft.com/office/powerpoint/2010/main" val="704834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/>
          <p:cNvSpPr txBox="1"/>
          <p:nvPr/>
        </p:nvSpPr>
        <p:spPr>
          <a:xfrm>
            <a:off x="10086392" y="101152"/>
            <a:ext cx="2108718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b="1" i="1" dirty="0" smtClean="0"/>
              <a:t>Ik zie </a:t>
            </a:r>
            <a:r>
              <a:rPr lang="nl-NL" b="1" i="1" dirty="0" err="1" smtClean="0"/>
              <a:t>zoe</a:t>
            </a:r>
            <a:r>
              <a:rPr lang="nl-NL" b="1" i="1" dirty="0" smtClean="0"/>
              <a:t> </a:t>
            </a:r>
            <a:r>
              <a:rPr lang="nl-NL" b="1" i="1" dirty="0" err="1" smtClean="0"/>
              <a:t>gere</a:t>
            </a:r>
            <a:r>
              <a:rPr lang="nl-NL" b="1" i="1" dirty="0" smtClean="0"/>
              <a:t> m’n duivenkot</a:t>
            </a:r>
          </a:p>
          <a:p>
            <a:pPr algn="ctr"/>
            <a:r>
              <a:rPr lang="nl-NL" b="1" i="1" dirty="0" smtClean="0"/>
              <a:t>-</a:t>
            </a:r>
          </a:p>
          <a:p>
            <a:pPr algn="ctr"/>
            <a:r>
              <a:rPr lang="nl-NL" b="1" i="1" dirty="0" err="1" smtClean="0"/>
              <a:t>Bobbejaan</a:t>
            </a:r>
            <a:r>
              <a:rPr lang="nl-NL" b="1" i="1" dirty="0" smtClean="0"/>
              <a:t> Schoepen</a:t>
            </a:r>
            <a:endParaRPr lang="nl-NL" b="1" i="1" dirty="0"/>
          </a:p>
        </p:txBody>
      </p:sp>
      <p:sp>
        <p:nvSpPr>
          <p:cNvPr id="3" name="Tekstvak 2"/>
          <p:cNvSpPr txBox="1"/>
          <p:nvPr/>
        </p:nvSpPr>
        <p:spPr>
          <a:xfrm>
            <a:off x="5243804" y="101152"/>
            <a:ext cx="4842588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dirty="0" smtClean="0">
                <a:latin typeface="Roboto"/>
              </a:rPr>
              <a:t>M′n </a:t>
            </a:r>
            <a:r>
              <a:rPr lang="nl-NL" altLang="nl-NL" dirty="0">
                <a:latin typeface="Roboto"/>
              </a:rPr>
              <a:t>buurman, de baas van het klein staminee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Is ook al verzot op m'n duiven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Hij gaat ieder zondag een keer met me mee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Dan moet ge ons samen zien schuiven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sz="2400" dirty="0">
                <a:latin typeface="Arial" panose="020B0604020202020204" pitchFamily="34" charset="0"/>
              </a:rPr>
              <a:t/>
            </a:r>
            <a:br>
              <a:rPr lang="nl-NL" altLang="nl-NL" sz="2400" dirty="0">
                <a:latin typeface="Arial" panose="020B0604020202020204" pitchFamily="34" charset="0"/>
              </a:rPr>
            </a:br>
            <a:r>
              <a:rPr lang="nl-NL" altLang="nl-NL" dirty="0">
                <a:latin typeface="Roboto"/>
              </a:rPr>
              <a:t>Die baas heeft een dochter, een </a:t>
            </a:r>
            <a:r>
              <a:rPr lang="nl-NL" altLang="nl-NL" dirty="0" err="1">
                <a:latin typeface="Roboto"/>
              </a:rPr>
              <a:t>duifke</a:t>
            </a:r>
            <a:r>
              <a:rPr lang="nl-NL" altLang="nl-NL" dirty="0">
                <a:latin typeface="Roboto"/>
              </a:rPr>
              <a:t> gelijk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Zo lief en zo slank is dat blondje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En als ik haar diep in haar oogjes dan kijk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Dan klinkt uit haar lachende mondje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endParaRPr lang="nl-NL" altLang="nl-NL" sz="1000" dirty="0">
              <a:latin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b="1" dirty="0" smtClean="0">
                <a:latin typeface="Roboto"/>
              </a:rPr>
              <a:t>Refrein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 smtClean="0">
                <a:latin typeface="Roboto"/>
              </a:rPr>
              <a:t>Toen </a:t>
            </a:r>
            <a:r>
              <a:rPr lang="nl-NL" altLang="nl-NL" dirty="0">
                <a:latin typeface="Roboto"/>
              </a:rPr>
              <a:t>heb ik dat </a:t>
            </a:r>
            <a:r>
              <a:rPr lang="nl-NL" altLang="nl-NL" dirty="0" err="1">
                <a:latin typeface="Roboto"/>
              </a:rPr>
              <a:t>duifke</a:t>
            </a:r>
            <a:r>
              <a:rPr lang="nl-NL" altLang="nl-NL" dirty="0">
                <a:latin typeface="Roboto"/>
              </a:rPr>
              <a:t> naar boven gebracht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En ben er een nestje gaan bouwen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Gelijk als een duiver houd ik daar de wacht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Want </a:t>
            </a:r>
            <a:r>
              <a:rPr lang="nl-NL" altLang="nl-NL" dirty="0" err="1">
                <a:latin typeface="Roboto"/>
              </a:rPr>
              <a:t>duifkes</a:t>
            </a:r>
            <a:r>
              <a:rPr lang="nl-NL" altLang="nl-NL" dirty="0">
                <a:latin typeface="Roboto"/>
              </a:rPr>
              <a:t> zijn niet te vertrouwen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sz="2400" dirty="0">
                <a:latin typeface="Arial" panose="020B0604020202020204" pitchFamily="34" charset="0"/>
              </a:rPr>
              <a:t/>
            </a:r>
            <a:br>
              <a:rPr lang="nl-NL" altLang="nl-NL" sz="2400" dirty="0">
                <a:latin typeface="Arial" panose="020B0604020202020204" pitchFamily="34" charset="0"/>
              </a:rPr>
            </a:br>
            <a:r>
              <a:rPr lang="nl-NL" altLang="nl-NL" dirty="0">
                <a:latin typeface="Roboto"/>
              </a:rPr>
              <a:t>Geen duiver laat ik op m′n duivenkot toe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M′n </a:t>
            </a:r>
            <a:r>
              <a:rPr lang="nl-NL" altLang="nl-NL" dirty="0" err="1">
                <a:latin typeface="Roboto"/>
              </a:rPr>
              <a:t>duifke</a:t>
            </a:r>
            <a:r>
              <a:rPr lang="nl-NL" altLang="nl-NL" dirty="0">
                <a:latin typeface="Roboto"/>
              </a:rPr>
              <a:t> zal ik heus zelf wel voeren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Want 'k weet als een andere duiver haar ziet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Dat hij ook dat liedje zal </a:t>
            </a:r>
            <a:r>
              <a:rPr lang="nl-NL" altLang="nl-NL" dirty="0" smtClean="0">
                <a:latin typeface="Roboto"/>
              </a:rPr>
              <a:t>koeren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b="1" dirty="0" smtClean="0">
                <a:latin typeface="Roboto"/>
              </a:rPr>
              <a:t>Refrein</a:t>
            </a:r>
            <a:endParaRPr lang="nl-NL" altLang="nl-NL" sz="2400" b="1" dirty="0"/>
          </a:p>
        </p:txBody>
      </p:sp>
      <p:sp>
        <p:nvSpPr>
          <p:cNvPr id="7" name="Tekstvak 6"/>
          <p:cNvSpPr txBox="1"/>
          <p:nvPr/>
        </p:nvSpPr>
        <p:spPr>
          <a:xfrm>
            <a:off x="373225" y="101152"/>
            <a:ext cx="4758612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altLang="nl-NL" dirty="0">
                <a:latin typeface="Roboto"/>
              </a:rPr>
              <a:t>Ik zie </a:t>
            </a:r>
            <a:r>
              <a:rPr lang="nl-NL" altLang="nl-NL" dirty="0" err="1">
                <a:latin typeface="Roboto"/>
              </a:rPr>
              <a:t>zoe</a:t>
            </a:r>
            <a:r>
              <a:rPr lang="nl-NL" altLang="nl-NL" dirty="0">
                <a:latin typeface="Roboto"/>
              </a:rPr>
              <a:t> </a:t>
            </a:r>
            <a:r>
              <a:rPr lang="nl-NL" altLang="nl-NL" dirty="0" err="1">
                <a:latin typeface="Roboto"/>
              </a:rPr>
              <a:t>gere</a:t>
            </a:r>
            <a:r>
              <a:rPr lang="nl-NL" altLang="nl-NL" dirty="0">
                <a:latin typeface="Roboto"/>
              </a:rPr>
              <a:t> m′n duivenkot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Daar te zijn is m'n grootst genot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Want daar kun je alles vergeten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En </a:t>
            </a:r>
            <a:r>
              <a:rPr lang="nl-NL" altLang="nl-NL" dirty="0" err="1">
                <a:latin typeface="Roboto"/>
              </a:rPr>
              <a:t>zul</a:t>
            </a:r>
            <a:r>
              <a:rPr lang="nl-NL" altLang="nl-NL" dirty="0">
                <a:latin typeface="Roboto"/>
              </a:rPr>
              <a:t> je van zorgen nooit weten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sz="2400" dirty="0">
                <a:latin typeface="Arial" panose="020B0604020202020204" pitchFamily="34" charset="0"/>
              </a:rPr>
              <a:t/>
            </a:r>
            <a:br>
              <a:rPr lang="nl-NL" altLang="nl-NL" sz="2400" dirty="0">
                <a:latin typeface="Arial" panose="020B0604020202020204" pitchFamily="34" charset="0"/>
              </a:rPr>
            </a:br>
            <a:r>
              <a:rPr lang="nl-NL" altLang="nl-NL" b="1" dirty="0">
                <a:latin typeface="Roboto"/>
              </a:rPr>
              <a:t>Ik zie </a:t>
            </a:r>
            <a:r>
              <a:rPr lang="nl-NL" altLang="nl-NL" b="1" dirty="0" err="1">
                <a:latin typeface="Roboto"/>
              </a:rPr>
              <a:t>zoe</a:t>
            </a:r>
            <a:r>
              <a:rPr lang="nl-NL" altLang="nl-NL" b="1" dirty="0">
                <a:latin typeface="Roboto"/>
              </a:rPr>
              <a:t> </a:t>
            </a:r>
            <a:r>
              <a:rPr lang="nl-NL" altLang="nl-NL" b="1" dirty="0" err="1">
                <a:latin typeface="Roboto"/>
              </a:rPr>
              <a:t>gere</a:t>
            </a:r>
            <a:r>
              <a:rPr lang="nl-NL" altLang="nl-NL" b="1" dirty="0">
                <a:latin typeface="Roboto"/>
              </a:rPr>
              <a:t> m′n duivenkot</a:t>
            </a:r>
            <a:r>
              <a:rPr lang="nl-NL" altLang="nl-NL" sz="1000" b="1" dirty="0"/>
              <a:t/>
            </a:r>
            <a:br>
              <a:rPr lang="nl-NL" altLang="nl-NL" sz="1000" b="1" dirty="0"/>
            </a:br>
            <a:r>
              <a:rPr lang="nl-NL" altLang="nl-NL" b="1" dirty="0">
                <a:latin typeface="Roboto"/>
              </a:rPr>
              <a:t>Daar te zijn is m'n grootst genot</a:t>
            </a:r>
            <a:r>
              <a:rPr lang="nl-NL" altLang="nl-NL" sz="1000" b="1" dirty="0"/>
              <a:t/>
            </a:r>
            <a:br>
              <a:rPr lang="nl-NL" altLang="nl-NL" sz="1000" b="1" dirty="0"/>
            </a:br>
            <a:r>
              <a:rPr lang="nl-NL" altLang="nl-NL" b="1" dirty="0">
                <a:latin typeface="Roboto"/>
              </a:rPr>
              <a:t>Kom deel nu met mij daar je leven en lot</a:t>
            </a:r>
            <a:r>
              <a:rPr lang="nl-NL" altLang="nl-NL" sz="1000" b="1" dirty="0"/>
              <a:t/>
            </a:r>
            <a:br>
              <a:rPr lang="nl-NL" altLang="nl-NL" sz="1000" b="1" dirty="0"/>
            </a:br>
            <a:r>
              <a:rPr lang="nl-NL" altLang="nl-NL" b="1" dirty="0">
                <a:latin typeface="Roboto"/>
              </a:rPr>
              <a:t>Hoog op m'n duivenkot</a:t>
            </a:r>
            <a:r>
              <a:rPr lang="nl-NL" altLang="nl-NL" sz="1000" b="1" dirty="0"/>
              <a:t/>
            </a:r>
            <a:br>
              <a:rPr lang="nl-NL" altLang="nl-NL" sz="1000" b="1" dirty="0"/>
            </a:br>
            <a:r>
              <a:rPr lang="nl-NL" altLang="nl-NL" sz="2400" dirty="0">
                <a:latin typeface="Arial" panose="020B0604020202020204" pitchFamily="34" charset="0"/>
              </a:rPr>
              <a:t/>
            </a:r>
            <a:br>
              <a:rPr lang="nl-NL" altLang="nl-NL" sz="2400" dirty="0">
                <a:latin typeface="Arial" panose="020B0604020202020204" pitchFamily="34" charset="0"/>
              </a:rPr>
            </a:br>
            <a:r>
              <a:rPr lang="nl-NL" altLang="nl-NL" dirty="0">
                <a:latin typeface="Roboto"/>
              </a:rPr>
              <a:t>Ik heb een mansarde gemeubeld gehuurd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Vlak </a:t>
            </a:r>
            <a:r>
              <a:rPr lang="nl-NL" altLang="nl-NL" dirty="0" err="1">
                <a:latin typeface="Roboto"/>
              </a:rPr>
              <a:t>neffes</a:t>
            </a:r>
            <a:r>
              <a:rPr lang="nl-NL" altLang="nl-NL" dirty="0">
                <a:latin typeface="Roboto"/>
              </a:rPr>
              <a:t> een klein </a:t>
            </a:r>
            <a:r>
              <a:rPr lang="nl-NL" altLang="nl-NL" dirty="0" err="1">
                <a:latin typeface="Roboto"/>
              </a:rPr>
              <a:t>stamineeke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Bij ′t Antwerpse Steen, een gezellige buurt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Daar wil ik u even van spreken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sz="2400" dirty="0">
                <a:latin typeface="Arial" panose="020B0604020202020204" pitchFamily="34" charset="0"/>
              </a:rPr>
              <a:t/>
            </a:r>
            <a:br>
              <a:rPr lang="nl-NL" altLang="nl-NL" sz="2400" dirty="0">
                <a:latin typeface="Arial" panose="020B0604020202020204" pitchFamily="34" charset="0"/>
              </a:rPr>
            </a:br>
            <a:r>
              <a:rPr lang="nl-NL" altLang="nl-NL" dirty="0">
                <a:latin typeface="Roboto"/>
              </a:rPr>
              <a:t>Ik woon daar alleen en geen mens die me stoort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Door het raam zie ik de wolken verschuiven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Het enig geluid dat ge daar bij me hoort</a:t>
            </a:r>
            <a:r>
              <a:rPr lang="nl-NL" altLang="nl-NL" sz="1000" dirty="0"/>
              <a:t/>
            </a:r>
            <a:br>
              <a:rPr lang="nl-NL" altLang="nl-NL" sz="1000" dirty="0"/>
            </a:br>
            <a:r>
              <a:rPr lang="nl-NL" altLang="nl-NL" dirty="0">
                <a:latin typeface="Roboto"/>
              </a:rPr>
              <a:t>Dat is het </a:t>
            </a:r>
            <a:r>
              <a:rPr lang="nl-NL" altLang="nl-NL" dirty="0" err="1">
                <a:latin typeface="Roboto"/>
              </a:rPr>
              <a:t>gekoer</a:t>
            </a:r>
            <a:r>
              <a:rPr lang="nl-NL" altLang="nl-NL" dirty="0">
                <a:latin typeface="Roboto"/>
              </a:rPr>
              <a:t> van m′n </a:t>
            </a:r>
            <a:r>
              <a:rPr lang="nl-NL" altLang="nl-NL" dirty="0" smtClean="0">
                <a:latin typeface="Roboto"/>
              </a:rPr>
              <a:t>duiven</a:t>
            </a:r>
          </a:p>
          <a:p>
            <a:endParaRPr lang="nl-NL" dirty="0">
              <a:latin typeface="Roboto"/>
            </a:endParaRPr>
          </a:p>
          <a:p>
            <a:r>
              <a:rPr lang="nl-NL" b="1" dirty="0" smtClean="0">
                <a:latin typeface="Roboto"/>
              </a:rPr>
              <a:t>Refrein</a:t>
            </a:r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16045928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/>
              <a:t>VRAAG 5:</a:t>
            </a:r>
          </a:p>
          <a:p>
            <a:pPr marL="0" indent="0">
              <a:buNone/>
            </a:pPr>
            <a:r>
              <a:rPr lang="nl-BE" sz="4400" dirty="0"/>
              <a:t>Hoe noemt men het bekende witte bloemetje dat bloeit in mei?</a:t>
            </a:r>
          </a:p>
          <a:p>
            <a:pPr marL="457200" lvl="1" indent="0">
              <a:buNone/>
            </a:pPr>
            <a:r>
              <a:rPr lang="nl-BE" sz="4400" dirty="0"/>
              <a:t>		A) Lelietje van dalen (meiklokje)</a:t>
            </a:r>
          </a:p>
          <a:p>
            <a:pPr marL="457200" lvl="1" indent="0">
              <a:buNone/>
            </a:pPr>
            <a:r>
              <a:rPr lang="nl-BE" sz="4400" dirty="0"/>
              <a:t>		B) Hyacint</a:t>
            </a:r>
          </a:p>
          <a:p>
            <a:pPr marL="457200" lvl="1" indent="0">
              <a:buNone/>
            </a:pPr>
            <a:r>
              <a:rPr lang="nl-BE" sz="4400" dirty="0"/>
              <a:t>		C)</a:t>
            </a:r>
            <a:r>
              <a:rPr lang="nl-BE" dirty="0"/>
              <a:t>  </a:t>
            </a:r>
            <a:r>
              <a:rPr lang="nl-BE" sz="4400" dirty="0"/>
              <a:t>Roos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84298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12107"/>
          </a:xfrm>
        </p:spPr>
        <p:txBody>
          <a:bodyPr>
            <a:normAutofit/>
          </a:bodyPr>
          <a:lstStyle/>
          <a:p>
            <a:pPr algn="ctr"/>
            <a:r>
              <a:rPr lang="nl-BE" sz="54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Einde </a:t>
            </a:r>
            <a:endParaRPr lang="nl-B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94518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/>
              <a:t>Hoe noemt men het bekende witte bloemetje dat bloeit in mei?</a:t>
            </a:r>
          </a:p>
          <a:p>
            <a:pPr marL="457200" lvl="1" indent="0">
              <a:buNone/>
            </a:pPr>
            <a:r>
              <a:rPr lang="nl-BE" sz="4400" dirty="0"/>
              <a:t>		</a:t>
            </a:r>
            <a:r>
              <a:rPr lang="nl-BE" sz="4400" b="1" u="sng" dirty="0"/>
              <a:t>A) Lelietje van dalen (meiklokje)</a:t>
            </a:r>
          </a:p>
          <a:p>
            <a:pPr marL="457200" lvl="1" indent="0">
              <a:buNone/>
            </a:pPr>
            <a:r>
              <a:rPr lang="nl-BE" sz="4400" dirty="0"/>
              <a:t>		B) Hyacint</a:t>
            </a:r>
          </a:p>
          <a:p>
            <a:pPr marL="457200" lvl="1" indent="0">
              <a:buNone/>
            </a:pPr>
            <a:r>
              <a:rPr lang="nl-BE" sz="4400" dirty="0"/>
              <a:t>		C)</a:t>
            </a:r>
            <a:r>
              <a:rPr lang="nl-BE" dirty="0"/>
              <a:t>  </a:t>
            </a:r>
            <a:r>
              <a:rPr lang="nl-BE" sz="4400" dirty="0"/>
              <a:t>Roos</a:t>
            </a:r>
            <a:endParaRPr lang="nl-BE" dirty="0"/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  <p:sp>
        <p:nvSpPr>
          <p:cNvPr id="2" name="AutoShape 2" descr="Polonai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pic>
        <p:nvPicPr>
          <p:cNvPr id="5122" name="Picture 2" descr="Als meiklokjes zo teer - Vrije tijd - Plusmagazine">
            <a:extLst>
              <a:ext uri="{FF2B5EF4-FFF2-40B4-BE49-F238E27FC236}">
                <a16:creationId xmlns:a16="http://schemas.microsoft.com/office/drawing/2014/main" id="{7BF79843-EEF3-4827-BE6A-BD992BCFA5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3198" y="4069494"/>
            <a:ext cx="3332497" cy="218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8589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BE" sz="4400" dirty="0"/>
              <a:t>VRAAG 6:</a:t>
            </a:r>
          </a:p>
          <a:p>
            <a:pPr marL="0" indent="0">
              <a:buNone/>
            </a:pPr>
            <a:r>
              <a:rPr lang="nl-BE" sz="4400" dirty="0"/>
              <a:t>Hoe noemt men de grote bruine kever die zich vooral in mei laat zien?</a:t>
            </a:r>
          </a:p>
          <a:p>
            <a:pPr marL="0" indent="0">
              <a:buNone/>
            </a:pPr>
            <a:r>
              <a:rPr lang="nl-BE" sz="4400" dirty="0"/>
              <a:t>		A) Mestkever</a:t>
            </a:r>
          </a:p>
          <a:p>
            <a:pPr marL="457200" lvl="1" indent="0">
              <a:buNone/>
            </a:pPr>
            <a:r>
              <a:rPr lang="nl-BE" sz="4400" dirty="0"/>
              <a:t>		B) Meikever</a:t>
            </a:r>
          </a:p>
          <a:p>
            <a:pPr marL="457200" lvl="1" indent="0">
              <a:buNone/>
            </a:pPr>
            <a:r>
              <a:rPr lang="nl-BE" sz="4400" dirty="0"/>
              <a:t>		C) Lieveheersbeestje</a:t>
            </a:r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337462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BE" sz="4400" dirty="0"/>
              <a:t>Hoe noemt men de grote bruine kever die zich vooral in mei laat zien?</a:t>
            </a:r>
          </a:p>
          <a:p>
            <a:pPr marL="0" indent="0">
              <a:buNone/>
            </a:pPr>
            <a:r>
              <a:rPr lang="nl-BE" sz="4400" dirty="0"/>
              <a:t>		A) Mestkever</a:t>
            </a:r>
          </a:p>
          <a:p>
            <a:pPr marL="457200" lvl="1" indent="0">
              <a:buNone/>
            </a:pPr>
            <a:r>
              <a:rPr lang="nl-BE" sz="4400" dirty="0"/>
              <a:t>		</a:t>
            </a:r>
            <a:r>
              <a:rPr lang="nl-BE" sz="4400" b="1" u="sng" dirty="0"/>
              <a:t>B) Meikever</a:t>
            </a:r>
          </a:p>
          <a:p>
            <a:pPr marL="457200" lvl="1" indent="0">
              <a:buNone/>
            </a:pPr>
            <a:r>
              <a:rPr lang="nl-BE" sz="4400" dirty="0"/>
              <a:t>		C) Lieveheersbeestje</a:t>
            </a:r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  <p:pic>
        <p:nvPicPr>
          <p:cNvPr id="4100" name="Picture 4" descr="Ook in juni vliegt de meikever volop voorbij - rootsmagazine.nl">
            <a:extLst>
              <a:ext uri="{FF2B5EF4-FFF2-40B4-BE49-F238E27FC236}">
                <a16:creationId xmlns:a16="http://schemas.microsoft.com/office/drawing/2014/main" id="{CF602C6E-3BDC-4830-8AB3-D61FAC19FE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276" y="3823979"/>
            <a:ext cx="3791353" cy="252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8146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/>
              <a:t>VRAAG 7:</a:t>
            </a:r>
          </a:p>
          <a:p>
            <a:pPr marL="0" indent="0">
              <a:buNone/>
            </a:pPr>
            <a:r>
              <a:rPr lang="nl-BE" sz="4400" dirty="0"/>
              <a:t>Vul het spreekwoord aan: ‘In mei, leggen alle vogels een …’</a:t>
            </a:r>
          </a:p>
          <a:p>
            <a:pPr marL="457200" lvl="1" indent="0">
              <a:buNone/>
            </a:pPr>
            <a:r>
              <a:rPr lang="nl-BE" sz="4400" dirty="0"/>
              <a:t>		A) Nest</a:t>
            </a:r>
          </a:p>
          <a:p>
            <a:pPr marL="457200" lvl="1" indent="0">
              <a:buNone/>
            </a:pPr>
            <a:r>
              <a:rPr lang="nl-BE" sz="4400" dirty="0"/>
              <a:t>		B) Ei</a:t>
            </a:r>
          </a:p>
          <a:p>
            <a:pPr marL="457200" lvl="1" indent="0">
              <a:buNone/>
            </a:pPr>
            <a:r>
              <a:rPr lang="nl-BE" sz="4400" dirty="0"/>
              <a:t>		C) Worm</a:t>
            </a:r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005422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BE" sz="4400" dirty="0"/>
              <a:t>Vul het spreekwoord aan: ‘In mei, leggen alle vogels een …’</a:t>
            </a:r>
          </a:p>
          <a:p>
            <a:pPr marL="457200" lvl="1" indent="0">
              <a:buNone/>
            </a:pPr>
            <a:r>
              <a:rPr lang="nl-BE" sz="4400" dirty="0"/>
              <a:t>		A) Nest</a:t>
            </a:r>
          </a:p>
          <a:p>
            <a:pPr marL="457200" lvl="1" indent="0">
              <a:buNone/>
            </a:pPr>
            <a:r>
              <a:rPr lang="nl-BE" sz="4400" dirty="0"/>
              <a:t>		</a:t>
            </a:r>
            <a:r>
              <a:rPr lang="nl-BE" sz="4400" b="1" u="sng" dirty="0"/>
              <a:t>B) Ei</a:t>
            </a:r>
          </a:p>
          <a:p>
            <a:pPr marL="457200" lvl="1" indent="0">
              <a:buNone/>
            </a:pPr>
            <a:r>
              <a:rPr lang="nl-BE" sz="4400" dirty="0"/>
              <a:t>		C) Worm</a:t>
            </a:r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  <p:pic>
        <p:nvPicPr>
          <p:cNvPr id="1028" name="Picture 4" descr="exto.nl | In mei leggen alle vogels een ei van Gert de Goede">
            <a:extLst>
              <a:ext uri="{FF2B5EF4-FFF2-40B4-BE49-F238E27FC236}">
                <a16:creationId xmlns:a16="http://schemas.microsoft.com/office/drawing/2014/main" id="{6C2C5FC1-81EF-4349-8823-DFB468EC9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165" y="2917272"/>
            <a:ext cx="3330472" cy="333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2999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/>
              <a:t>VRAAG </a:t>
            </a:r>
            <a:r>
              <a:rPr lang="nl-BE" sz="4400" dirty="0" smtClean="0"/>
              <a:t>8:</a:t>
            </a:r>
            <a:endParaRPr lang="nl-BE" sz="4400" dirty="0"/>
          </a:p>
          <a:p>
            <a:pPr marL="0" indent="0">
              <a:buNone/>
            </a:pPr>
            <a:r>
              <a:rPr lang="nl-BE" sz="4400" dirty="0" smtClean="0"/>
              <a:t>Hoe heten de jongen van een schaap?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A) </a:t>
            </a:r>
            <a:r>
              <a:rPr lang="nl-BE" sz="4400" dirty="0" smtClean="0"/>
              <a:t>Biggetjes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B) </a:t>
            </a:r>
            <a:r>
              <a:rPr lang="nl-BE" sz="4400" dirty="0" smtClean="0"/>
              <a:t>Lammetjes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C) </a:t>
            </a:r>
            <a:r>
              <a:rPr lang="nl-BE" sz="4400" dirty="0" smtClean="0"/>
              <a:t>Bokjes</a:t>
            </a:r>
            <a:endParaRPr lang="nl-BE" sz="4400" dirty="0"/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576029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 smtClean="0"/>
              <a:t>Hoe heten de jongen van een schaap?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A) </a:t>
            </a:r>
            <a:r>
              <a:rPr lang="nl-BE" sz="4400" dirty="0" smtClean="0"/>
              <a:t>Biggetjes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</a:t>
            </a:r>
            <a:r>
              <a:rPr lang="nl-BE" sz="4400" b="1" u="sng" dirty="0"/>
              <a:t>B) </a:t>
            </a:r>
            <a:r>
              <a:rPr lang="nl-BE" sz="4400" b="1" u="sng" dirty="0" smtClean="0"/>
              <a:t>Lammetjes</a:t>
            </a:r>
            <a:endParaRPr lang="nl-BE" sz="4400" b="1" u="sng" dirty="0"/>
          </a:p>
          <a:p>
            <a:pPr marL="457200" lvl="1" indent="0">
              <a:buNone/>
            </a:pPr>
            <a:r>
              <a:rPr lang="nl-BE" sz="4400" dirty="0"/>
              <a:t>		C) </a:t>
            </a:r>
            <a:r>
              <a:rPr lang="nl-BE" sz="4400" dirty="0" smtClean="0"/>
              <a:t>Bokjes</a:t>
            </a:r>
            <a:endParaRPr lang="nl-BE" sz="4400" dirty="0"/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  <p:pic>
        <p:nvPicPr>
          <p:cNvPr id="4098" name="Picture 2" descr="Ansichtkaart Schaap met lammetjes - Natuurlijkefoto.n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2"/>
          <a:stretch/>
        </p:blipFill>
        <p:spPr bwMode="auto">
          <a:xfrm>
            <a:off x="7237375" y="3289364"/>
            <a:ext cx="3748041" cy="250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7543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/>
              <a:t>VRAAG </a:t>
            </a:r>
            <a:r>
              <a:rPr lang="nl-BE" sz="4400" dirty="0" smtClean="0"/>
              <a:t>9:</a:t>
            </a:r>
            <a:endParaRPr lang="nl-BE" sz="4400" dirty="0"/>
          </a:p>
          <a:p>
            <a:pPr marL="0" indent="0">
              <a:buNone/>
            </a:pPr>
            <a:r>
              <a:rPr lang="nl-BE" sz="4400" dirty="0" smtClean="0"/>
              <a:t>Liedje:</a:t>
            </a:r>
          </a:p>
          <a:p>
            <a:pPr marL="0" indent="0">
              <a:buNone/>
            </a:pPr>
            <a:r>
              <a:rPr lang="nl-BE" sz="4400" dirty="0" smtClean="0"/>
              <a:t>Het is altijd lente in de ogen van de …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A) </a:t>
            </a:r>
            <a:r>
              <a:rPr lang="nl-BE" sz="4400" dirty="0" smtClean="0"/>
              <a:t>pedicure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B) </a:t>
            </a:r>
            <a:r>
              <a:rPr lang="nl-BE" sz="4400" dirty="0" smtClean="0"/>
              <a:t>tandartsassistente 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C) </a:t>
            </a:r>
            <a:r>
              <a:rPr lang="nl-BE" sz="4400" dirty="0" smtClean="0"/>
              <a:t>zuster</a:t>
            </a:r>
            <a:endParaRPr lang="nl-BE" sz="4400" dirty="0"/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717323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12107"/>
          </a:xfrm>
        </p:spPr>
        <p:txBody>
          <a:bodyPr>
            <a:normAutofit/>
          </a:bodyPr>
          <a:lstStyle/>
          <a:p>
            <a:pPr algn="ctr"/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Ronde 1: Vragenronde</a:t>
            </a:r>
            <a:b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Beantwoord</a:t>
            </a:r>
            <a:r>
              <a:rPr lang="nl-BE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volgende vragen.</a:t>
            </a:r>
          </a:p>
        </p:txBody>
      </p:sp>
    </p:spTree>
    <p:extLst>
      <p:ext uri="{BB962C8B-B14F-4D97-AF65-F5344CB8AC3E}">
        <p14:creationId xmlns:p14="http://schemas.microsoft.com/office/powerpoint/2010/main" val="8439762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 smtClean="0"/>
              <a:t>Liedje:</a:t>
            </a:r>
          </a:p>
          <a:p>
            <a:pPr marL="0" indent="0">
              <a:buNone/>
            </a:pPr>
            <a:r>
              <a:rPr lang="nl-BE" sz="4400" dirty="0" smtClean="0"/>
              <a:t>Het is altijd lente in de ogen van de …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A) </a:t>
            </a:r>
            <a:r>
              <a:rPr lang="nl-BE" sz="4400" dirty="0" smtClean="0"/>
              <a:t>pedicure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b="1" dirty="0"/>
              <a:t>	</a:t>
            </a:r>
            <a:r>
              <a:rPr lang="nl-BE" sz="4400" b="1" u="sng" dirty="0"/>
              <a:t>B) </a:t>
            </a:r>
            <a:r>
              <a:rPr lang="nl-BE" sz="4400" b="1" u="sng" dirty="0" smtClean="0"/>
              <a:t>tandartsassistente</a:t>
            </a:r>
            <a:r>
              <a:rPr lang="nl-BE" sz="4400" b="1" dirty="0" smtClean="0"/>
              <a:t> </a:t>
            </a:r>
            <a:endParaRPr lang="nl-BE" sz="4400" b="1" dirty="0"/>
          </a:p>
          <a:p>
            <a:pPr marL="457200" lvl="1" indent="0">
              <a:buNone/>
            </a:pPr>
            <a:r>
              <a:rPr lang="nl-BE" sz="4400" dirty="0"/>
              <a:t>		C) </a:t>
            </a:r>
            <a:r>
              <a:rPr lang="nl-BE" sz="4400" dirty="0" smtClean="0"/>
              <a:t>zuster</a:t>
            </a:r>
            <a:endParaRPr lang="nl-BE" sz="4400" dirty="0"/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  <p:pic>
        <p:nvPicPr>
          <p:cNvPr id="5122" name="Picture 2" descr="Tandartspraktijk Alsalem. Algemene Tandheelkunde &amp; Orale Implantologie -  Het is altijd lente in de ogen van de tandartsassistente. Tandartsassistente  Daniëlle Broshuis komt ons team versterken. Welkom in ons team Daniëlle. |  Facebo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601" y="4714357"/>
            <a:ext cx="4131199" cy="1542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1010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/>
              <a:t>VRAAG </a:t>
            </a:r>
            <a:r>
              <a:rPr lang="nl-BE" sz="4400" dirty="0" smtClean="0"/>
              <a:t>10:</a:t>
            </a:r>
            <a:endParaRPr lang="nl-BE" sz="4400" dirty="0"/>
          </a:p>
          <a:p>
            <a:pPr marL="0" indent="0">
              <a:buNone/>
            </a:pPr>
            <a:r>
              <a:rPr lang="nl-BE" sz="4400" dirty="0" smtClean="0"/>
              <a:t>Wanneer eindigt de lente?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A) </a:t>
            </a:r>
            <a:r>
              <a:rPr lang="nl-BE" sz="4400" dirty="0" smtClean="0"/>
              <a:t>21 mei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B) </a:t>
            </a:r>
            <a:r>
              <a:rPr lang="nl-BE" sz="4400" dirty="0" smtClean="0"/>
              <a:t>21 juni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C) </a:t>
            </a:r>
            <a:r>
              <a:rPr lang="nl-BE" sz="4400" dirty="0" smtClean="0"/>
              <a:t>21 juli</a:t>
            </a:r>
            <a:endParaRPr lang="nl-BE" sz="4400" dirty="0"/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04958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 smtClean="0"/>
              <a:t>Wanneer eindigt de lente?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A) </a:t>
            </a:r>
            <a:r>
              <a:rPr lang="nl-BE" sz="4400" dirty="0" smtClean="0"/>
              <a:t>21 mei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</a:t>
            </a:r>
            <a:r>
              <a:rPr lang="nl-BE" sz="4400" b="1" u="sng" dirty="0"/>
              <a:t>B) </a:t>
            </a:r>
            <a:r>
              <a:rPr lang="nl-BE" sz="4400" b="1" u="sng" dirty="0" smtClean="0"/>
              <a:t>21 juni</a:t>
            </a:r>
            <a:endParaRPr lang="nl-BE" sz="4400" b="1" u="sng" dirty="0"/>
          </a:p>
          <a:p>
            <a:pPr marL="457200" lvl="1" indent="0">
              <a:buNone/>
            </a:pPr>
            <a:r>
              <a:rPr lang="nl-BE" sz="4400" dirty="0"/>
              <a:t>		C) </a:t>
            </a:r>
            <a:r>
              <a:rPr lang="nl-BE" sz="4400" dirty="0" smtClean="0"/>
              <a:t>21 juli</a:t>
            </a:r>
            <a:endParaRPr lang="nl-BE" sz="4400" dirty="0"/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494313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12107"/>
          </a:xfrm>
        </p:spPr>
        <p:txBody>
          <a:bodyPr>
            <a:normAutofit/>
          </a:bodyPr>
          <a:lstStyle/>
          <a:p>
            <a:pPr algn="ctr"/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Ronde 2: Juist/Fout-ronde</a:t>
            </a:r>
            <a:b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Beantwoord</a:t>
            </a:r>
            <a:r>
              <a:rPr lang="nl-BE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volgende vragen.</a:t>
            </a:r>
          </a:p>
        </p:txBody>
      </p:sp>
    </p:spTree>
    <p:extLst>
      <p:ext uri="{BB962C8B-B14F-4D97-AF65-F5344CB8AC3E}">
        <p14:creationId xmlns:p14="http://schemas.microsoft.com/office/powerpoint/2010/main" val="12876443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/>
              <a:t>VRAAG 1:</a:t>
            </a:r>
          </a:p>
          <a:p>
            <a:pPr marL="0" indent="0">
              <a:buNone/>
            </a:pPr>
            <a:r>
              <a:rPr lang="nl-BE" sz="4400" dirty="0"/>
              <a:t>De ijsheiligen vallen in de periode van 11 tot en met 15 mei.</a:t>
            </a:r>
          </a:p>
          <a:p>
            <a:pPr marL="457200" lvl="1" indent="0">
              <a:buNone/>
            </a:pPr>
            <a:r>
              <a:rPr lang="nl-BE" sz="4400" dirty="0"/>
              <a:t>		A) Juist</a:t>
            </a:r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dirty="0">
                <a:solidFill>
                  <a:srgbClr val="00B050"/>
                </a:solidFill>
              </a:rPr>
              <a:t>	</a:t>
            </a:r>
            <a:r>
              <a:rPr lang="nl-BE" sz="4400" dirty="0"/>
              <a:t>B) Fout</a:t>
            </a:r>
          </a:p>
          <a:p>
            <a:pPr marL="457200" lvl="1" indent="0">
              <a:buNone/>
            </a:pPr>
            <a:r>
              <a:rPr lang="nl-BE" sz="4400" dirty="0"/>
              <a:t>		</a:t>
            </a:r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8382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/>
              <a:t>De ijsheiligen vallen in de periode van 11 tot en met 15 mei.</a:t>
            </a:r>
          </a:p>
          <a:p>
            <a:pPr marL="457200" lvl="1" indent="0">
              <a:buNone/>
            </a:pPr>
            <a:r>
              <a:rPr lang="nl-BE" sz="4400" dirty="0"/>
              <a:t>		</a:t>
            </a:r>
            <a:r>
              <a:rPr lang="nl-BE" sz="4400" b="1" u="sng" dirty="0"/>
              <a:t>A) Juist</a:t>
            </a:r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dirty="0">
                <a:solidFill>
                  <a:srgbClr val="00B050"/>
                </a:solidFill>
              </a:rPr>
              <a:t>	</a:t>
            </a:r>
            <a:r>
              <a:rPr lang="nl-BE" sz="4400" dirty="0"/>
              <a:t>B) Fout</a:t>
            </a:r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72461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/>
              <a:t>VRAAG 2:</a:t>
            </a:r>
          </a:p>
          <a:p>
            <a:pPr marL="0" indent="0">
              <a:buNone/>
            </a:pPr>
            <a:r>
              <a:rPr lang="nl-BE" sz="4400" dirty="0"/>
              <a:t>Na de ijsheiligen treedt er nog frequent nachtvorst op.</a:t>
            </a:r>
          </a:p>
          <a:p>
            <a:pPr marL="457200" lvl="1" indent="0">
              <a:buNone/>
            </a:pPr>
            <a:r>
              <a:rPr lang="nl-BE" sz="4400" dirty="0"/>
              <a:t>		A) Juist</a:t>
            </a:r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dirty="0">
                <a:solidFill>
                  <a:srgbClr val="00B050"/>
                </a:solidFill>
              </a:rPr>
              <a:t>	</a:t>
            </a:r>
            <a:r>
              <a:rPr lang="nl-BE" sz="4400" dirty="0"/>
              <a:t>B) Fout</a:t>
            </a:r>
          </a:p>
          <a:p>
            <a:pPr marL="457200" lvl="1" indent="0">
              <a:buNone/>
            </a:pPr>
            <a:r>
              <a:rPr lang="nl-BE" sz="4400" dirty="0"/>
              <a:t>		</a:t>
            </a:r>
          </a:p>
          <a:p>
            <a:pPr marL="0" indent="0">
              <a:buNone/>
            </a:pPr>
            <a:endParaRPr lang="nl-BE" sz="4400" dirty="0"/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87349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/>
              <a:t>Na de ijsheiligen treedt er nog frequent nachtvorst op.</a:t>
            </a:r>
          </a:p>
          <a:p>
            <a:pPr marL="457200" lvl="1" indent="0">
              <a:buNone/>
            </a:pPr>
            <a:r>
              <a:rPr lang="nl-BE" sz="4400" dirty="0"/>
              <a:t>		A) Juist</a:t>
            </a:r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dirty="0">
                <a:solidFill>
                  <a:srgbClr val="00B050"/>
                </a:solidFill>
              </a:rPr>
              <a:t>	</a:t>
            </a:r>
            <a:r>
              <a:rPr lang="nl-BE" sz="4400" b="1" u="sng" dirty="0"/>
              <a:t>B) Fout</a:t>
            </a:r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951938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/>
              <a:t>VRAAG 3:</a:t>
            </a:r>
          </a:p>
          <a:p>
            <a:pPr marL="0" indent="0">
              <a:buNone/>
            </a:pPr>
            <a:r>
              <a:rPr lang="nl-BE" sz="4400" dirty="0"/>
              <a:t>Moederdag vieren we de 1</a:t>
            </a:r>
            <a:r>
              <a:rPr lang="nl-BE" sz="4400" baseline="30000" dirty="0"/>
              <a:t>e</a:t>
            </a:r>
            <a:r>
              <a:rPr lang="nl-BE" sz="4400" dirty="0"/>
              <a:t> zondag van mei.</a:t>
            </a:r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dirty="0">
                <a:solidFill>
                  <a:srgbClr val="00B050"/>
                </a:solidFill>
              </a:rPr>
              <a:t>	</a:t>
            </a:r>
            <a:r>
              <a:rPr lang="nl-BE" sz="4400" dirty="0"/>
              <a:t>A) Juist</a:t>
            </a:r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dirty="0">
                <a:solidFill>
                  <a:srgbClr val="00B050"/>
                </a:solidFill>
              </a:rPr>
              <a:t>	</a:t>
            </a:r>
            <a:r>
              <a:rPr lang="nl-BE" sz="4400" dirty="0"/>
              <a:t>B) Fout</a:t>
            </a:r>
          </a:p>
          <a:p>
            <a:pPr marL="457200" lvl="1" indent="0">
              <a:buNone/>
            </a:pPr>
            <a:r>
              <a:rPr lang="nl-BE" sz="4400" dirty="0"/>
              <a:t>		</a:t>
            </a:r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81386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BE" sz="4400" dirty="0"/>
              <a:t>Moederdag vieren we de 1</a:t>
            </a:r>
            <a:r>
              <a:rPr lang="nl-BE" sz="4400" baseline="30000" dirty="0"/>
              <a:t>e</a:t>
            </a:r>
            <a:r>
              <a:rPr lang="nl-BE" sz="4400" dirty="0"/>
              <a:t> zondag van mei.</a:t>
            </a:r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dirty="0">
                <a:solidFill>
                  <a:srgbClr val="00B050"/>
                </a:solidFill>
              </a:rPr>
              <a:t>	</a:t>
            </a:r>
            <a:r>
              <a:rPr lang="nl-BE" sz="4400" dirty="0"/>
              <a:t>A) Juist</a:t>
            </a:r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dirty="0">
                <a:solidFill>
                  <a:srgbClr val="00B050"/>
                </a:solidFill>
              </a:rPr>
              <a:t>	</a:t>
            </a:r>
            <a:r>
              <a:rPr lang="nl-BE" sz="4400" b="1" u="sng" dirty="0"/>
              <a:t>B) Fout</a:t>
            </a:r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  <p:pic>
        <p:nvPicPr>
          <p:cNvPr id="1028" name="Picture 4" descr="Moederdag | Hartelijke Groet">
            <a:extLst>
              <a:ext uri="{FF2B5EF4-FFF2-40B4-BE49-F238E27FC236}">
                <a16:creationId xmlns:a16="http://schemas.microsoft.com/office/drawing/2014/main" id="{D0D33DE5-0B76-403C-9DA7-960695FC30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175" y="3061982"/>
            <a:ext cx="3994908" cy="288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874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2071395"/>
            <a:ext cx="10515600" cy="41055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sz="4400" dirty="0"/>
              <a:t>VRAAG 1:</a:t>
            </a:r>
          </a:p>
          <a:p>
            <a:pPr marL="0" indent="0">
              <a:buNone/>
            </a:pPr>
            <a:r>
              <a:rPr lang="nl-BE" sz="4400" dirty="0"/>
              <a:t>Hoe noemt men de maand mei nog?</a:t>
            </a:r>
          </a:p>
          <a:p>
            <a:pPr marL="457200" lvl="1" indent="0">
              <a:buNone/>
            </a:pPr>
            <a:r>
              <a:rPr lang="nl-BE" sz="4000" dirty="0"/>
              <a:t>		A) Communiemaand</a:t>
            </a:r>
          </a:p>
          <a:p>
            <a:pPr marL="457200" lvl="1" indent="0">
              <a:buNone/>
            </a:pPr>
            <a:r>
              <a:rPr lang="nl-BE" sz="4000" dirty="0"/>
              <a:t>		B) Mariamaand</a:t>
            </a:r>
          </a:p>
          <a:p>
            <a:pPr marL="457200" lvl="1" indent="0">
              <a:buNone/>
            </a:pPr>
            <a:r>
              <a:rPr lang="nl-BE" sz="4000" dirty="0"/>
              <a:t>		C) Klokjesmaand</a:t>
            </a:r>
          </a:p>
        </p:txBody>
      </p:sp>
    </p:spTree>
    <p:extLst>
      <p:ext uri="{BB962C8B-B14F-4D97-AF65-F5344CB8AC3E}">
        <p14:creationId xmlns:p14="http://schemas.microsoft.com/office/powerpoint/2010/main" val="3412254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/>
              <a:t>VRAAG </a:t>
            </a:r>
            <a:r>
              <a:rPr lang="nl-BE" sz="4400" dirty="0" smtClean="0"/>
              <a:t>4:</a:t>
            </a:r>
            <a:endParaRPr lang="nl-BE" sz="4400" dirty="0"/>
          </a:p>
          <a:p>
            <a:pPr marL="0" indent="0">
              <a:buNone/>
            </a:pPr>
            <a:r>
              <a:rPr lang="nl-BE" sz="4400" dirty="0" smtClean="0"/>
              <a:t>De 12-jarigen vieren hun plechtige </a:t>
            </a:r>
            <a:r>
              <a:rPr lang="nl-BE" sz="4400" dirty="0"/>
              <a:t>communie </a:t>
            </a:r>
            <a:r>
              <a:rPr lang="nl-BE" sz="4400" dirty="0" smtClean="0"/>
              <a:t>gewoonlijk in mei.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dirty="0">
                <a:solidFill>
                  <a:srgbClr val="00B050"/>
                </a:solidFill>
              </a:rPr>
              <a:t>	</a:t>
            </a:r>
            <a:r>
              <a:rPr lang="nl-BE" sz="4400" dirty="0"/>
              <a:t>A) </a:t>
            </a:r>
            <a:r>
              <a:rPr lang="nl-BE" sz="4400" dirty="0" smtClean="0"/>
              <a:t>Juist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dirty="0">
                <a:solidFill>
                  <a:srgbClr val="00B050"/>
                </a:solidFill>
              </a:rPr>
              <a:t>	</a:t>
            </a:r>
            <a:r>
              <a:rPr lang="nl-BE" sz="4400" dirty="0"/>
              <a:t>B) </a:t>
            </a:r>
            <a:r>
              <a:rPr lang="nl-BE" sz="4400" dirty="0" smtClean="0"/>
              <a:t>Fout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</a:t>
            </a:r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710561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/>
              <a:t>De 12-jarigen vieren hun plechtige communie gewoonlijk in mei.</a:t>
            </a:r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dirty="0">
                <a:solidFill>
                  <a:srgbClr val="00B050"/>
                </a:solidFill>
              </a:rPr>
              <a:t>	</a:t>
            </a:r>
            <a:r>
              <a:rPr lang="nl-BE" sz="4400" b="1" u="sng" dirty="0"/>
              <a:t>A) Juist</a:t>
            </a:r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dirty="0">
                <a:solidFill>
                  <a:srgbClr val="00B050"/>
                </a:solidFill>
              </a:rPr>
              <a:t>	</a:t>
            </a:r>
            <a:r>
              <a:rPr lang="nl-BE" sz="4400" dirty="0"/>
              <a:t>B) Fout</a:t>
            </a:r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  <p:pic>
        <p:nvPicPr>
          <p:cNvPr id="2050" name="Picture 2" descr="Pin on Communi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562" y="2634143"/>
            <a:ext cx="226314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5039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/>
              <a:t>VRAAG </a:t>
            </a:r>
            <a:r>
              <a:rPr lang="nl-BE" sz="4400" dirty="0" smtClean="0"/>
              <a:t>5:</a:t>
            </a:r>
            <a:endParaRPr lang="nl-BE" sz="4400" dirty="0"/>
          </a:p>
          <a:p>
            <a:pPr marL="0" indent="0">
              <a:buNone/>
            </a:pPr>
            <a:r>
              <a:rPr lang="nl-BE" sz="4400" dirty="0" smtClean="0"/>
              <a:t>Als het dondert in mei, valt er dikwijls hagel bij.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dirty="0">
                <a:solidFill>
                  <a:srgbClr val="00B050"/>
                </a:solidFill>
              </a:rPr>
              <a:t>	</a:t>
            </a:r>
            <a:r>
              <a:rPr lang="nl-BE" sz="4400" dirty="0"/>
              <a:t>A) </a:t>
            </a:r>
            <a:r>
              <a:rPr lang="nl-BE" sz="4400" dirty="0" smtClean="0"/>
              <a:t>Juist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dirty="0">
                <a:solidFill>
                  <a:srgbClr val="00B050"/>
                </a:solidFill>
              </a:rPr>
              <a:t>	</a:t>
            </a:r>
            <a:r>
              <a:rPr lang="nl-BE" sz="4400" dirty="0"/>
              <a:t>B) </a:t>
            </a:r>
            <a:r>
              <a:rPr lang="nl-BE" sz="4400" dirty="0" smtClean="0"/>
              <a:t>Fout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</a:t>
            </a:r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005553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 smtClean="0"/>
              <a:t>Als het dondert in mei, valt er dikwijls hagel bij.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dirty="0">
                <a:solidFill>
                  <a:srgbClr val="00B050"/>
                </a:solidFill>
              </a:rPr>
              <a:t>	</a:t>
            </a:r>
            <a:r>
              <a:rPr lang="nl-BE" sz="4400" b="1" u="sng" dirty="0"/>
              <a:t>A) </a:t>
            </a:r>
            <a:r>
              <a:rPr lang="nl-BE" sz="4400" b="1" u="sng" dirty="0" smtClean="0"/>
              <a:t>Juist</a:t>
            </a:r>
            <a:endParaRPr lang="nl-BE" sz="4400" b="1" u="sng" dirty="0"/>
          </a:p>
          <a:p>
            <a:pPr marL="457200" lvl="1" indent="0">
              <a:buNone/>
            </a:pPr>
            <a:r>
              <a:rPr lang="nl-BE" sz="4400" dirty="0"/>
              <a:t>	</a:t>
            </a:r>
            <a:r>
              <a:rPr lang="nl-BE" sz="4400" dirty="0">
                <a:solidFill>
                  <a:srgbClr val="00B050"/>
                </a:solidFill>
              </a:rPr>
              <a:t>	</a:t>
            </a:r>
            <a:r>
              <a:rPr lang="nl-BE" sz="4400" dirty="0"/>
              <a:t>B) </a:t>
            </a:r>
            <a:r>
              <a:rPr lang="nl-BE" sz="4400" dirty="0" smtClean="0"/>
              <a:t>Fout</a:t>
            </a:r>
            <a:endParaRPr lang="nl-BE" sz="4400" dirty="0"/>
          </a:p>
          <a:p>
            <a:pPr marL="457200" lvl="1" indent="0">
              <a:buNone/>
            </a:pPr>
            <a:r>
              <a:rPr lang="nl-BE" sz="4400" dirty="0"/>
              <a:t>		</a:t>
            </a:r>
            <a:endParaRPr lang="nl-BE" dirty="0"/>
          </a:p>
          <a:p>
            <a:pPr lvl="1"/>
            <a:endParaRPr lang="nl-BE" dirty="0"/>
          </a:p>
        </p:txBody>
      </p:sp>
      <p:pic>
        <p:nvPicPr>
          <p:cNvPr id="3076" name="Picture 4" descr="Sticker Zware wolken brengen donder, bliksem en storm. - PIXERS.B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3"/>
          <a:stretch/>
        </p:blipFill>
        <p:spPr bwMode="auto">
          <a:xfrm>
            <a:off x="7328162" y="2964476"/>
            <a:ext cx="3787715" cy="3109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0848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12107"/>
          </a:xfrm>
        </p:spPr>
        <p:txBody>
          <a:bodyPr>
            <a:normAutofit/>
          </a:bodyPr>
          <a:lstStyle/>
          <a:p>
            <a:pPr algn="ctr"/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Ronde </a:t>
            </a:r>
            <a:r>
              <a:rPr lang="nl-BE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3: </a:t>
            </a:r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Woordenronde</a:t>
            </a:r>
            <a:b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lossen samen een kruiswoordraadsel op.</a:t>
            </a:r>
            <a:endParaRPr lang="nl-B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01030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909143"/>
              </p:ext>
            </p:extLst>
          </p:nvPr>
        </p:nvGraphicFramePr>
        <p:xfrm>
          <a:off x="905071" y="410949"/>
          <a:ext cx="7044609" cy="5971192"/>
        </p:xfrm>
        <a:graphic>
          <a:graphicData uri="http://schemas.openxmlformats.org/drawingml/2006/table">
            <a:tbl>
              <a:tblPr firstRow="1" firstCol="1" bandRow="1"/>
              <a:tblGrid>
                <a:gridCol w="640419">
                  <a:extLst>
                    <a:ext uri="{9D8B030D-6E8A-4147-A177-3AD203B41FA5}">
                      <a16:colId xmlns:a16="http://schemas.microsoft.com/office/drawing/2014/main" val="2379383278"/>
                    </a:ext>
                  </a:extLst>
                </a:gridCol>
                <a:gridCol w="640419">
                  <a:extLst>
                    <a:ext uri="{9D8B030D-6E8A-4147-A177-3AD203B41FA5}">
                      <a16:colId xmlns:a16="http://schemas.microsoft.com/office/drawing/2014/main" val="827750565"/>
                    </a:ext>
                  </a:extLst>
                </a:gridCol>
                <a:gridCol w="640419">
                  <a:extLst>
                    <a:ext uri="{9D8B030D-6E8A-4147-A177-3AD203B41FA5}">
                      <a16:colId xmlns:a16="http://schemas.microsoft.com/office/drawing/2014/main" val="2658220461"/>
                    </a:ext>
                  </a:extLst>
                </a:gridCol>
                <a:gridCol w="640419">
                  <a:extLst>
                    <a:ext uri="{9D8B030D-6E8A-4147-A177-3AD203B41FA5}">
                      <a16:colId xmlns:a16="http://schemas.microsoft.com/office/drawing/2014/main" val="35977147"/>
                    </a:ext>
                  </a:extLst>
                </a:gridCol>
                <a:gridCol w="640419">
                  <a:extLst>
                    <a:ext uri="{9D8B030D-6E8A-4147-A177-3AD203B41FA5}">
                      <a16:colId xmlns:a16="http://schemas.microsoft.com/office/drawing/2014/main" val="1286215344"/>
                    </a:ext>
                  </a:extLst>
                </a:gridCol>
                <a:gridCol w="640419">
                  <a:extLst>
                    <a:ext uri="{9D8B030D-6E8A-4147-A177-3AD203B41FA5}">
                      <a16:colId xmlns:a16="http://schemas.microsoft.com/office/drawing/2014/main" val="2518241461"/>
                    </a:ext>
                  </a:extLst>
                </a:gridCol>
                <a:gridCol w="640419">
                  <a:extLst>
                    <a:ext uri="{9D8B030D-6E8A-4147-A177-3AD203B41FA5}">
                      <a16:colId xmlns:a16="http://schemas.microsoft.com/office/drawing/2014/main" val="66253165"/>
                    </a:ext>
                  </a:extLst>
                </a:gridCol>
                <a:gridCol w="640419">
                  <a:extLst>
                    <a:ext uri="{9D8B030D-6E8A-4147-A177-3AD203B41FA5}">
                      <a16:colId xmlns:a16="http://schemas.microsoft.com/office/drawing/2014/main" val="2812563623"/>
                    </a:ext>
                  </a:extLst>
                </a:gridCol>
                <a:gridCol w="640419">
                  <a:extLst>
                    <a:ext uri="{9D8B030D-6E8A-4147-A177-3AD203B41FA5}">
                      <a16:colId xmlns:a16="http://schemas.microsoft.com/office/drawing/2014/main" val="3093111904"/>
                    </a:ext>
                  </a:extLst>
                </a:gridCol>
                <a:gridCol w="640419">
                  <a:extLst>
                    <a:ext uri="{9D8B030D-6E8A-4147-A177-3AD203B41FA5}">
                      <a16:colId xmlns:a16="http://schemas.microsoft.com/office/drawing/2014/main" val="2919805591"/>
                    </a:ext>
                  </a:extLst>
                </a:gridCol>
                <a:gridCol w="640419">
                  <a:extLst>
                    <a:ext uri="{9D8B030D-6E8A-4147-A177-3AD203B41FA5}">
                      <a16:colId xmlns:a16="http://schemas.microsoft.com/office/drawing/2014/main" val="4232593132"/>
                    </a:ext>
                  </a:extLst>
                </a:gridCol>
              </a:tblGrid>
              <a:tr h="746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3475"/>
                  </a:ext>
                </a:extLst>
              </a:tr>
              <a:tr h="746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4278177"/>
                  </a:ext>
                </a:extLst>
              </a:tr>
              <a:tr h="746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646691"/>
                  </a:ext>
                </a:extLst>
              </a:tr>
              <a:tr h="746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8505933"/>
                  </a:ext>
                </a:extLst>
              </a:tr>
              <a:tr h="746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675438"/>
                  </a:ext>
                </a:extLst>
              </a:tr>
              <a:tr h="746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3376095"/>
                  </a:ext>
                </a:extLst>
              </a:tr>
              <a:tr h="746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5186567"/>
                  </a:ext>
                </a:extLst>
              </a:tr>
              <a:tr h="746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833505"/>
                  </a:ext>
                </a:extLst>
              </a:tr>
            </a:tbl>
          </a:graphicData>
        </a:graphic>
      </p:graphicFrame>
      <p:sp>
        <p:nvSpPr>
          <p:cNvPr id="6" name="Pijl-rechts 5"/>
          <p:cNvSpPr/>
          <p:nvPr/>
        </p:nvSpPr>
        <p:spPr>
          <a:xfrm>
            <a:off x="6073629" y="604692"/>
            <a:ext cx="2659310" cy="4026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kstvak 7"/>
          <p:cNvSpPr txBox="1"/>
          <p:nvPr/>
        </p:nvSpPr>
        <p:spPr>
          <a:xfrm>
            <a:off x="8732939" y="410953"/>
            <a:ext cx="23656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/>
              <a:t>Dit geeft een koe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4451666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738534" y="4161453"/>
            <a:ext cx="6690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  </a:t>
            </a: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866390"/>
              </p:ext>
            </p:extLst>
          </p:nvPr>
        </p:nvGraphicFramePr>
        <p:xfrm>
          <a:off x="951718" y="485194"/>
          <a:ext cx="7361860" cy="5926203"/>
        </p:xfrm>
        <a:graphic>
          <a:graphicData uri="http://schemas.openxmlformats.org/drawingml/2006/table">
            <a:tbl>
              <a:tblPr firstRow="1" firstCol="1" bandRow="1"/>
              <a:tblGrid>
                <a:gridCol w="669260">
                  <a:extLst>
                    <a:ext uri="{9D8B030D-6E8A-4147-A177-3AD203B41FA5}">
                      <a16:colId xmlns:a16="http://schemas.microsoft.com/office/drawing/2014/main" val="100261191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412805512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97880540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313375108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00193745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23041940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145630766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447036919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01417769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17160537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544001351"/>
                    </a:ext>
                  </a:extLst>
                </a:gridCol>
              </a:tblGrid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66384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637180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48336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53587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835677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53674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111145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943681"/>
                  </a:ext>
                </a:extLst>
              </a:tr>
            </a:tbl>
          </a:graphicData>
        </a:graphic>
      </p:graphicFrame>
      <p:sp>
        <p:nvSpPr>
          <p:cNvPr id="6" name="Pijl-rechts 5"/>
          <p:cNvSpPr/>
          <p:nvPr/>
        </p:nvSpPr>
        <p:spPr>
          <a:xfrm>
            <a:off x="6344816" y="670006"/>
            <a:ext cx="2388123" cy="4026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8732939" y="410953"/>
            <a:ext cx="23656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/>
              <a:t>Dit geeft een koe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41636707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738534" y="4161453"/>
            <a:ext cx="6690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  </a:t>
            </a: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866390"/>
              </p:ext>
            </p:extLst>
          </p:nvPr>
        </p:nvGraphicFramePr>
        <p:xfrm>
          <a:off x="951718" y="485194"/>
          <a:ext cx="7361860" cy="5926203"/>
        </p:xfrm>
        <a:graphic>
          <a:graphicData uri="http://schemas.openxmlformats.org/drawingml/2006/table">
            <a:tbl>
              <a:tblPr firstRow="1" firstCol="1" bandRow="1"/>
              <a:tblGrid>
                <a:gridCol w="669260">
                  <a:extLst>
                    <a:ext uri="{9D8B030D-6E8A-4147-A177-3AD203B41FA5}">
                      <a16:colId xmlns:a16="http://schemas.microsoft.com/office/drawing/2014/main" val="100261191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412805512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97880540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313375108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00193745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23041940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145630766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447036919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01417769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17160537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544001351"/>
                    </a:ext>
                  </a:extLst>
                </a:gridCol>
              </a:tblGrid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66384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637180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48336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53587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835677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53674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111145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943681"/>
                  </a:ext>
                </a:extLst>
              </a:tr>
            </a:tbl>
          </a:graphicData>
        </a:graphic>
      </p:graphicFrame>
      <p:sp>
        <p:nvSpPr>
          <p:cNvPr id="6" name="Pijl-rechts 5"/>
          <p:cNvSpPr/>
          <p:nvPr/>
        </p:nvSpPr>
        <p:spPr>
          <a:xfrm>
            <a:off x="8416212" y="1341810"/>
            <a:ext cx="316727" cy="4026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8835573" y="876774"/>
            <a:ext cx="23656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/>
              <a:t>Na regen komt …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1740399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738534" y="4161453"/>
            <a:ext cx="6690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  </a:t>
            </a: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629379"/>
              </p:ext>
            </p:extLst>
          </p:nvPr>
        </p:nvGraphicFramePr>
        <p:xfrm>
          <a:off x="951718" y="485194"/>
          <a:ext cx="7361860" cy="5974118"/>
        </p:xfrm>
        <a:graphic>
          <a:graphicData uri="http://schemas.openxmlformats.org/drawingml/2006/table">
            <a:tbl>
              <a:tblPr firstRow="1" firstCol="1" bandRow="1"/>
              <a:tblGrid>
                <a:gridCol w="669260">
                  <a:extLst>
                    <a:ext uri="{9D8B030D-6E8A-4147-A177-3AD203B41FA5}">
                      <a16:colId xmlns:a16="http://schemas.microsoft.com/office/drawing/2014/main" val="100261191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412805512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97880540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313375108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00193745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23041940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145630766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447036919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01417769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17160537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544001351"/>
                    </a:ext>
                  </a:extLst>
                </a:gridCol>
              </a:tblGrid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66384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637180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48336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53587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835677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53674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111145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943681"/>
                  </a:ext>
                </a:extLst>
              </a:tr>
            </a:tbl>
          </a:graphicData>
        </a:graphic>
      </p:graphicFrame>
      <p:sp>
        <p:nvSpPr>
          <p:cNvPr id="6" name="Pijl-rechts 5"/>
          <p:cNvSpPr/>
          <p:nvPr/>
        </p:nvSpPr>
        <p:spPr>
          <a:xfrm>
            <a:off x="8416212" y="1341810"/>
            <a:ext cx="316727" cy="4026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8835573" y="876774"/>
            <a:ext cx="23656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/>
              <a:t>Na regen komt …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3152154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738534" y="4161453"/>
            <a:ext cx="6690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  </a:t>
            </a: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629379"/>
              </p:ext>
            </p:extLst>
          </p:nvPr>
        </p:nvGraphicFramePr>
        <p:xfrm>
          <a:off x="951718" y="485194"/>
          <a:ext cx="7361860" cy="5974118"/>
        </p:xfrm>
        <a:graphic>
          <a:graphicData uri="http://schemas.openxmlformats.org/drawingml/2006/table">
            <a:tbl>
              <a:tblPr firstRow="1" firstCol="1" bandRow="1"/>
              <a:tblGrid>
                <a:gridCol w="669260">
                  <a:extLst>
                    <a:ext uri="{9D8B030D-6E8A-4147-A177-3AD203B41FA5}">
                      <a16:colId xmlns:a16="http://schemas.microsoft.com/office/drawing/2014/main" val="100261191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412805512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97880540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313375108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00193745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23041940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145630766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447036919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01417769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17160537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544001351"/>
                    </a:ext>
                  </a:extLst>
                </a:gridCol>
              </a:tblGrid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66384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637180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48336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53587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835677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53674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111145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943681"/>
                  </a:ext>
                </a:extLst>
              </a:tr>
            </a:tbl>
          </a:graphicData>
        </a:graphic>
      </p:graphicFrame>
      <p:sp>
        <p:nvSpPr>
          <p:cNvPr id="6" name="Pijl-rechts 5"/>
          <p:cNvSpPr/>
          <p:nvPr/>
        </p:nvSpPr>
        <p:spPr>
          <a:xfrm>
            <a:off x="7063274" y="2141987"/>
            <a:ext cx="1669666" cy="4026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8779854" y="1360686"/>
            <a:ext cx="26410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/>
              <a:t>Planten geef je water met een …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36388912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2071395"/>
            <a:ext cx="10515600" cy="41055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sz="4400" dirty="0"/>
              <a:t>Hoe noemt men de maand mei nog?</a:t>
            </a:r>
          </a:p>
          <a:p>
            <a:pPr marL="457200" lvl="1" indent="0">
              <a:buNone/>
            </a:pPr>
            <a:r>
              <a:rPr lang="nl-BE" sz="4000" dirty="0"/>
              <a:t>		A) Communiemaand</a:t>
            </a:r>
          </a:p>
          <a:p>
            <a:pPr marL="457200" lvl="1" indent="0">
              <a:buNone/>
            </a:pPr>
            <a:r>
              <a:rPr lang="nl-BE" sz="4000" dirty="0"/>
              <a:t>		</a:t>
            </a:r>
            <a:r>
              <a:rPr lang="nl-BE" sz="4000" b="1" u="sng" dirty="0"/>
              <a:t>B) Mariamaand</a:t>
            </a:r>
          </a:p>
          <a:p>
            <a:pPr marL="457200" lvl="1" indent="0">
              <a:buNone/>
            </a:pPr>
            <a:r>
              <a:rPr lang="nl-BE" sz="4000" dirty="0"/>
              <a:t>		C) Klokjesmaand</a:t>
            </a:r>
            <a:endParaRPr lang="nl-BE" sz="4000" dirty="0">
              <a:solidFill>
                <a:srgbClr val="00B050"/>
              </a:solidFill>
            </a:endParaRPr>
          </a:p>
        </p:txBody>
      </p:sp>
      <p:pic>
        <p:nvPicPr>
          <p:cNvPr id="1026" name="Picture 2" descr="Ignis webmagazine | Meimaand Mariamaand: hoe zat dat ook alweer? - Ignis  webmagazine">
            <a:extLst>
              <a:ext uri="{FF2B5EF4-FFF2-40B4-BE49-F238E27FC236}">
                <a16:creationId xmlns:a16="http://schemas.microsoft.com/office/drawing/2014/main" id="{1CE4394B-18A7-4EAC-9E61-28D3A6930E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30"/>
          <a:stretch/>
        </p:blipFill>
        <p:spPr bwMode="auto">
          <a:xfrm>
            <a:off x="7468728" y="3429000"/>
            <a:ext cx="3885072" cy="2715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668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738534" y="4161453"/>
            <a:ext cx="6690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  </a:t>
            </a: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448500"/>
              </p:ext>
            </p:extLst>
          </p:nvPr>
        </p:nvGraphicFramePr>
        <p:xfrm>
          <a:off x="951718" y="485194"/>
          <a:ext cx="7361860" cy="6022033"/>
        </p:xfrm>
        <a:graphic>
          <a:graphicData uri="http://schemas.openxmlformats.org/drawingml/2006/table">
            <a:tbl>
              <a:tblPr firstRow="1" firstCol="1" bandRow="1"/>
              <a:tblGrid>
                <a:gridCol w="669260">
                  <a:extLst>
                    <a:ext uri="{9D8B030D-6E8A-4147-A177-3AD203B41FA5}">
                      <a16:colId xmlns:a16="http://schemas.microsoft.com/office/drawing/2014/main" val="100261191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412805512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97880540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313375108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00193745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23041940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145630766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447036919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01417769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17160537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544001351"/>
                    </a:ext>
                  </a:extLst>
                </a:gridCol>
              </a:tblGrid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66384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637180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48336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53587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835677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53674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111145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943681"/>
                  </a:ext>
                </a:extLst>
              </a:tr>
            </a:tbl>
          </a:graphicData>
        </a:graphic>
      </p:graphicFrame>
      <p:sp>
        <p:nvSpPr>
          <p:cNvPr id="6" name="Pijl-rechts 5"/>
          <p:cNvSpPr/>
          <p:nvPr/>
        </p:nvSpPr>
        <p:spPr>
          <a:xfrm>
            <a:off x="7063274" y="2141987"/>
            <a:ext cx="1669666" cy="4026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8779854" y="1360686"/>
            <a:ext cx="26410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/>
              <a:t>Planten geef je water met een …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6004031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738534" y="4161453"/>
            <a:ext cx="6690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  </a:t>
            </a: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448500"/>
              </p:ext>
            </p:extLst>
          </p:nvPr>
        </p:nvGraphicFramePr>
        <p:xfrm>
          <a:off x="951718" y="485194"/>
          <a:ext cx="7361860" cy="6022033"/>
        </p:xfrm>
        <a:graphic>
          <a:graphicData uri="http://schemas.openxmlformats.org/drawingml/2006/table">
            <a:tbl>
              <a:tblPr firstRow="1" firstCol="1" bandRow="1"/>
              <a:tblGrid>
                <a:gridCol w="669260">
                  <a:extLst>
                    <a:ext uri="{9D8B030D-6E8A-4147-A177-3AD203B41FA5}">
                      <a16:colId xmlns:a16="http://schemas.microsoft.com/office/drawing/2014/main" val="100261191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412805512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97880540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313375108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00193745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23041940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145630766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447036919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01417769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17160537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544001351"/>
                    </a:ext>
                  </a:extLst>
                </a:gridCol>
              </a:tblGrid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66384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637180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48336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53587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835677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53674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111145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943681"/>
                  </a:ext>
                </a:extLst>
              </a:tr>
            </a:tbl>
          </a:graphicData>
        </a:graphic>
      </p:graphicFrame>
      <p:sp>
        <p:nvSpPr>
          <p:cNvPr id="6" name="Pijl-rechts 5"/>
          <p:cNvSpPr/>
          <p:nvPr/>
        </p:nvSpPr>
        <p:spPr>
          <a:xfrm>
            <a:off x="7110188" y="2935089"/>
            <a:ext cx="1669666" cy="4026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8779854" y="1736041"/>
            <a:ext cx="26410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/>
              <a:t>In deze maand begint de lente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13783969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738534" y="4161453"/>
            <a:ext cx="6690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  </a:t>
            </a: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435636"/>
              </p:ext>
            </p:extLst>
          </p:nvPr>
        </p:nvGraphicFramePr>
        <p:xfrm>
          <a:off x="951718" y="485194"/>
          <a:ext cx="7361860" cy="6069948"/>
        </p:xfrm>
        <a:graphic>
          <a:graphicData uri="http://schemas.openxmlformats.org/drawingml/2006/table">
            <a:tbl>
              <a:tblPr firstRow="1" firstCol="1" bandRow="1"/>
              <a:tblGrid>
                <a:gridCol w="669260">
                  <a:extLst>
                    <a:ext uri="{9D8B030D-6E8A-4147-A177-3AD203B41FA5}">
                      <a16:colId xmlns:a16="http://schemas.microsoft.com/office/drawing/2014/main" val="100261191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412805512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97880540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313375108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00193745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23041940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145630766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447036919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01417769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17160537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544001351"/>
                    </a:ext>
                  </a:extLst>
                </a:gridCol>
              </a:tblGrid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66384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637180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48336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53587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835677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53674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111145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943681"/>
                  </a:ext>
                </a:extLst>
              </a:tr>
            </a:tbl>
          </a:graphicData>
        </a:graphic>
      </p:graphicFrame>
      <p:sp>
        <p:nvSpPr>
          <p:cNvPr id="6" name="Pijl-rechts 5"/>
          <p:cNvSpPr/>
          <p:nvPr/>
        </p:nvSpPr>
        <p:spPr>
          <a:xfrm>
            <a:off x="7110188" y="2935089"/>
            <a:ext cx="1669666" cy="4026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8779854" y="1736041"/>
            <a:ext cx="26410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/>
              <a:t>In deze maand begint de lente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26305061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738534" y="4161453"/>
            <a:ext cx="6690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  </a:t>
            </a: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435636"/>
              </p:ext>
            </p:extLst>
          </p:nvPr>
        </p:nvGraphicFramePr>
        <p:xfrm>
          <a:off x="951718" y="485194"/>
          <a:ext cx="7361860" cy="6069948"/>
        </p:xfrm>
        <a:graphic>
          <a:graphicData uri="http://schemas.openxmlformats.org/drawingml/2006/table">
            <a:tbl>
              <a:tblPr firstRow="1" firstCol="1" bandRow="1"/>
              <a:tblGrid>
                <a:gridCol w="669260">
                  <a:extLst>
                    <a:ext uri="{9D8B030D-6E8A-4147-A177-3AD203B41FA5}">
                      <a16:colId xmlns:a16="http://schemas.microsoft.com/office/drawing/2014/main" val="100261191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412805512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97880540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313375108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00193745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23041940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145630766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447036919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01417769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17160537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544001351"/>
                    </a:ext>
                  </a:extLst>
                </a:gridCol>
              </a:tblGrid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66384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637180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48336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53587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835677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53674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111145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943681"/>
                  </a:ext>
                </a:extLst>
              </a:tr>
            </a:tbl>
          </a:graphicData>
        </a:graphic>
      </p:graphicFrame>
      <p:sp>
        <p:nvSpPr>
          <p:cNvPr id="6" name="Pijl-rechts 5"/>
          <p:cNvSpPr/>
          <p:nvPr/>
        </p:nvSpPr>
        <p:spPr>
          <a:xfrm>
            <a:off x="5047861" y="3758781"/>
            <a:ext cx="3673418" cy="4026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8826506" y="2898288"/>
            <a:ext cx="27901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/>
              <a:t>Het mannetje van een kip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26011114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738534" y="4161453"/>
            <a:ext cx="6690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  </a:t>
            </a: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230020"/>
              </p:ext>
            </p:extLst>
          </p:nvPr>
        </p:nvGraphicFramePr>
        <p:xfrm>
          <a:off x="951718" y="485194"/>
          <a:ext cx="7361860" cy="6117863"/>
        </p:xfrm>
        <a:graphic>
          <a:graphicData uri="http://schemas.openxmlformats.org/drawingml/2006/table">
            <a:tbl>
              <a:tblPr firstRow="1" firstCol="1" bandRow="1"/>
              <a:tblGrid>
                <a:gridCol w="669260">
                  <a:extLst>
                    <a:ext uri="{9D8B030D-6E8A-4147-A177-3AD203B41FA5}">
                      <a16:colId xmlns:a16="http://schemas.microsoft.com/office/drawing/2014/main" val="100261191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412805512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97880540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313375108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00193745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23041940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145630766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447036919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01417769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17160537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544001351"/>
                    </a:ext>
                  </a:extLst>
                </a:gridCol>
              </a:tblGrid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66384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637180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48336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53587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835677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53674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111145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943681"/>
                  </a:ext>
                </a:extLst>
              </a:tr>
            </a:tbl>
          </a:graphicData>
        </a:graphic>
      </p:graphicFrame>
      <p:sp>
        <p:nvSpPr>
          <p:cNvPr id="6" name="Pijl-rechts 5"/>
          <p:cNvSpPr/>
          <p:nvPr/>
        </p:nvSpPr>
        <p:spPr>
          <a:xfrm>
            <a:off x="5047861" y="3758781"/>
            <a:ext cx="3673418" cy="4026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8826506" y="2898288"/>
            <a:ext cx="27901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/>
              <a:t>Het mannetje van een kip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24936754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738534" y="4161453"/>
            <a:ext cx="6690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  </a:t>
            </a: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230020"/>
              </p:ext>
            </p:extLst>
          </p:nvPr>
        </p:nvGraphicFramePr>
        <p:xfrm>
          <a:off x="951718" y="485194"/>
          <a:ext cx="7361860" cy="6117863"/>
        </p:xfrm>
        <a:graphic>
          <a:graphicData uri="http://schemas.openxmlformats.org/drawingml/2006/table">
            <a:tbl>
              <a:tblPr firstRow="1" firstCol="1" bandRow="1"/>
              <a:tblGrid>
                <a:gridCol w="669260">
                  <a:extLst>
                    <a:ext uri="{9D8B030D-6E8A-4147-A177-3AD203B41FA5}">
                      <a16:colId xmlns:a16="http://schemas.microsoft.com/office/drawing/2014/main" val="100261191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412805512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97880540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313375108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00193745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23041940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145630766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447036919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01417769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17160537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544001351"/>
                    </a:ext>
                  </a:extLst>
                </a:gridCol>
              </a:tblGrid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66384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637180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48336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53587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835677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53674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111145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943681"/>
                  </a:ext>
                </a:extLst>
              </a:tr>
            </a:tbl>
          </a:graphicData>
        </a:graphic>
      </p:graphicFrame>
      <p:sp>
        <p:nvSpPr>
          <p:cNvPr id="6" name="Pijl-rechts 5"/>
          <p:cNvSpPr/>
          <p:nvPr/>
        </p:nvSpPr>
        <p:spPr>
          <a:xfrm>
            <a:off x="5738326" y="4525019"/>
            <a:ext cx="3088179" cy="4026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8966465" y="3672729"/>
            <a:ext cx="27901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/>
              <a:t>Het jong van een koe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14572247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738534" y="4161453"/>
            <a:ext cx="6690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  </a:t>
            </a: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55557"/>
              </p:ext>
            </p:extLst>
          </p:nvPr>
        </p:nvGraphicFramePr>
        <p:xfrm>
          <a:off x="951718" y="485194"/>
          <a:ext cx="7361860" cy="6165778"/>
        </p:xfrm>
        <a:graphic>
          <a:graphicData uri="http://schemas.openxmlformats.org/drawingml/2006/table">
            <a:tbl>
              <a:tblPr firstRow="1" firstCol="1" bandRow="1"/>
              <a:tblGrid>
                <a:gridCol w="669260">
                  <a:extLst>
                    <a:ext uri="{9D8B030D-6E8A-4147-A177-3AD203B41FA5}">
                      <a16:colId xmlns:a16="http://schemas.microsoft.com/office/drawing/2014/main" val="100261191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412805512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97880540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313375108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00193745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23041940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145630766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447036919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01417769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17160537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544001351"/>
                    </a:ext>
                  </a:extLst>
                </a:gridCol>
              </a:tblGrid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66384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637180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48336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53587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835677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53674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111145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943681"/>
                  </a:ext>
                </a:extLst>
              </a:tr>
            </a:tbl>
          </a:graphicData>
        </a:graphic>
      </p:graphicFrame>
      <p:sp>
        <p:nvSpPr>
          <p:cNvPr id="6" name="Pijl-rechts 5"/>
          <p:cNvSpPr/>
          <p:nvPr/>
        </p:nvSpPr>
        <p:spPr>
          <a:xfrm>
            <a:off x="5738326" y="4525019"/>
            <a:ext cx="3088179" cy="4026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8966465" y="3672729"/>
            <a:ext cx="27901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/>
              <a:t>Het jong van een koe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864858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738534" y="4161453"/>
            <a:ext cx="6690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  </a:t>
            </a: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55557"/>
              </p:ext>
            </p:extLst>
          </p:nvPr>
        </p:nvGraphicFramePr>
        <p:xfrm>
          <a:off x="951718" y="485194"/>
          <a:ext cx="7361860" cy="6165778"/>
        </p:xfrm>
        <a:graphic>
          <a:graphicData uri="http://schemas.openxmlformats.org/drawingml/2006/table">
            <a:tbl>
              <a:tblPr firstRow="1" firstCol="1" bandRow="1"/>
              <a:tblGrid>
                <a:gridCol w="669260">
                  <a:extLst>
                    <a:ext uri="{9D8B030D-6E8A-4147-A177-3AD203B41FA5}">
                      <a16:colId xmlns:a16="http://schemas.microsoft.com/office/drawing/2014/main" val="100261191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412805512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97880540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313375108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00193745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23041940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145630766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447036919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01417769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17160537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544001351"/>
                    </a:ext>
                  </a:extLst>
                </a:gridCol>
              </a:tblGrid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66384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637180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48336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53587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835677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53674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111145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943681"/>
                  </a:ext>
                </a:extLst>
              </a:tr>
            </a:tbl>
          </a:graphicData>
        </a:graphic>
      </p:graphicFrame>
      <p:sp>
        <p:nvSpPr>
          <p:cNvPr id="6" name="Pijl-rechts 5"/>
          <p:cNvSpPr/>
          <p:nvPr/>
        </p:nvSpPr>
        <p:spPr>
          <a:xfrm>
            <a:off x="5766318" y="5296508"/>
            <a:ext cx="3088179" cy="4026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9031780" y="4436015"/>
            <a:ext cx="27901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/>
              <a:t>Voor de zomer komt de …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18052161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738534" y="4161453"/>
            <a:ext cx="6690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  </a:t>
            </a: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384030"/>
              </p:ext>
            </p:extLst>
          </p:nvPr>
        </p:nvGraphicFramePr>
        <p:xfrm>
          <a:off x="951718" y="485194"/>
          <a:ext cx="7361860" cy="6213693"/>
        </p:xfrm>
        <a:graphic>
          <a:graphicData uri="http://schemas.openxmlformats.org/drawingml/2006/table">
            <a:tbl>
              <a:tblPr firstRow="1" firstCol="1" bandRow="1"/>
              <a:tblGrid>
                <a:gridCol w="669260">
                  <a:extLst>
                    <a:ext uri="{9D8B030D-6E8A-4147-A177-3AD203B41FA5}">
                      <a16:colId xmlns:a16="http://schemas.microsoft.com/office/drawing/2014/main" val="100261191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412805512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97880540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313375108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00193745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23041940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145630766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447036919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01417769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17160537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544001351"/>
                    </a:ext>
                  </a:extLst>
                </a:gridCol>
              </a:tblGrid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66384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637180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48336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53587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835677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53674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111145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943681"/>
                  </a:ext>
                </a:extLst>
              </a:tr>
            </a:tbl>
          </a:graphicData>
        </a:graphic>
      </p:graphicFrame>
      <p:sp>
        <p:nvSpPr>
          <p:cNvPr id="6" name="Pijl-rechts 5"/>
          <p:cNvSpPr/>
          <p:nvPr/>
        </p:nvSpPr>
        <p:spPr>
          <a:xfrm>
            <a:off x="5766318" y="5296508"/>
            <a:ext cx="3088179" cy="4026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9031780" y="4436015"/>
            <a:ext cx="27901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/>
              <a:t>Voor de zomer komt de …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24759601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738534" y="4161453"/>
            <a:ext cx="6690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  </a:t>
            </a: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384030"/>
              </p:ext>
            </p:extLst>
          </p:nvPr>
        </p:nvGraphicFramePr>
        <p:xfrm>
          <a:off x="951718" y="485194"/>
          <a:ext cx="7361860" cy="6213693"/>
        </p:xfrm>
        <a:graphic>
          <a:graphicData uri="http://schemas.openxmlformats.org/drawingml/2006/table">
            <a:tbl>
              <a:tblPr firstRow="1" firstCol="1" bandRow="1"/>
              <a:tblGrid>
                <a:gridCol w="669260">
                  <a:extLst>
                    <a:ext uri="{9D8B030D-6E8A-4147-A177-3AD203B41FA5}">
                      <a16:colId xmlns:a16="http://schemas.microsoft.com/office/drawing/2014/main" val="100261191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412805512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97880540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313375108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00193745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23041940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145630766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447036919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01417769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17160537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544001351"/>
                    </a:ext>
                  </a:extLst>
                </a:gridCol>
              </a:tblGrid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66384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637180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48336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53587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835677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53674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111145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943681"/>
                  </a:ext>
                </a:extLst>
              </a:tr>
            </a:tbl>
          </a:graphicData>
        </a:graphic>
      </p:graphicFrame>
      <p:sp>
        <p:nvSpPr>
          <p:cNvPr id="6" name="Pijl-rechts 5"/>
          <p:cNvSpPr/>
          <p:nvPr/>
        </p:nvSpPr>
        <p:spPr>
          <a:xfrm>
            <a:off x="6419461" y="6070949"/>
            <a:ext cx="2519012" cy="4026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9050442" y="4575229"/>
            <a:ext cx="27901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/>
              <a:t>De eitjes van een kikker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31437117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BE" sz="4400" dirty="0"/>
              <a:t>VRAAG 2:</a:t>
            </a:r>
          </a:p>
          <a:p>
            <a:pPr marL="0" indent="0">
              <a:buNone/>
            </a:pPr>
            <a:r>
              <a:rPr lang="nl-BE" sz="4400" dirty="0"/>
              <a:t>De hoeveelste maand van het jaar is de maand mei?</a:t>
            </a:r>
          </a:p>
          <a:p>
            <a:pPr marL="457200" lvl="1" indent="0">
              <a:buNone/>
            </a:pPr>
            <a:r>
              <a:rPr lang="nl-BE" sz="4400" dirty="0"/>
              <a:t>		A) 6</a:t>
            </a:r>
            <a:r>
              <a:rPr lang="nl-BE" sz="4400" baseline="30000" dirty="0"/>
              <a:t>e</a:t>
            </a:r>
            <a:r>
              <a:rPr lang="nl-BE" sz="4400" dirty="0"/>
              <a:t> maand</a:t>
            </a:r>
          </a:p>
          <a:p>
            <a:pPr marL="457200" lvl="1" indent="0">
              <a:buNone/>
            </a:pPr>
            <a:r>
              <a:rPr lang="nl-BE" sz="4400" dirty="0"/>
              <a:t>		B) 2</a:t>
            </a:r>
            <a:r>
              <a:rPr lang="nl-BE" sz="4400" baseline="30000" dirty="0"/>
              <a:t>e</a:t>
            </a:r>
            <a:r>
              <a:rPr lang="nl-BE" sz="4400" dirty="0"/>
              <a:t> maand </a:t>
            </a:r>
          </a:p>
          <a:p>
            <a:pPr marL="457200" lvl="1" indent="0">
              <a:buNone/>
            </a:pPr>
            <a:r>
              <a:rPr lang="nl-BE" sz="4400" dirty="0"/>
              <a:t>		C) 5</a:t>
            </a:r>
            <a:r>
              <a:rPr lang="nl-BE" sz="4400" baseline="30000" dirty="0"/>
              <a:t>e</a:t>
            </a:r>
            <a:r>
              <a:rPr lang="nl-BE" sz="4400" dirty="0"/>
              <a:t> maand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137799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2738534" y="4161453"/>
            <a:ext cx="6690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  </a:t>
            </a:r>
          </a:p>
        </p:txBody>
      </p:sp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889670"/>
              </p:ext>
            </p:extLst>
          </p:nvPr>
        </p:nvGraphicFramePr>
        <p:xfrm>
          <a:off x="951718" y="485194"/>
          <a:ext cx="7361860" cy="6261608"/>
        </p:xfrm>
        <a:graphic>
          <a:graphicData uri="http://schemas.openxmlformats.org/drawingml/2006/table">
            <a:tbl>
              <a:tblPr firstRow="1" firstCol="1" bandRow="1"/>
              <a:tblGrid>
                <a:gridCol w="669260">
                  <a:extLst>
                    <a:ext uri="{9D8B030D-6E8A-4147-A177-3AD203B41FA5}">
                      <a16:colId xmlns:a16="http://schemas.microsoft.com/office/drawing/2014/main" val="100261191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412805512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97880540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313375108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00193745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230419405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145630766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2447036919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3014177690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171605373"/>
                    </a:ext>
                  </a:extLst>
                </a:gridCol>
                <a:gridCol w="669260">
                  <a:extLst>
                    <a:ext uri="{9D8B030D-6E8A-4147-A177-3AD203B41FA5}">
                      <a16:colId xmlns:a16="http://schemas.microsoft.com/office/drawing/2014/main" val="1544001351"/>
                    </a:ext>
                  </a:extLst>
                </a:gridCol>
              </a:tblGrid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66384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637180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48336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535878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835677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53674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111145"/>
                  </a:ext>
                </a:extLst>
              </a:tr>
              <a:tr h="7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4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nl-NL" sz="4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943681"/>
                  </a:ext>
                </a:extLst>
              </a:tr>
            </a:tbl>
          </a:graphicData>
        </a:graphic>
      </p:graphicFrame>
      <p:sp>
        <p:nvSpPr>
          <p:cNvPr id="6" name="Pijl-rechts 5"/>
          <p:cNvSpPr/>
          <p:nvPr/>
        </p:nvSpPr>
        <p:spPr>
          <a:xfrm>
            <a:off x="6419461" y="6070949"/>
            <a:ext cx="2519012" cy="40267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9050442" y="4575229"/>
            <a:ext cx="27901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/>
              <a:t>De eitjes van een kikker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206285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12107"/>
          </a:xfrm>
        </p:spPr>
        <p:txBody>
          <a:bodyPr>
            <a:normAutofit/>
          </a:bodyPr>
          <a:lstStyle/>
          <a:p>
            <a:pPr algn="ctr"/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Ronde </a:t>
            </a:r>
            <a:r>
              <a:rPr lang="nl-BE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4: Rebus</a:t>
            </a:r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Los samen de rebus op.</a:t>
            </a:r>
            <a:endParaRPr lang="nl-B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2051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Kin behandelen met Filler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6" y="671006"/>
            <a:ext cx="3372485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ijl-links 4"/>
          <p:cNvSpPr/>
          <p:nvPr/>
        </p:nvSpPr>
        <p:spPr>
          <a:xfrm rot="9987374">
            <a:off x="242873" y="1800470"/>
            <a:ext cx="1875453" cy="32657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1962260" y="242550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k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23606061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Kin behandelen met Filler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6" y="671006"/>
            <a:ext cx="3372485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ijl-links 4"/>
          <p:cNvSpPr/>
          <p:nvPr/>
        </p:nvSpPr>
        <p:spPr>
          <a:xfrm rot="9987374">
            <a:off x="242873" y="1800470"/>
            <a:ext cx="1875453" cy="32657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1962260" y="242550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k</a:t>
            </a:r>
            <a:endParaRPr lang="nl-NL" sz="4800" dirty="0"/>
          </a:p>
        </p:txBody>
      </p:sp>
      <p:sp>
        <p:nvSpPr>
          <p:cNvPr id="2" name="Tekstvak 1"/>
          <p:cNvSpPr txBox="1"/>
          <p:nvPr/>
        </p:nvSpPr>
        <p:spPr>
          <a:xfrm>
            <a:off x="2058281" y="-85572"/>
            <a:ext cx="666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in</a:t>
            </a:r>
            <a:r>
              <a:rPr lang="nl-NL" sz="4800" dirty="0" smtClean="0"/>
              <a:t> 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6244776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Kin behandelen met Filler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6" y="671006"/>
            <a:ext cx="3372485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ijl-links 4"/>
          <p:cNvSpPr/>
          <p:nvPr/>
        </p:nvSpPr>
        <p:spPr>
          <a:xfrm rot="9987374">
            <a:off x="242873" y="1800470"/>
            <a:ext cx="1875453" cy="32657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1962260" y="242550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k</a:t>
            </a:r>
            <a:endParaRPr lang="nl-NL" sz="4800" dirty="0"/>
          </a:p>
        </p:txBody>
      </p:sp>
      <p:pic>
        <p:nvPicPr>
          <p:cNvPr id="9" name="Afbeelding 8" descr="6-jarig Russisch meisje wordt 'mooiste kind ter wereld' genoemd, nu wil  elke fotograaf haar strikken | Showbizz | hln.b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273" y="656453"/>
            <a:ext cx="2974813" cy="184335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kstvak 9"/>
          <p:cNvSpPr txBox="1"/>
          <p:nvPr/>
        </p:nvSpPr>
        <p:spPr>
          <a:xfrm>
            <a:off x="5582087" y="2425508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</a:t>
            </a:r>
            <a:r>
              <a:rPr lang="nl-NL" sz="4800" dirty="0" err="1" smtClean="0"/>
              <a:t>sje</a:t>
            </a:r>
            <a:endParaRPr lang="nl-NL" sz="4800" dirty="0"/>
          </a:p>
        </p:txBody>
      </p:sp>
      <p:sp>
        <p:nvSpPr>
          <p:cNvPr id="11" name="Tekstvak 10"/>
          <p:cNvSpPr txBox="1"/>
          <p:nvPr/>
        </p:nvSpPr>
        <p:spPr>
          <a:xfrm>
            <a:off x="2058281" y="-85572"/>
            <a:ext cx="666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in</a:t>
            </a:r>
            <a:r>
              <a:rPr lang="nl-NL" sz="4800" dirty="0" smtClean="0"/>
              <a:t> 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21502085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Kin behandelen met Filler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6" y="671006"/>
            <a:ext cx="3372485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ijl-links 4"/>
          <p:cNvSpPr/>
          <p:nvPr/>
        </p:nvSpPr>
        <p:spPr>
          <a:xfrm rot="9987374">
            <a:off x="242873" y="1800470"/>
            <a:ext cx="1875453" cy="32657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1962260" y="242550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k</a:t>
            </a:r>
            <a:endParaRPr lang="nl-NL" sz="4800" dirty="0"/>
          </a:p>
        </p:txBody>
      </p:sp>
      <p:pic>
        <p:nvPicPr>
          <p:cNvPr id="9" name="Afbeelding 8" descr="6-jarig Russisch meisje wordt 'mooiste kind ter wereld' genoemd, nu wil  elke fotograaf haar strikken | Showbizz | hln.b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273" y="656453"/>
            <a:ext cx="2974813" cy="184335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kstvak 9"/>
          <p:cNvSpPr txBox="1"/>
          <p:nvPr/>
        </p:nvSpPr>
        <p:spPr>
          <a:xfrm>
            <a:off x="5582087" y="2425508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</a:t>
            </a:r>
            <a:r>
              <a:rPr lang="nl-NL" sz="4800" dirty="0" err="1" smtClean="0"/>
              <a:t>sje</a:t>
            </a:r>
            <a:endParaRPr lang="nl-NL" sz="4800" dirty="0"/>
          </a:p>
        </p:txBody>
      </p:sp>
      <p:sp>
        <p:nvSpPr>
          <p:cNvPr id="12" name="Tekstvak 11"/>
          <p:cNvSpPr txBox="1"/>
          <p:nvPr/>
        </p:nvSpPr>
        <p:spPr>
          <a:xfrm>
            <a:off x="2058281" y="-85572"/>
            <a:ext cx="666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in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13" name="Tekstvak 12"/>
          <p:cNvSpPr txBox="1"/>
          <p:nvPr/>
        </p:nvSpPr>
        <p:spPr>
          <a:xfrm>
            <a:off x="5582087" y="-100247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mei</a:t>
            </a:r>
            <a:r>
              <a:rPr lang="nl-NL" sz="4800" dirty="0" smtClean="0"/>
              <a:t> 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1793910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Kin behandelen met Filler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6" y="671006"/>
            <a:ext cx="3372485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ijl-links 4"/>
          <p:cNvSpPr/>
          <p:nvPr/>
        </p:nvSpPr>
        <p:spPr>
          <a:xfrm rot="9987374">
            <a:off x="242873" y="1800470"/>
            <a:ext cx="1875453" cy="32657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1962260" y="242550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k</a:t>
            </a:r>
            <a:endParaRPr lang="nl-NL" sz="4800" dirty="0"/>
          </a:p>
        </p:txBody>
      </p:sp>
      <p:pic>
        <p:nvPicPr>
          <p:cNvPr id="9" name="Afbeelding 8" descr="6-jarig Russisch meisje wordt 'mooiste kind ter wereld' genoemd, nu wil  elke fotograaf haar strikken | Showbizz | hln.b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273" y="656453"/>
            <a:ext cx="2974813" cy="184335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kstvak 9"/>
          <p:cNvSpPr txBox="1"/>
          <p:nvPr/>
        </p:nvSpPr>
        <p:spPr>
          <a:xfrm>
            <a:off x="5582087" y="2425508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</a:t>
            </a:r>
            <a:r>
              <a:rPr lang="nl-NL" sz="4800" dirty="0" err="1" smtClean="0"/>
              <a:t>sje</a:t>
            </a:r>
            <a:endParaRPr lang="nl-NL" sz="4800" dirty="0"/>
          </a:p>
        </p:txBody>
      </p:sp>
      <p:pic>
        <p:nvPicPr>
          <p:cNvPr id="11" name="Afbeelding 10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623381"/>
            <a:ext cx="2645410" cy="96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fbeelding 11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1573126"/>
            <a:ext cx="2645410" cy="962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kstvak 12"/>
          <p:cNvSpPr txBox="1"/>
          <p:nvPr/>
        </p:nvSpPr>
        <p:spPr>
          <a:xfrm>
            <a:off x="8225311" y="2535185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h = l</a:t>
            </a:r>
            <a:endParaRPr lang="nl-NL" sz="4800" dirty="0"/>
          </a:p>
        </p:txBody>
      </p:sp>
      <p:sp>
        <p:nvSpPr>
          <p:cNvPr id="14" name="Tekstvak 13"/>
          <p:cNvSpPr txBox="1"/>
          <p:nvPr/>
        </p:nvSpPr>
        <p:spPr>
          <a:xfrm>
            <a:off x="9785594" y="2499806"/>
            <a:ext cx="2165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err="1" smtClean="0"/>
              <a:t>kk</a:t>
            </a:r>
            <a:r>
              <a:rPr lang="nl-NL" sz="4800" dirty="0" smtClean="0"/>
              <a:t> = </a:t>
            </a:r>
            <a:r>
              <a:rPr lang="nl-NL" sz="4800" dirty="0" err="1" smtClean="0"/>
              <a:t>gg</a:t>
            </a:r>
            <a:endParaRPr lang="nl-NL" sz="4800" dirty="0"/>
          </a:p>
        </p:txBody>
      </p:sp>
      <p:sp>
        <p:nvSpPr>
          <p:cNvPr id="17" name="Tekstvak 16"/>
          <p:cNvSpPr txBox="1"/>
          <p:nvPr/>
        </p:nvSpPr>
        <p:spPr>
          <a:xfrm>
            <a:off x="2058281" y="-85572"/>
            <a:ext cx="666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in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18" name="Tekstvak 17"/>
          <p:cNvSpPr txBox="1"/>
          <p:nvPr/>
        </p:nvSpPr>
        <p:spPr>
          <a:xfrm>
            <a:off x="5582087" y="-100247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mei</a:t>
            </a:r>
            <a:r>
              <a:rPr lang="nl-NL" sz="4800" dirty="0" smtClean="0"/>
              <a:t> 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2892541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Kin behandelen met Filler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6" y="671006"/>
            <a:ext cx="3372485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ijl-links 4"/>
          <p:cNvSpPr/>
          <p:nvPr/>
        </p:nvSpPr>
        <p:spPr>
          <a:xfrm rot="9987374">
            <a:off x="242873" y="1800470"/>
            <a:ext cx="1875453" cy="32657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1962260" y="242550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k</a:t>
            </a:r>
            <a:endParaRPr lang="nl-NL" sz="4800" dirty="0"/>
          </a:p>
        </p:txBody>
      </p:sp>
      <p:pic>
        <p:nvPicPr>
          <p:cNvPr id="9" name="Afbeelding 8" descr="6-jarig Russisch meisje wordt 'mooiste kind ter wereld' genoemd, nu wil  elke fotograaf haar strikken | Showbizz | hln.b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273" y="656453"/>
            <a:ext cx="2974813" cy="184335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kstvak 9"/>
          <p:cNvSpPr txBox="1"/>
          <p:nvPr/>
        </p:nvSpPr>
        <p:spPr>
          <a:xfrm>
            <a:off x="5582087" y="2425508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</a:t>
            </a:r>
            <a:r>
              <a:rPr lang="nl-NL" sz="4800" dirty="0" err="1" smtClean="0"/>
              <a:t>sje</a:t>
            </a:r>
            <a:endParaRPr lang="nl-NL" sz="4800" dirty="0"/>
          </a:p>
        </p:txBody>
      </p:sp>
      <p:pic>
        <p:nvPicPr>
          <p:cNvPr id="11" name="Afbeelding 10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623381"/>
            <a:ext cx="2645410" cy="96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fbeelding 11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1573126"/>
            <a:ext cx="2645410" cy="962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kstvak 12"/>
          <p:cNvSpPr txBox="1"/>
          <p:nvPr/>
        </p:nvSpPr>
        <p:spPr>
          <a:xfrm>
            <a:off x="8225311" y="2535185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h = l</a:t>
            </a:r>
            <a:endParaRPr lang="nl-NL" sz="4800" dirty="0"/>
          </a:p>
        </p:txBody>
      </p:sp>
      <p:sp>
        <p:nvSpPr>
          <p:cNvPr id="14" name="Tekstvak 13"/>
          <p:cNvSpPr txBox="1"/>
          <p:nvPr/>
        </p:nvSpPr>
        <p:spPr>
          <a:xfrm>
            <a:off x="9785594" y="2499806"/>
            <a:ext cx="2165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err="1" smtClean="0"/>
              <a:t>kk</a:t>
            </a:r>
            <a:r>
              <a:rPr lang="nl-NL" sz="4800" dirty="0" smtClean="0"/>
              <a:t> = </a:t>
            </a:r>
            <a:r>
              <a:rPr lang="nl-NL" sz="4800" dirty="0" err="1" smtClean="0"/>
              <a:t>gg</a:t>
            </a:r>
            <a:endParaRPr lang="nl-NL" sz="4800" dirty="0"/>
          </a:p>
        </p:txBody>
      </p:sp>
      <p:sp>
        <p:nvSpPr>
          <p:cNvPr id="18" name="Tekstvak 17"/>
          <p:cNvSpPr txBox="1"/>
          <p:nvPr/>
        </p:nvSpPr>
        <p:spPr>
          <a:xfrm>
            <a:off x="2058281" y="-85572"/>
            <a:ext cx="666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in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19" name="Tekstvak 18"/>
          <p:cNvSpPr txBox="1"/>
          <p:nvPr/>
        </p:nvSpPr>
        <p:spPr>
          <a:xfrm>
            <a:off x="5582087" y="-100247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mei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0" name="Tekstvak 19"/>
          <p:cNvSpPr txBox="1"/>
          <p:nvPr/>
        </p:nvSpPr>
        <p:spPr>
          <a:xfrm>
            <a:off x="8836089" y="-85572"/>
            <a:ext cx="20324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leggen</a:t>
            </a:r>
            <a:r>
              <a:rPr lang="nl-NL" sz="4800" dirty="0" smtClean="0"/>
              <a:t> 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10308981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Kin behandelen met Filler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6" y="671006"/>
            <a:ext cx="3372485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ijl-links 4"/>
          <p:cNvSpPr/>
          <p:nvPr/>
        </p:nvSpPr>
        <p:spPr>
          <a:xfrm rot="9987374">
            <a:off x="242873" y="1800470"/>
            <a:ext cx="1875453" cy="32657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1962260" y="242550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k</a:t>
            </a:r>
            <a:endParaRPr lang="nl-NL" sz="4800" dirty="0"/>
          </a:p>
        </p:txBody>
      </p:sp>
      <p:pic>
        <p:nvPicPr>
          <p:cNvPr id="9" name="Afbeelding 8" descr="6-jarig Russisch meisje wordt 'mooiste kind ter wereld' genoemd, nu wil  elke fotograaf haar strikken | Showbizz | hln.b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273" y="656453"/>
            <a:ext cx="2974813" cy="184335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kstvak 9"/>
          <p:cNvSpPr txBox="1"/>
          <p:nvPr/>
        </p:nvSpPr>
        <p:spPr>
          <a:xfrm>
            <a:off x="5582087" y="2425508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</a:t>
            </a:r>
            <a:r>
              <a:rPr lang="nl-NL" sz="4800" dirty="0" err="1" smtClean="0"/>
              <a:t>sje</a:t>
            </a:r>
            <a:endParaRPr lang="nl-NL" sz="4800" dirty="0"/>
          </a:p>
        </p:txBody>
      </p:sp>
      <p:pic>
        <p:nvPicPr>
          <p:cNvPr id="11" name="Afbeelding 10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623381"/>
            <a:ext cx="2645410" cy="96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fbeelding 11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1573126"/>
            <a:ext cx="2645410" cy="962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kstvak 12"/>
          <p:cNvSpPr txBox="1"/>
          <p:nvPr/>
        </p:nvSpPr>
        <p:spPr>
          <a:xfrm>
            <a:off x="8225311" y="2535185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h = l</a:t>
            </a:r>
            <a:endParaRPr lang="nl-NL" sz="4800" dirty="0"/>
          </a:p>
        </p:txBody>
      </p:sp>
      <p:sp>
        <p:nvSpPr>
          <p:cNvPr id="14" name="Tekstvak 13"/>
          <p:cNvSpPr txBox="1"/>
          <p:nvPr/>
        </p:nvSpPr>
        <p:spPr>
          <a:xfrm>
            <a:off x="9785594" y="2499806"/>
            <a:ext cx="2165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err="1" smtClean="0"/>
              <a:t>kk</a:t>
            </a:r>
            <a:r>
              <a:rPr lang="nl-NL" sz="4800" dirty="0" smtClean="0"/>
              <a:t> = </a:t>
            </a:r>
            <a:r>
              <a:rPr lang="nl-NL" sz="4800" dirty="0" err="1" smtClean="0"/>
              <a:t>gg</a:t>
            </a:r>
            <a:endParaRPr lang="nl-NL" sz="4800" dirty="0"/>
          </a:p>
        </p:txBody>
      </p:sp>
      <p:pic>
        <p:nvPicPr>
          <p:cNvPr id="15" name="Afbeelding 14" descr="Set van 4 ballen Softy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9" b="17030"/>
          <a:stretch/>
        </p:blipFill>
        <p:spPr bwMode="auto">
          <a:xfrm>
            <a:off x="708335" y="3256505"/>
            <a:ext cx="3324225" cy="22713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Tekstvak 15"/>
          <p:cNvSpPr txBox="1"/>
          <p:nvPr/>
        </p:nvSpPr>
        <p:spPr>
          <a:xfrm>
            <a:off x="1191091" y="5387758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b</a:t>
            </a:r>
            <a:endParaRPr lang="nl-NL" sz="4800" dirty="0"/>
          </a:p>
        </p:txBody>
      </p:sp>
      <p:sp>
        <p:nvSpPr>
          <p:cNvPr id="17" name="Tekstvak 16"/>
          <p:cNvSpPr txBox="1"/>
          <p:nvPr/>
        </p:nvSpPr>
        <p:spPr>
          <a:xfrm>
            <a:off x="2532263" y="536491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n</a:t>
            </a:r>
            <a:endParaRPr lang="nl-NL" sz="4800" dirty="0"/>
          </a:p>
        </p:txBody>
      </p:sp>
      <p:sp>
        <p:nvSpPr>
          <p:cNvPr id="22" name="Tekstvak 21"/>
          <p:cNvSpPr txBox="1"/>
          <p:nvPr/>
        </p:nvSpPr>
        <p:spPr>
          <a:xfrm>
            <a:off x="2058281" y="-85572"/>
            <a:ext cx="666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in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3" name="Tekstvak 22"/>
          <p:cNvSpPr txBox="1"/>
          <p:nvPr/>
        </p:nvSpPr>
        <p:spPr>
          <a:xfrm>
            <a:off x="5582087" y="-100247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mei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4" name="Tekstvak 23"/>
          <p:cNvSpPr txBox="1"/>
          <p:nvPr/>
        </p:nvSpPr>
        <p:spPr>
          <a:xfrm>
            <a:off x="8836089" y="-85572"/>
            <a:ext cx="20324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leggen</a:t>
            </a:r>
            <a:r>
              <a:rPr lang="nl-NL" sz="4800" dirty="0" smtClean="0"/>
              <a:t> 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16659276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Kin behandelen met Filler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6" y="671006"/>
            <a:ext cx="3372485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ijl-links 4"/>
          <p:cNvSpPr/>
          <p:nvPr/>
        </p:nvSpPr>
        <p:spPr>
          <a:xfrm rot="9987374">
            <a:off x="242873" y="1800470"/>
            <a:ext cx="1875453" cy="32657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1962260" y="242550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k</a:t>
            </a:r>
            <a:endParaRPr lang="nl-NL" sz="4800" dirty="0"/>
          </a:p>
        </p:txBody>
      </p:sp>
      <p:pic>
        <p:nvPicPr>
          <p:cNvPr id="9" name="Afbeelding 8" descr="6-jarig Russisch meisje wordt 'mooiste kind ter wereld' genoemd, nu wil  elke fotograaf haar strikken | Showbizz | hln.b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273" y="656453"/>
            <a:ext cx="2974813" cy="184335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kstvak 9"/>
          <p:cNvSpPr txBox="1"/>
          <p:nvPr/>
        </p:nvSpPr>
        <p:spPr>
          <a:xfrm>
            <a:off x="5582087" y="2425508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</a:t>
            </a:r>
            <a:r>
              <a:rPr lang="nl-NL" sz="4800" dirty="0" err="1" smtClean="0"/>
              <a:t>sje</a:t>
            </a:r>
            <a:endParaRPr lang="nl-NL" sz="4800" dirty="0"/>
          </a:p>
        </p:txBody>
      </p:sp>
      <p:pic>
        <p:nvPicPr>
          <p:cNvPr id="11" name="Afbeelding 10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623381"/>
            <a:ext cx="2645410" cy="96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fbeelding 11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1573126"/>
            <a:ext cx="2645410" cy="962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kstvak 12"/>
          <p:cNvSpPr txBox="1"/>
          <p:nvPr/>
        </p:nvSpPr>
        <p:spPr>
          <a:xfrm>
            <a:off x="8225311" y="2535185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h = l</a:t>
            </a:r>
            <a:endParaRPr lang="nl-NL" sz="4800" dirty="0"/>
          </a:p>
        </p:txBody>
      </p:sp>
      <p:sp>
        <p:nvSpPr>
          <p:cNvPr id="14" name="Tekstvak 13"/>
          <p:cNvSpPr txBox="1"/>
          <p:nvPr/>
        </p:nvSpPr>
        <p:spPr>
          <a:xfrm>
            <a:off x="9785594" y="2499806"/>
            <a:ext cx="2165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err="1" smtClean="0"/>
              <a:t>kk</a:t>
            </a:r>
            <a:r>
              <a:rPr lang="nl-NL" sz="4800" dirty="0" smtClean="0"/>
              <a:t> = </a:t>
            </a:r>
            <a:r>
              <a:rPr lang="nl-NL" sz="4800" dirty="0" err="1" smtClean="0"/>
              <a:t>gg</a:t>
            </a:r>
            <a:endParaRPr lang="nl-NL" sz="4800" dirty="0"/>
          </a:p>
        </p:txBody>
      </p:sp>
      <p:pic>
        <p:nvPicPr>
          <p:cNvPr id="15" name="Afbeelding 14" descr="Set van 4 ballen Softy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9" b="17030"/>
          <a:stretch/>
        </p:blipFill>
        <p:spPr bwMode="auto">
          <a:xfrm>
            <a:off x="708335" y="3256505"/>
            <a:ext cx="3324225" cy="22713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Tekstvak 15"/>
          <p:cNvSpPr txBox="1"/>
          <p:nvPr/>
        </p:nvSpPr>
        <p:spPr>
          <a:xfrm>
            <a:off x="1191091" y="5387758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b</a:t>
            </a:r>
            <a:endParaRPr lang="nl-NL" sz="4800" dirty="0"/>
          </a:p>
        </p:txBody>
      </p:sp>
      <p:sp>
        <p:nvSpPr>
          <p:cNvPr id="17" name="Tekstvak 16"/>
          <p:cNvSpPr txBox="1"/>
          <p:nvPr/>
        </p:nvSpPr>
        <p:spPr>
          <a:xfrm>
            <a:off x="2532263" y="536491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n</a:t>
            </a:r>
            <a:endParaRPr lang="nl-NL" sz="4800" dirty="0"/>
          </a:p>
        </p:txBody>
      </p:sp>
      <p:sp>
        <p:nvSpPr>
          <p:cNvPr id="22" name="Tekstvak 21"/>
          <p:cNvSpPr txBox="1"/>
          <p:nvPr/>
        </p:nvSpPr>
        <p:spPr>
          <a:xfrm>
            <a:off x="2058281" y="-85572"/>
            <a:ext cx="666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in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3" name="Tekstvak 22"/>
          <p:cNvSpPr txBox="1"/>
          <p:nvPr/>
        </p:nvSpPr>
        <p:spPr>
          <a:xfrm>
            <a:off x="5582087" y="-100247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mei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4" name="Tekstvak 23"/>
          <p:cNvSpPr txBox="1"/>
          <p:nvPr/>
        </p:nvSpPr>
        <p:spPr>
          <a:xfrm>
            <a:off x="8836089" y="-85572"/>
            <a:ext cx="20324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leggen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18" name="Tekstvak 17"/>
          <p:cNvSpPr txBox="1"/>
          <p:nvPr/>
        </p:nvSpPr>
        <p:spPr>
          <a:xfrm>
            <a:off x="1890382" y="5869100"/>
            <a:ext cx="1114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alle</a:t>
            </a:r>
            <a:r>
              <a:rPr lang="nl-NL" sz="4800" dirty="0" smtClean="0"/>
              <a:t> 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37588634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/>
              <a:t>De hoeveelste maand van het jaar is de maand mei?</a:t>
            </a:r>
          </a:p>
          <a:p>
            <a:pPr marL="457200" lvl="1" indent="0">
              <a:buNone/>
            </a:pPr>
            <a:r>
              <a:rPr lang="nl-BE" sz="4400" dirty="0"/>
              <a:t>		A) 6</a:t>
            </a:r>
            <a:r>
              <a:rPr lang="nl-BE" sz="4400" baseline="30000" dirty="0"/>
              <a:t>e</a:t>
            </a:r>
            <a:r>
              <a:rPr lang="nl-BE" sz="4400" dirty="0"/>
              <a:t> maand</a:t>
            </a:r>
          </a:p>
          <a:p>
            <a:pPr marL="457200" lvl="1" indent="0">
              <a:buNone/>
            </a:pPr>
            <a:r>
              <a:rPr lang="nl-BE" sz="4400" dirty="0"/>
              <a:t>		B) 2</a:t>
            </a:r>
            <a:r>
              <a:rPr lang="nl-BE" sz="4400" baseline="30000" dirty="0"/>
              <a:t>e</a:t>
            </a:r>
            <a:r>
              <a:rPr lang="nl-BE" sz="4400" dirty="0"/>
              <a:t> maand </a:t>
            </a:r>
          </a:p>
          <a:p>
            <a:pPr marL="457200" lvl="1" indent="0">
              <a:buNone/>
            </a:pPr>
            <a:r>
              <a:rPr lang="nl-BE" sz="4400" dirty="0"/>
              <a:t>		</a:t>
            </a:r>
            <a:r>
              <a:rPr lang="nl-BE" sz="4400" b="1" u="sng" dirty="0"/>
              <a:t>C) 5</a:t>
            </a:r>
            <a:r>
              <a:rPr lang="nl-BE" sz="4400" b="1" u="sng" baseline="30000" dirty="0"/>
              <a:t>e</a:t>
            </a:r>
            <a:r>
              <a:rPr lang="nl-BE" sz="4400" b="1" u="sng" dirty="0"/>
              <a:t> maand</a:t>
            </a:r>
            <a:endParaRPr lang="nl-BE" b="1" u="sng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942508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Kin behandelen met Filler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6" y="671006"/>
            <a:ext cx="3372485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ijl-links 4"/>
          <p:cNvSpPr/>
          <p:nvPr/>
        </p:nvSpPr>
        <p:spPr>
          <a:xfrm rot="9987374">
            <a:off x="242873" y="1800470"/>
            <a:ext cx="1875453" cy="32657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1962260" y="242550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k</a:t>
            </a:r>
            <a:endParaRPr lang="nl-NL" sz="4800" dirty="0"/>
          </a:p>
        </p:txBody>
      </p:sp>
      <p:pic>
        <p:nvPicPr>
          <p:cNvPr id="9" name="Afbeelding 8" descr="6-jarig Russisch meisje wordt 'mooiste kind ter wereld' genoemd, nu wil  elke fotograaf haar strikken | Showbizz | hln.b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273" y="656453"/>
            <a:ext cx="2974813" cy="184335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kstvak 9"/>
          <p:cNvSpPr txBox="1"/>
          <p:nvPr/>
        </p:nvSpPr>
        <p:spPr>
          <a:xfrm>
            <a:off x="5582087" y="2425508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</a:t>
            </a:r>
            <a:r>
              <a:rPr lang="nl-NL" sz="4800" dirty="0" err="1" smtClean="0"/>
              <a:t>sje</a:t>
            </a:r>
            <a:endParaRPr lang="nl-NL" sz="4800" dirty="0"/>
          </a:p>
        </p:txBody>
      </p:sp>
      <p:pic>
        <p:nvPicPr>
          <p:cNvPr id="11" name="Afbeelding 10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623381"/>
            <a:ext cx="2645410" cy="96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fbeelding 11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1573126"/>
            <a:ext cx="2645410" cy="962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kstvak 12"/>
          <p:cNvSpPr txBox="1"/>
          <p:nvPr/>
        </p:nvSpPr>
        <p:spPr>
          <a:xfrm>
            <a:off x="8225311" y="2535185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h = l</a:t>
            </a:r>
            <a:endParaRPr lang="nl-NL" sz="4800" dirty="0"/>
          </a:p>
        </p:txBody>
      </p:sp>
      <p:sp>
        <p:nvSpPr>
          <p:cNvPr id="14" name="Tekstvak 13"/>
          <p:cNvSpPr txBox="1"/>
          <p:nvPr/>
        </p:nvSpPr>
        <p:spPr>
          <a:xfrm>
            <a:off x="9785594" y="2499806"/>
            <a:ext cx="2165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err="1" smtClean="0"/>
              <a:t>kk</a:t>
            </a:r>
            <a:r>
              <a:rPr lang="nl-NL" sz="4800" dirty="0" smtClean="0"/>
              <a:t> = </a:t>
            </a:r>
            <a:r>
              <a:rPr lang="nl-NL" sz="4800" dirty="0" err="1" smtClean="0"/>
              <a:t>gg</a:t>
            </a:r>
            <a:endParaRPr lang="nl-NL" sz="4800" dirty="0"/>
          </a:p>
        </p:txBody>
      </p:sp>
      <p:pic>
        <p:nvPicPr>
          <p:cNvPr id="15" name="Afbeelding 14" descr="Set van 4 ballen Softy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9" b="17030"/>
          <a:stretch/>
        </p:blipFill>
        <p:spPr bwMode="auto">
          <a:xfrm>
            <a:off x="708335" y="3256505"/>
            <a:ext cx="3324225" cy="22713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Tekstvak 15"/>
          <p:cNvSpPr txBox="1"/>
          <p:nvPr/>
        </p:nvSpPr>
        <p:spPr>
          <a:xfrm>
            <a:off x="1191091" y="5387758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b</a:t>
            </a:r>
            <a:endParaRPr lang="nl-NL" sz="4800" dirty="0"/>
          </a:p>
        </p:txBody>
      </p:sp>
      <p:sp>
        <p:nvSpPr>
          <p:cNvPr id="17" name="Tekstvak 16"/>
          <p:cNvSpPr txBox="1"/>
          <p:nvPr/>
        </p:nvSpPr>
        <p:spPr>
          <a:xfrm>
            <a:off x="2532263" y="536491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n</a:t>
            </a:r>
            <a:endParaRPr lang="nl-NL" sz="4800" dirty="0"/>
          </a:p>
        </p:txBody>
      </p:sp>
      <p:pic>
        <p:nvPicPr>
          <p:cNvPr id="18" name="Afbeelding 17" descr="Vogels voeren in je tuin: dit kun je ze geven in de lente | RTL Nieuws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1" r="17678"/>
          <a:stretch/>
        </p:blipFill>
        <p:spPr bwMode="auto">
          <a:xfrm>
            <a:off x="4426573" y="3256505"/>
            <a:ext cx="2006081" cy="221786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kstvak 21"/>
          <p:cNvSpPr txBox="1"/>
          <p:nvPr/>
        </p:nvSpPr>
        <p:spPr>
          <a:xfrm>
            <a:off x="2058281" y="-85572"/>
            <a:ext cx="666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in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3" name="Tekstvak 22"/>
          <p:cNvSpPr txBox="1"/>
          <p:nvPr/>
        </p:nvSpPr>
        <p:spPr>
          <a:xfrm>
            <a:off x="5582087" y="-100247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mei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4" name="Tekstvak 23"/>
          <p:cNvSpPr txBox="1"/>
          <p:nvPr/>
        </p:nvSpPr>
        <p:spPr>
          <a:xfrm>
            <a:off x="8836089" y="-85572"/>
            <a:ext cx="20324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leggen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5" name="Tekstvak 24"/>
          <p:cNvSpPr txBox="1"/>
          <p:nvPr/>
        </p:nvSpPr>
        <p:spPr>
          <a:xfrm>
            <a:off x="1890382" y="5869100"/>
            <a:ext cx="1114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alle</a:t>
            </a:r>
            <a:r>
              <a:rPr lang="nl-NL" sz="4800" dirty="0" smtClean="0"/>
              <a:t> 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21564710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Kin behandelen met Filler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6" y="671006"/>
            <a:ext cx="3372485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ijl-links 4"/>
          <p:cNvSpPr/>
          <p:nvPr/>
        </p:nvSpPr>
        <p:spPr>
          <a:xfrm rot="9987374">
            <a:off x="242873" y="1800470"/>
            <a:ext cx="1875453" cy="32657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1962260" y="242550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k</a:t>
            </a:r>
            <a:endParaRPr lang="nl-NL" sz="4800" dirty="0"/>
          </a:p>
        </p:txBody>
      </p:sp>
      <p:pic>
        <p:nvPicPr>
          <p:cNvPr id="9" name="Afbeelding 8" descr="6-jarig Russisch meisje wordt 'mooiste kind ter wereld' genoemd, nu wil  elke fotograaf haar strikken | Showbizz | hln.b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273" y="656453"/>
            <a:ext cx="2974813" cy="184335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kstvak 9"/>
          <p:cNvSpPr txBox="1"/>
          <p:nvPr/>
        </p:nvSpPr>
        <p:spPr>
          <a:xfrm>
            <a:off x="5582087" y="2425508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</a:t>
            </a:r>
            <a:r>
              <a:rPr lang="nl-NL" sz="4800" dirty="0" err="1" smtClean="0"/>
              <a:t>sje</a:t>
            </a:r>
            <a:endParaRPr lang="nl-NL" sz="4800" dirty="0"/>
          </a:p>
        </p:txBody>
      </p:sp>
      <p:pic>
        <p:nvPicPr>
          <p:cNvPr id="11" name="Afbeelding 10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623381"/>
            <a:ext cx="2645410" cy="96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fbeelding 11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1573126"/>
            <a:ext cx="2645410" cy="962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kstvak 12"/>
          <p:cNvSpPr txBox="1"/>
          <p:nvPr/>
        </p:nvSpPr>
        <p:spPr>
          <a:xfrm>
            <a:off x="8225311" y="2535185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h = l</a:t>
            </a:r>
            <a:endParaRPr lang="nl-NL" sz="4800" dirty="0"/>
          </a:p>
        </p:txBody>
      </p:sp>
      <p:sp>
        <p:nvSpPr>
          <p:cNvPr id="14" name="Tekstvak 13"/>
          <p:cNvSpPr txBox="1"/>
          <p:nvPr/>
        </p:nvSpPr>
        <p:spPr>
          <a:xfrm>
            <a:off x="9785594" y="2499806"/>
            <a:ext cx="2165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err="1" smtClean="0"/>
              <a:t>kk</a:t>
            </a:r>
            <a:r>
              <a:rPr lang="nl-NL" sz="4800" dirty="0" smtClean="0"/>
              <a:t> = </a:t>
            </a:r>
            <a:r>
              <a:rPr lang="nl-NL" sz="4800" dirty="0" err="1" smtClean="0"/>
              <a:t>gg</a:t>
            </a:r>
            <a:endParaRPr lang="nl-NL" sz="4800" dirty="0"/>
          </a:p>
        </p:txBody>
      </p:sp>
      <p:pic>
        <p:nvPicPr>
          <p:cNvPr id="15" name="Afbeelding 14" descr="Set van 4 ballen Softy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9" b="17030"/>
          <a:stretch/>
        </p:blipFill>
        <p:spPr bwMode="auto">
          <a:xfrm>
            <a:off x="708335" y="3256505"/>
            <a:ext cx="3324225" cy="22713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Tekstvak 15"/>
          <p:cNvSpPr txBox="1"/>
          <p:nvPr/>
        </p:nvSpPr>
        <p:spPr>
          <a:xfrm>
            <a:off x="1191091" y="5387758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b</a:t>
            </a:r>
            <a:endParaRPr lang="nl-NL" sz="4800" dirty="0"/>
          </a:p>
        </p:txBody>
      </p:sp>
      <p:sp>
        <p:nvSpPr>
          <p:cNvPr id="17" name="Tekstvak 16"/>
          <p:cNvSpPr txBox="1"/>
          <p:nvPr/>
        </p:nvSpPr>
        <p:spPr>
          <a:xfrm>
            <a:off x="2532263" y="536491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n</a:t>
            </a:r>
            <a:endParaRPr lang="nl-NL" sz="4800" dirty="0"/>
          </a:p>
        </p:txBody>
      </p:sp>
      <p:pic>
        <p:nvPicPr>
          <p:cNvPr id="18" name="Afbeelding 17" descr="Vogels voeren in je tuin: dit kun je ze geven in de lente | RTL Nieuws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1" r="17678"/>
          <a:stretch/>
        </p:blipFill>
        <p:spPr bwMode="auto">
          <a:xfrm>
            <a:off x="4426573" y="3256505"/>
            <a:ext cx="2006081" cy="221786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kstvak 21"/>
          <p:cNvSpPr txBox="1"/>
          <p:nvPr/>
        </p:nvSpPr>
        <p:spPr>
          <a:xfrm>
            <a:off x="2058281" y="-85572"/>
            <a:ext cx="666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in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3" name="Tekstvak 22"/>
          <p:cNvSpPr txBox="1"/>
          <p:nvPr/>
        </p:nvSpPr>
        <p:spPr>
          <a:xfrm>
            <a:off x="5582087" y="-100247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mei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4" name="Tekstvak 23"/>
          <p:cNvSpPr txBox="1"/>
          <p:nvPr/>
        </p:nvSpPr>
        <p:spPr>
          <a:xfrm>
            <a:off x="8836089" y="-85572"/>
            <a:ext cx="20324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leggen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5" name="Tekstvak 24"/>
          <p:cNvSpPr txBox="1"/>
          <p:nvPr/>
        </p:nvSpPr>
        <p:spPr>
          <a:xfrm>
            <a:off x="1890382" y="5869100"/>
            <a:ext cx="1114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alle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19" name="Tekstvak 18"/>
          <p:cNvSpPr txBox="1"/>
          <p:nvPr/>
        </p:nvSpPr>
        <p:spPr>
          <a:xfrm>
            <a:off x="4533874" y="5869099"/>
            <a:ext cx="1791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vogels</a:t>
            </a:r>
            <a:r>
              <a:rPr lang="nl-NL" sz="4800" dirty="0" smtClean="0"/>
              <a:t> 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4589809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Kin behandelen met Filler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6" y="671006"/>
            <a:ext cx="3372485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ijl-links 4"/>
          <p:cNvSpPr/>
          <p:nvPr/>
        </p:nvSpPr>
        <p:spPr>
          <a:xfrm rot="9987374">
            <a:off x="242873" y="1800470"/>
            <a:ext cx="1875453" cy="32657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1962260" y="242550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k</a:t>
            </a:r>
            <a:endParaRPr lang="nl-NL" sz="4800" dirty="0"/>
          </a:p>
        </p:txBody>
      </p:sp>
      <p:pic>
        <p:nvPicPr>
          <p:cNvPr id="9" name="Afbeelding 8" descr="6-jarig Russisch meisje wordt 'mooiste kind ter wereld' genoemd, nu wil  elke fotograaf haar strikken | Showbizz | hln.b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273" y="656453"/>
            <a:ext cx="2974813" cy="184335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kstvak 9"/>
          <p:cNvSpPr txBox="1"/>
          <p:nvPr/>
        </p:nvSpPr>
        <p:spPr>
          <a:xfrm>
            <a:off x="5582087" y="2425508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</a:t>
            </a:r>
            <a:r>
              <a:rPr lang="nl-NL" sz="4800" dirty="0" err="1" smtClean="0"/>
              <a:t>sje</a:t>
            </a:r>
            <a:endParaRPr lang="nl-NL" sz="4800" dirty="0"/>
          </a:p>
        </p:txBody>
      </p:sp>
      <p:pic>
        <p:nvPicPr>
          <p:cNvPr id="11" name="Afbeelding 10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623381"/>
            <a:ext cx="2645410" cy="96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fbeelding 11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1573126"/>
            <a:ext cx="2645410" cy="962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kstvak 12"/>
          <p:cNvSpPr txBox="1"/>
          <p:nvPr/>
        </p:nvSpPr>
        <p:spPr>
          <a:xfrm>
            <a:off x="8225311" y="2535185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h = l</a:t>
            </a:r>
            <a:endParaRPr lang="nl-NL" sz="4800" dirty="0"/>
          </a:p>
        </p:txBody>
      </p:sp>
      <p:sp>
        <p:nvSpPr>
          <p:cNvPr id="14" name="Tekstvak 13"/>
          <p:cNvSpPr txBox="1"/>
          <p:nvPr/>
        </p:nvSpPr>
        <p:spPr>
          <a:xfrm>
            <a:off x="9785594" y="2499806"/>
            <a:ext cx="2165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err="1" smtClean="0"/>
              <a:t>kk</a:t>
            </a:r>
            <a:r>
              <a:rPr lang="nl-NL" sz="4800" dirty="0" smtClean="0"/>
              <a:t> = </a:t>
            </a:r>
            <a:r>
              <a:rPr lang="nl-NL" sz="4800" dirty="0" err="1" smtClean="0"/>
              <a:t>gg</a:t>
            </a:r>
            <a:endParaRPr lang="nl-NL" sz="4800" dirty="0"/>
          </a:p>
        </p:txBody>
      </p:sp>
      <p:pic>
        <p:nvPicPr>
          <p:cNvPr id="15" name="Afbeelding 14" descr="Set van 4 ballen Softy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9" b="17030"/>
          <a:stretch/>
        </p:blipFill>
        <p:spPr bwMode="auto">
          <a:xfrm>
            <a:off x="708335" y="3256505"/>
            <a:ext cx="3324225" cy="22713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Tekstvak 15"/>
          <p:cNvSpPr txBox="1"/>
          <p:nvPr/>
        </p:nvSpPr>
        <p:spPr>
          <a:xfrm>
            <a:off x="1191091" y="5387758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b</a:t>
            </a:r>
            <a:endParaRPr lang="nl-NL" sz="4800" dirty="0"/>
          </a:p>
        </p:txBody>
      </p:sp>
      <p:sp>
        <p:nvSpPr>
          <p:cNvPr id="17" name="Tekstvak 16"/>
          <p:cNvSpPr txBox="1"/>
          <p:nvPr/>
        </p:nvSpPr>
        <p:spPr>
          <a:xfrm>
            <a:off x="2532263" y="536491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n</a:t>
            </a:r>
            <a:endParaRPr lang="nl-NL" sz="4800" dirty="0"/>
          </a:p>
        </p:txBody>
      </p:sp>
      <p:pic>
        <p:nvPicPr>
          <p:cNvPr id="18" name="Afbeelding 17" descr="Vogels voeren in je tuin: dit kun je ze geven in de lente | RTL Nieuws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1" r="17678"/>
          <a:stretch/>
        </p:blipFill>
        <p:spPr bwMode="auto">
          <a:xfrm>
            <a:off x="4426573" y="3256505"/>
            <a:ext cx="2006081" cy="2217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Afbeelding 18" descr="Amazon.com : Amazon Basics Refillable Fountain Pen - Medium Point, Black  Ink : Office Products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971" y="3256731"/>
            <a:ext cx="2509817" cy="221763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kstvak 19"/>
          <p:cNvSpPr txBox="1"/>
          <p:nvPr/>
        </p:nvSpPr>
        <p:spPr>
          <a:xfrm>
            <a:off x="7355110" y="5364919"/>
            <a:ext cx="1520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p = e</a:t>
            </a:r>
            <a:endParaRPr lang="nl-NL" sz="4800" dirty="0"/>
          </a:p>
        </p:txBody>
      </p:sp>
      <p:sp>
        <p:nvSpPr>
          <p:cNvPr id="22" name="Tekstvak 21"/>
          <p:cNvSpPr txBox="1"/>
          <p:nvPr/>
        </p:nvSpPr>
        <p:spPr>
          <a:xfrm>
            <a:off x="2058281" y="-85572"/>
            <a:ext cx="666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in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3" name="Tekstvak 22"/>
          <p:cNvSpPr txBox="1"/>
          <p:nvPr/>
        </p:nvSpPr>
        <p:spPr>
          <a:xfrm>
            <a:off x="5582087" y="-100247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mei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4" name="Tekstvak 23"/>
          <p:cNvSpPr txBox="1"/>
          <p:nvPr/>
        </p:nvSpPr>
        <p:spPr>
          <a:xfrm>
            <a:off x="8836089" y="-85572"/>
            <a:ext cx="20324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leggen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5" name="Tekstvak 24"/>
          <p:cNvSpPr txBox="1"/>
          <p:nvPr/>
        </p:nvSpPr>
        <p:spPr>
          <a:xfrm>
            <a:off x="1890382" y="5869100"/>
            <a:ext cx="1114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alle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6" name="Tekstvak 25"/>
          <p:cNvSpPr txBox="1"/>
          <p:nvPr/>
        </p:nvSpPr>
        <p:spPr>
          <a:xfrm>
            <a:off x="4533874" y="5869099"/>
            <a:ext cx="1791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vogels</a:t>
            </a:r>
            <a:r>
              <a:rPr lang="nl-NL" sz="4800" dirty="0" smtClean="0"/>
              <a:t> 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13626025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Kin behandelen met Filler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6" y="671006"/>
            <a:ext cx="3372485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ijl-links 4"/>
          <p:cNvSpPr/>
          <p:nvPr/>
        </p:nvSpPr>
        <p:spPr>
          <a:xfrm rot="9987374">
            <a:off x="242873" y="1800470"/>
            <a:ext cx="1875453" cy="32657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1962260" y="242550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k</a:t>
            </a:r>
            <a:endParaRPr lang="nl-NL" sz="4800" dirty="0"/>
          </a:p>
        </p:txBody>
      </p:sp>
      <p:pic>
        <p:nvPicPr>
          <p:cNvPr id="9" name="Afbeelding 8" descr="6-jarig Russisch meisje wordt 'mooiste kind ter wereld' genoemd, nu wil  elke fotograaf haar strikken | Showbizz | hln.b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273" y="656453"/>
            <a:ext cx="2974813" cy="184335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kstvak 9"/>
          <p:cNvSpPr txBox="1"/>
          <p:nvPr/>
        </p:nvSpPr>
        <p:spPr>
          <a:xfrm>
            <a:off x="5582087" y="2425508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</a:t>
            </a:r>
            <a:r>
              <a:rPr lang="nl-NL" sz="4800" dirty="0" err="1" smtClean="0"/>
              <a:t>sje</a:t>
            </a:r>
            <a:endParaRPr lang="nl-NL" sz="4800" dirty="0"/>
          </a:p>
        </p:txBody>
      </p:sp>
      <p:pic>
        <p:nvPicPr>
          <p:cNvPr id="11" name="Afbeelding 10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623381"/>
            <a:ext cx="2645410" cy="96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fbeelding 11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1573126"/>
            <a:ext cx="2645410" cy="962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kstvak 12"/>
          <p:cNvSpPr txBox="1"/>
          <p:nvPr/>
        </p:nvSpPr>
        <p:spPr>
          <a:xfrm>
            <a:off x="8225311" y="2535185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h = l</a:t>
            </a:r>
            <a:endParaRPr lang="nl-NL" sz="4800" dirty="0"/>
          </a:p>
        </p:txBody>
      </p:sp>
      <p:sp>
        <p:nvSpPr>
          <p:cNvPr id="14" name="Tekstvak 13"/>
          <p:cNvSpPr txBox="1"/>
          <p:nvPr/>
        </p:nvSpPr>
        <p:spPr>
          <a:xfrm>
            <a:off x="9785594" y="2499806"/>
            <a:ext cx="2165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err="1" smtClean="0"/>
              <a:t>kk</a:t>
            </a:r>
            <a:r>
              <a:rPr lang="nl-NL" sz="4800" dirty="0" smtClean="0"/>
              <a:t> = </a:t>
            </a:r>
            <a:r>
              <a:rPr lang="nl-NL" sz="4800" dirty="0" err="1" smtClean="0"/>
              <a:t>gg</a:t>
            </a:r>
            <a:endParaRPr lang="nl-NL" sz="4800" dirty="0"/>
          </a:p>
        </p:txBody>
      </p:sp>
      <p:pic>
        <p:nvPicPr>
          <p:cNvPr id="15" name="Afbeelding 14" descr="Set van 4 ballen Softy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9" b="17030"/>
          <a:stretch/>
        </p:blipFill>
        <p:spPr bwMode="auto">
          <a:xfrm>
            <a:off x="708335" y="3256505"/>
            <a:ext cx="3324225" cy="22713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Tekstvak 15"/>
          <p:cNvSpPr txBox="1"/>
          <p:nvPr/>
        </p:nvSpPr>
        <p:spPr>
          <a:xfrm>
            <a:off x="1191091" y="5387758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b</a:t>
            </a:r>
            <a:endParaRPr lang="nl-NL" sz="4800" dirty="0"/>
          </a:p>
        </p:txBody>
      </p:sp>
      <p:sp>
        <p:nvSpPr>
          <p:cNvPr id="17" name="Tekstvak 16"/>
          <p:cNvSpPr txBox="1"/>
          <p:nvPr/>
        </p:nvSpPr>
        <p:spPr>
          <a:xfrm>
            <a:off x="2532263" y="536491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n</a:t>
            </a:r>
            <a:endParaRPr lang="nl-NL" sz="4800" dirty="0"/>
          </a:p>
        </p:txBody>
      </p:sp>
      <p:pic>
        <p:nvPicPr>
          <p:cNvPr id="18" name="Afbeelding 17" descr="Vogels voeren in je tuin: dit kun je ze geven in de lente | RTL Nieuws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1" r="17678"/>
          <a:stretch/>
        </p:blipFill>
        <p:spPr bwMode="auto">
          <a:xfrm>
            <a:off x="4426573" y="3256505"/>
            <a:ext cx="2006081" cy="2217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Afbeelding 18" descr="Amazon.com : Amazon Basics Refillable Fountain Pen - Medium Point, Black  Ink : Office Products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971" y="3256731"/>
            <a:ext cx="2509817" cy="221763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kstvak 19"/>
          <p:cNvSpPr txBox="1"/>
          <p:nvPr/>
        </p:nvSpPr>
        <p:spPr>
          <a:xfrm>
            <a:off x="7355110" y="5364919"/>
            <a:ext cx="1520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p = e</a:t>
            </a:r>
            <a:endParaRPr lang="nl-NL" sz="4800" dirty="0"/>
          </a:p>
        </p:txBody>
      </p:sp>
      <p:sp>
        <p:nvSpPr>
          <p:cNvPr id="22" name="Tekstvak 21"/>
          <p:cNvSpPr txBox="1"/>
          <p:nvPr/>
        </p:nvSpPr>
        <p:spPr>
          <a:xfrm>
            <a:off x="2058281" y="-85572"/>
            <a:ext cx="666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in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3" name="Tekstvak 22"/>
          <p:cNvSpPr txBox="1"/>
          <p:nvPr/>
        </p:nvSpPr>
        <p:spPr>
          <a:xfrm>
            <a:off x="5582087" y="-100247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mei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4" name="Tekstvak 23"/>
          <p:cNvSpPr txBox="1"/>
          <p:nvPr/>
        </p:nvSpPr>
        <p:spPr>
          <a:xfrm>
            <a:off x="8836089" y="-85572"/>
            <a:ext cx="20324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leggen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5" name="Tekstvak 24"/>
          <p:cNvSpPr txBox="1"/>
          <p:nvPr/>
        </p:nvSpPr>
        <p:spPr>
          <a:xfrm>
            <a:off x="1890382" y="5869100"/>
            <a:ext cx="1114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alle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6" name="Tekstvak 25"/>
          <p:cNvSpPr txBox="1"/>
          <p:nvPr/>
        </p:nvSpPr>
        <p:spPr>
          <a:xfrm>
            <a:off x="4533874" y="5869099"/>
            <a:ext cx="1791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vogels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7" name="Tekstvak 26"/>
          <p:cNvSpPr txBox="1"/>
          <p:nvPr/>
        </p:nvSpPr>
        <p:spPr>
          <a:xfrm>
            <a:off x="7547147" y="5869098"/>
            <a:ext cx="1542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een</a:t>
            </a:r>
            <a:r>
              <a:rPr lang="nl-NL" sz="4800" dirty="0" smtClean="0"/>
              <a:t> 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12979333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Kin behandelen met Filler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6" y="671006"/>
            <a:ext cx="3372485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ijl-links 4"/>
          <p:cNvSpPr/>
          <p:nvPr/>
        </p:nvSpPr>
        <p:spPr>
          <a:xfrm rot="9987374">
            <a:off x="242873" y="1800470"/>
            <a:ext cx="1875453" cy="32657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1962260" y="242550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k</a:t>
            </a:r>
            <a:endParaRPr lang="nl-NL" sz="4800" dirty="0"/>
          </a:p>
        </p:txBody>
      </p:sp>
      <p:pic>
        <p:nvPicPr>
          <p:cNvPr id="9" name="Afbeelding 8" descr="6-jarig Russisch meisje wordt 'mooiste kind ter wereld' genoemd, nu wil  elke fotograaf haar strikken | Showbizz | hln.b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273" y="656453"/>
            <a:ext cx="2974813" cy="184335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kstvak 9"/>
          <p:cNvSpPr txBox="1"/>
          <p:nvPr/>
        </p:nvSpPr>
        <p:spPr>
          <a:xfrm>
            <a:off x="5582087" y="2425508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</a:t>
            </a:r>
            <a:r>
              <a:rPr lang="nl-NL" sz="4800" dirty="0" err="1" smtClean="0"/>
              <a:t>sje</a:t>
            </a:r>
            <a:endParaRPr lang="nl-NL" sz="4800" dirty="0"/>
          </a:p>
        </p:txBody>
      </p:sp>
      <p:pic>
        <p:nvPicPr>
          <p:cNvPr id="11" name="Afbeelding 10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623381"/>
            <a:ext cx="2645410" cy="96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fbeelding 11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1573126"/>
            <a:ext cx="2645410" cy="962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kstvak 12"/>
          <p:cNvSpPr txBox="1"/>
          <p:nvPr/>
        </p:nvSpPr>
        <p:spPr>
          <a:xfrm>
            <a:off x="8225311" y="2535185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h = l</a:t>
            </a:r>
            <a:endParaRPr lang="nl-NL" sz="4800" dirty="0"/>
          </a:p>
        </p:txBody>
      </p:sp>
      <p:sp>
        <p:nvSpPr>
          <p:cNvPr id="14" name="Tekstvak 13"/>
          <p:cNvSpPr txBox="1"/>
          <p:nvPr/>
        </p:nvSpPr>
        <p:spPr>
          <a:xfrm>
            <a:off x="9785594" y="2499806"/>
            <a:ext cx="2165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err="1" smtClean="0"/>
              <a:t>kk</a:t>
            </a:r>
            <a:r>
              <a:rPr lang="nl-NL" sz="4800" dirty="0" smtClean="0"/>
              <a:t> = </a:t>
            </a:r>
            <a:r>
              <a:rPr lang="nl-NL" sz="4800" dirty="0" err="1" smtClean="0"/>
              <a:t>gg</a:t>
            </a:r>
            <a:endParaRPr lang="nl-NL" sz="4800" dirty="0"/>
          </a:p>
        </p:txBody>
      </p:sp>
      <p:pic>
        <p:nvPicPr>
          <p:cNvPr id="15" name="Afbeelding 14" descr="Set van 4 ballen Softy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9" b="17030"/>
          <a:stretch/>
        </p:blipFill>
        <p:spPr bwMode="auto">
          <a:xfrm>
            <a:off x="708335" y="3256505"/>
            <a:ext cx="3324225" cy="22713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Tekstvak 15"/>
          <p:cNvSpPr txBox="1"/>
          <p:nvPr/>
        </p:nvSpPr>
        <p:spPr>
          <a:xfrm>
            <a:off x="1191091" y="5387758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b</a:t>
            </a:r>
            <a:endParaRPr lang="nl-NL" sz="4800" dirty="0"/>
          </a:p>
        </p:txBody>
      </p:sp>
      <p:sp>
        <p:nvSpPr>
          <p:cNvPr id="17" name="Tekstvak 16"/>
          <p:cNvSpPr txBox="1"/>
          <p:nvPr/>
        </p:nvSpPr>
        <p:spPr>
          <a:xfrm>
            <a:off x="2532263" y="536491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n</a:t>
            </a:r>
            <a:endParaRPr lang="nl-NL" sz="4800" dirty="0"/>
          </a:p>
        </p:txBody>
      </p:sp>
      <p:pic>
        <p:nvPicPr>
          <p:cNvPr id="18" name="Afbeelding 17" descr="Vogels voeren in je tuin: dit kun je ze geven in de lente | RTL Nieuws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1" r="17678"/>
          <a:stretch/>
        </p:blipFill>
        <p:spPr bwMode="auto">
          <a:xfrm>
            <a:off x="4426573" y="3256505"/>
            <a:ext cx="2006081" cy="2217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Afbeelding 18" descr="Amazon.com : Amazon Basics Refillable Fountain Pen - Medium Point, Black  Ink : Office Products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971" y="3256731"/>
            <a:ext cx="2509817" cy="221763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kstvak 19"/>
          <p:cNvSpPr txBox="1"/>
          <p:nvPr/>
        </p:nvSpPr>
        <p:spPr>
          <a:xfrm>
            <a:off x="7355110" y="5364919"/>
            <a:ext cx="1520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p = e</a:t>
            </a:r>
            <a:endParaRPr lang="nl-NL" sz="4800" dirty="0"/>
          </a:p>
        </p:txBody>
      </p:sp>
      <p:pic>
        <p:nvPicPr>
          <p:cNvPr id="21" name="Afbeelding 20" descr="Foto van een ei is wereldnieuws - 24Kitchen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86" r="23813"/>
          <a:stretch/>
        </p:blipFill>
        <p:spPr bwMode="auto">
          <a:xfrm>
            <a:off x="9772395" y="3256505"/>
            <a:ext cx="1709720" cy="2163884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kstvak 21"/>
          <p:cNvSpPr txBox="1"/>
          <p:nvPr/>
        </p:nvSpPr>
        <p:spPr>
          <a:xfrm>
            <a:off x="2058281" y="-85572"/>
            <a:ext cx="666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in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3" name="Tekstvak 22"/>
          <p:cNvSpPr txBox="1"/>
          <p:nvPr/>
        </p:nvSpPr>
        <p:spPr>
          <a:xfrm>
            <a:off x="5582087" y="-100247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mei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4" name="Tekstvak 23"/>
          <p:cNvSpPr txBox="1"/>
          <p:nvPr/>
        </p:nvSpPr>
        <p:spPr>
          <a:xfrm>
            <a:off x="8836089" y="-85572"/>
            <a:ext cx="20324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leggen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5" name="Tekstvak 24"/>
          <p:cNvSpPr txBox="1"/>
          <p:nvPr/>
        </p:nvSpPr>
        <p:spPr>
          <a:xfrm>
            <a:off x="1890382" y="5869100"/>
            <a:ext cx="1114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alle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6" name="Tekstvak 25"/>
          <p:cNvSpPr txBox="1"/>
          <p:nvPr/>
        </p:nvSpPr>
        <p:spPr>
          <a:xfrm>
            <a:off x="4533874" y="5869099"/>
            <a:ext cx="1791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vogels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7" name="Tekstvak 26"/>
          <p:cNvSpPr txBox="1"/>
          <p:nvPr/>
        </p:nvSpPr>
        <p:spPr>
          <a:xfrm>
            <a:off x="7547147" y="5869098"/>
            <a:ext cx="1542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een</a:t>
            </a:r>
            <a:r>
              <a:rPr lang="nl-NL" sz="4800" dirty="0" smtClean="0"/>
              <a:t> 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33635774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Kin behandelen met Filler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6" y="671006"/>
            <a:ext cx="3372485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ijl-links 4"/>
          <p:cNvSpPr/>
          <p:nvPr/>
        </p:nvSpPr>
        <p:spPr>
          <a:xfrm rot="9987374">
            <a:off x="242873" y="1800470"/>
            <a:ext cx="1875453" cy="32657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1962260" y="242550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k</a:t>
            </a:r>
            <a:endParaRPr lang="nl-NL" sz="4800" dirty="0"/>
          </a:p>
        </p:txBody>
      </p:sp>
      <p:pic>
        <p:nvPicPr>
          <p:cNvPr id="9" name="Afbeelding 8" descr="6-jarig Russisch meisje wordt 'mooiste kind ter wereld' genoemd, nu wil  elke fotograaf haar strikken | Showbizz | hln.b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273" y="656453"/>
            <a:ext cx="2974813" cy="184335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kstvak 9"/>
          <p:cNvSpPr txBox="1"/>
          <p:nvPr/>
        </p:nvSpPr>
        <p:spPr>
          <a:xfrm>
            <a:off x="5582087" y="2425508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</a:t>
            </a:r>
            <a:r>
              <a:rPr lang="nl-NL" sz="4800" dirty="0" err="1" smtClean="0"/>
              <a:t>sje</a:t>
            </a:r>
            <a:endParaRPr lang="nl-NL" sz="4800" dirty="0"/>
          </a:p>
        </p:txBody>
      </p:sp>
      <p:pic>
        <p:nvPicPr>
          <p:cNvPr id="11" name="Afbeelding 10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623381"/>
            <a:ext cx="2645410" cy="96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fbeelding 11" descr="CarpGarant | Tuinhek reliëf afgerond | 60 x 180 c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40" y="1573126"/>
            <a:ext cx="2645410" cy="962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kstvak 12"/>
          <p:cNvSpPr txBox="1"/>
          <p:nvPr/>
        </p:nvSpPr>
        <p:spPr>
          <a:xfrm>
            <a:off x="8225311" y="2535185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h = l</a:t>
            </a:r>
            <a:endParaRPr lang="nl-NL" sz="4800" dirty="0"/>
          </a:p>
        </p:txBody>
      </p:sp>
      <p:sp>
        <p:nvSpPr>
          <p:cNvPr id="14" name="Tekstvak 13"/>
          <p:cNvSpPr txBox="1"/>
          <p:nvPr/>
        </p:nvSpPr>
        <p:spPr>
          <a:xfrm>
            <a:off x="9785594" y="2499806"/>
            <a:ext cx="2165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err="1" smtClean="0"/>
              <a:t>kk</a:t>
            </a:r>
            <a:r>
              <a:rPr lang="nl-NL" sz="4800" dirty="0" smtClean="0"/>
              <a:t> = </a:t>
            </a:r>
            <a:r>
              <a:rPr lang="nl-NL" sz="4800" dirty="0" err="1" smtClean="0"/>
              <a:t>gg</a:t>
            </a:r>
            <a:endParaRPr lang="nl-NL" sz="4800" dirty="0"/>
          </a:p>
        </p:txBody>
      </p:sp>
      <p:pic>
        <p:nvPicPr>
          <p:cNvPr id="15" name="Afbeelding 14" descr="Set van 4 ballen Softy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9" b="17030"/>
          <a:stretch/>
        </p:blipFill>
        <p:spPr bwMode="auto">
          <a:xfrm>
            <a:off x="708335" y="3256505"/>
            <a:ext cx="3324225" cy="22713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Tekstvak 15"/>
          <p:cNvSpPr txBox="1"/>
          <p:nvPr/>
        </p:nvSpPr>
        <p:spPr>
          <a:xfrm>
            <a:off x="1191091" y="5387758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b</a:t>
            </a:r>
            <a:endParaRPr lang="nl-NL" sz="4800" dirty="0"/>
          </a:p>
        </p:txBody>
      </p:sp>
      <p:sp>
        <p:nvSpPr>
          <p:cNvPr id="17" name="Tekstvak 16"/>
          <p:cNvSpPr txBox="1"/>
          <p:nvPr/>
        </p:nvSpPr>
        <p:spPr>
          <a:xfrm>
            <a:off x="2532263" y="5364919"/>
            <a:ext cx="85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- n</a:t>
            </a:r>
            <a:endParaRPr lang="nl-NL" sz="4800" dirty="0"/>
          </a:p>
        </p:txBody>
      </p:sp>
      <p:pic>
        <p:nvPicPr>
          <p:cNvPr id="18" name="Afbeelding 17" descr="Vogels voeren in je tuin: dit kun je ze geven in de lente | RTL Nieuws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1" r="17678"/>
          <a:stretch/>
        </p:blipFill>
        <p:spPr bwMode="auto">
          <a:xfrm>
            <a:off x="4426573" y="3256505"/>
            <a:ext cx="2006081" cy="2217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Afbeelding 18" descr="Amazon.com : Amazon Basics Refillable Fountain Pen - Medium Point, Black  Ink : Office Products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971" y="3256731"/>
            <a:ext cx="2509817" cy="221763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kstvak 19"/>
          <p:cNvSpPr txBox="1"/>
          <p:nvPr/>
        </p:nvSpPr>
        <p:spPr>
          <a:xfrm>
            <a:off x="7355110" y="5364919"/>
            <a:ext cx="1520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p = e</a:t>
            </a:r>
            <a:endParaRPr lang="nl-NL" sz="4800" dirty="0"/>
          </a:p>
        </p:txBody>
      </p:sp>
      <p:pic>
        <p:nvPicPr>
          <p:cNvPr id="21" name="Afbeelding 20" descr="Foto van een ei is wereldnieuws - 24Kitchen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86" r="23813"/>
          <a:stretch/>
        </p:blipFill>
        <p:spPr bwMode="auto">
          <a:xfrm>
            <a:off x="9772395" y="3256505"/>
            <a:ext cx="1709720" cy="2163884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kstvak 21"/>
          <p:cNvSpPr txBox="1"/>
          <p:nvPr/>
        </p:nvSpPr>
        <p:spPr>
          <a:xfrm>
            <a:off x="2058281" y="-85572"/>
            <a:ext cx="666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in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3" name="Tekstvak 22"/>
          <p:cNvSpPr txBox="1"/>
          <p:nvPr/>
        </p:nvSpPr>
        <p:spPr>
          <a:xfrm>
            <a:off x="5582087" y="-100247"/>
            <a:ext cx="127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mei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4" name="Tekstvak 23"/>
          <p:cNvSpPr txBox="1"/>
          <p:nvPr/>
        </p:nvSpPr>
        <p:spPr>
          <a:xfrm>
            <a:off x="8836089" y="-85572"/>
            <a:ext cx="20324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leggen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5" name="Tekstvak 24"/>
          <p:cNvSpPr txBox="1"/>
          <p:nvPr/>
        </p:nvSpPr>
        <p:spPr>
          <a:xfrm>
            <a:off x="1890382" y="5869100"/>
            <a:ext cx="1114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alle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6" name="Tekstvak 25"/>
          <p:cNvSpPr txBox="1"/>
          <p:nvPr/>
        </p:nvSpPr>
        <p:spPr>
          <a:xfrm>
            <a:off x="4533874" y="5869099"/>
            <a:ext cx="1791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vogels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7" name="Tekstvak 26"/>
          <p:cNvSpPr txBox="1"/>
          <p:nvPr/>
        </p:nvSpPr>
        <p:spPr>
          <a:xfrm>
            <a:off x="7547147" y="5869098"/>
            <a:ext cx="1542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een</a:t>
            </a:r>
            <a:r>
              <a:rPr lang="nl-NL" sz="4800" dirty="0" smtClean="0"/>
              <a:t> </a:t>
            </a:r>
            <a:endParaRPr lang="nl-NL" sz="4800" dirty="0"/>
          </a:p>
        </p:txBody>
      </p:sp>
      <p:sp>
        <p:nvSpPr>
          <p:cNvPr id="28" name="Tekstvak 27"/>
          <p:cNvSpPr txBox="1"/>
          <p:nvPr/>
        </p:nvSpPr>
        <p:spPr>
          <a:xfrm>
            <a:off x="10311690" y="5869098"/>
            <a:ext cx="1542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>
                <a:solidFill>
                  <a:srgbClr val="00B050"/>
                </a:solidFill>
              </a:rPr>
              <a:t>ei</a:t>
            </a:r>
            <a:r>
              <a:rPr lang="nl-NL" sz="4800" dirty="0" smtClean="0"/>
              <a:t> 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603425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12107"/>
          </a:xfrm>
        </p:spPr>
        <p:txBody>
          <a:bodyPr>
            <a:normAutofit/>
          </a:bodyPr>
          <a:lstStyle/>
          <a:p>
            <a:pPr algn="ctr"/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Ronde </a:t>
            </a:r>
            <a:r>
              <a:rPr lang="nl-BE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5: Fotoronde</a:t>
            </a:r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Welke bloem staat op de foto?</a:t>
            </a:r>
            <a:endParaRPr lang="nl-B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37089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rc_mi" descr="Gerelateerde afbeeldi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597" y="1496203"/>
            <a:ext cx="5074558" cy="41488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49920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rc_mi" descr="Gerelateerde afbeeldi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597" y="1496203"/>
            <a:ext cx="5074558" cy="414881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kstvak 2"/>
          <p:cNvSpPr txBox="1"/>
          <p:nvPr/>
        </p:nvSpPr>
        <p:spPr>
          <a:xfrm>
            <a:off x="3537597" y="5822302"/>
            <a:ext cx="5074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>
                <a:solidFill>
                  <a:srgbClr val="00B050"/>
                </a:solidFill>
              </a:rPr>
              <a:t>meiklokje</a:t>
            </a:r>
            <a:endParaRPr lang="nl-NL" sz="4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5785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rc_mi" descr="Afbeeldingsresultaat voor magnoli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944" y="1561516"/>
            <a:ext cx="4523599" cy="41301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22834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4400" dirty="0"/>
              <a:t>VRAAG 3:</a:t>
            </a:r>
          </a:p>
          <a:p>
            <a:pPr marL="0" indent="0">
              <a:buNone/>
            </a:pPr>
            <a:r>
              <a:rPr lang="nl-BE" sz="4400" dirty="0"/>
              <a:t>Hoeveel dagen telt de maand mei?</a:t>
            </a:r>
          </a:p>
          <a:p>
            <a:pPr marL="457200" lvl="1" indent="0">
              <a:buNone/>
            </a:pPr>
            <a:r>
              <a:rPr lang="nl-BE" sz="4400" dirty="0"/>
              <a:t>		A) 28</a:t>
            </a:r>
          </a:p>
          <a:p>
            <a:pPr marL="457200" lvl="1" indent="0">
              <a:buNone/>
            </a:pPr>
            <a:r>
              <a:rPr lang="nl-BE" sz="4400" dirty="0"/>
              <a:t>		B) 30</a:t>
            </a:r>
          </a:p>
          <a:p>
            <a:pPr marL="457200" lvl="1" indent="0">
              <a:buNone/>
            </a:pPr>
            <a:r>
              <a:rPr lang="nl-BE" sz="4400" dirty="0"/>
              <a:t>		C) 31</a:t>
            </a:r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860307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rc_mi" descr="Afbeeldingsresultaat voor magnoli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944" y="1561516"/>
            <a:ext cx="4523599" cy="413015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kstvak 3"/>
          <p:cNvSpPr txBox="1"/>
          <p:nvPr/>
        </p:nvSpPr>
        <p:spPr>
          <a:xfrm>
            <a:off x="3626464" y="5812972"/>
            <a:ext cx="5074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>
                <a:solidFill>
                  <a:srgbClr val="00B050"/>
                </a:solidFill>
              </a:rPr>
              <a:t>magnolia</a:t>
            </a:r>
            <a:endParaRPr lang="nl-NL" sz="4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7006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Afbeeldingsresultaat voor paardenbloem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5" r="38868"/>
          <a:stretch/>
        </p:blipFill>
        <p:spPr bwMode="auto">
          <a:xfrm>
            <a:off x="3816220" y="1315616"/>
            <a:ext cx="4450702" cy="42360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170943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Afbeeldingsresultaat voor paardenbloem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5" r="38868"/>
          <a:stretch/>
        </p:blipFill>
        <p:spPr bwMode="auto">
          <a:xfrm>
            <a:off x="3816220" y="1315616"/>
            <a:ext cx="4450702" cy="42360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3626464" y="5812972"/>
            <a:ext cx="5074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>
                <a:solidFill>
                  <a:srgbClr val="00B050"/>
                </a:solidFill>
              </a:rPr>
              <a:t>paardenbloem</a:t>
            </a:r>
            <a:endParaRPr lang="nl-NL" sz="4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25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rc_mi" descr="Gerelateerde afbeeldi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6" r="44970" b="23306"/>
          <a:stretch/>
        </p:blipFill>
        <p:spPr bwMode="auto">
          <a:xfrm>
            <a:off x="4423583" y="1352939"/>
            <a:ext cx="3480319" cy="40588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43504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3626464" y="5812972"/>
            <a:ext cx="5074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>
                <a:solidFill>
                  <a:srgbClr val="00B050"/>
                </a:solidFill>
              </a:rPr>
              <a:t>klaproos</a:t>
            </a:r>
            <a:endParaRPr lang="nl-NL" sz="4800" dirty="0">
              <a:solidFill>
                <a:srgbClr val="00B050"/>
              </a:solidFill>
            </a:endParaRPr>
          </a:p>
        </p:txBody>
      </p:sp>
      <p:pic>
        <p:nvPicPr>
          <p:cNvPr id="5" name="irc_mi" descr="Gerelateerde afbeeldi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6" r="44970" b="23306"/>
          <a:stretch/>
        </p:blipFill>
        <p:spPr bwMode="auto">
          <a:xfrm>
            <a:off x="4423583" y="1352939"/>
            <a:ext cx="3480319" cy="40588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168879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rc_mi" descr="Afbeeldingsresultaat voor narcis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485" y="1867191"/>
            <a:ext cx="4272515" cy="33672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74242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3626464" y="5812972"/>
            <a:ext cx="5074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>
                <a:solidFill>
                  <a:srgbClr val="00B050"/>
                </a:solidFill>
              </a:rPr>
              <a:t>narcis</a:t>
            </a:r>
            <a:endParaRPr lang="nl-NL" sz="4800" dirty="0">
              <a:solidFill>
                <a:srgbClr val="00B050"/>
              </a:solidFill>
            </a:endParaRPr>
          </a:p>
        </p:txBody>
      </p:sp>
      <p:pic>
        <p:nvPicPr>
          <p:cNvPr id="5" name="irc_mi" descr="Afbeeldingsresultaat voor narcis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485" y="1867191"/>
            <a:ext cx="4272515" cy="33672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66165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Afbeeldingsresultaat voor blauwe druifjes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67"/>
          <a:stretch/>
        </p:blipFill>
        <p:spPr bwMode="auto">
          <a:xfrm>
            <a:off x="4273420" y="1576873"/>
            <a:ext cx="3862874" cy="40308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864836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3626464" y="5812972"/>
            <a:ext cx="5074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>
                <a:solidFill>
                  <a:srgbClr val="00B050"/>
                </a:solidFill>
              </a:rPr>
              <a:t>blauwe druifjes</a:t>
            </a:r>
            <a:endParaRPr lang="nl-NL" sz="4800" dirty="0">
              <a:solidFill>
                <a:srgbClr val="00B050"/>
              </a:solidFill>
            </a:endParaRPr>
          </a:p>
        </p:txBody>
      </p:sp>
      <p:pic>
        <p:nvPicPr>
          <p:cNvPr id="4" name="irc_mi" descr="Afbeeldingsresultaat voor blauwe druifjes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67"/>
          <a:stretch/>
        </p:blipFill>
        <p:spPr bwMode="auto">
          <a:xfrm>
            <a:off x="4273420" y="1576873"/>
            <a:ext cx="3862874" cy="40308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78280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Mixed Bedding Hyacinth Bulbs | Buy Online | Boston Bulb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231" y="1747997"/>
            <a:ext cx="3897023" cy="389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123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BE" sz="4400" dirty="0"/>
              <a:t>Hoeveel dagen telt de maand mei?</a:t>
            </a:r>
          </a:p>
          <a:p>
            <a:pPr marL="457200" lvl="1" indent="0">
              <a:buNone/>
            </a:pPr>
            <a:r>
              <a:rPr lang="nl-BE" sz="4400" dirty="0"/>
              <a:t>		A) 28</a:t>
            </a:r>
          </a:p>
          <a:p>
            <a:pPr marL="457200" lvl="1" indent="0">
              <a:buNone/>
            </a:pPr>
            <a:r>
              <a:rPr lang="nl-BE" sz="4400" dirty="0"/>
              <a:t>		B) 30</a:t>
            </a:r>
          </a:p>
          <a:p>
            <a:pPr marL="457200" lvl="1" indent="0">
              <a:buNone/>
            </a:pPr>
            <a:r>
              <a:rPr lang="nl-BE" sz="4400" dirty="0"/>
              <a:t>		</a:t>
            </a:r>
            <a:r>
              <a:rPr lang="nl-BE" sz="4400" b="1" u="sng" dirty="0"/>
              <a:t>C) 31</a:t>
            </a:r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  <p:sp>
        <p:nvSpPr>
          <p:cNvPr id="2" name="AutoShape 6" descr="Kijk de leukste Bumba filmpjes in het Nederlands - Kids-Tube.nl"/>
          <p:cNvSpPr>
            <a:spLocks noChangeAspect="1" noChangeArrowheads="1"/>
          </p:cNvSpPr>
          <p:nvPr/>
        </p:nvSpPr>
        <p:spPr bwMode="auto">
          <a:xfrm>
            <a:off x="155575" y="-144463"/>
            <a:ext cx="1730890" cy="1730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sp>
        <p:nvSpPr>
          <p:cNvPr id="4" name="AutoShape 8" descr="Kijk de leukste Bumba filmpjes in het Nederlands - Kids-Tube.n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pic>
        <p:nvPicPr>
          <p:cNvPr id="6" name="Picture 4" descr="Kalender Afscheuren Datum - Gratis vectorafbeelding op Pixabay">
            <a:extLst>
              <a:ext uri="{FF2B5EF4-FFF2-40B4-BE49-F238E27FC236}">
                <a16:creationId xmlns:a16="http://schemas.microsoft.com/office/drawing/2014/main" id="{5F644E49-1654-459A-9994-C4B058FF56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446" y="2859930"/>
            <a:ext cx="3130421" cy="3359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9405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3626464" y="5812972"/>
            <a:ext cx="5074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>
                <a:solidFill>
                  <a:srgbClr val="00B050"/>
                </a:solidFill>
              </a:rPr>
              <a:t>hyacint</a:t>
            </a:r>
            <a:endParaRPr lang="nl-NL" sz="4800" dirty="0">
              <a:solidFill>
                <a:srgbClr val="00B050"/>
              </a:solidFill>
            </a:endParaRPr>
          </a:p>
        </p:txBody>
      </p:sp>
      <p:pic>
        <p:nvPicPr>
          <p:cNvPr id="3076" name="Picture 4" descr="Mixed Bedding Hyacinth Bulbs | Buy Online | Boston Bulb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231" y="1747997"/>
            <a:ext cx="3897023" cy="389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8476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12107"/>
          </a:xfrm>
        </p:spPr>
        <p:txBody>
          <a:bodyPr>
            <a:normAutofit/>
          </a:bodyPr>
          <a:lstStyle/>
          <a:p>
            <a:pPr algn="ctr"/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Ronde </a:t>
            </a:r>
            <a:r>
              <a:rPr lang="nl-BE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6: Raad-je-plaatje</a:t>
            </a:r>
            <a:br>
              <a:rPr lang="nl-BE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BE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B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Welke vogel staat op de foto?</a:t>
            </a:r>
            <a:endParaRPr lang="nl-B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437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Afbeeldingsresultaat voor merel">
            <a:hlinkClick r:id="rId3"/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78243"/>
          <a:stretch/>
        </p:blipFill>
        <p:spPr bwMode="auto">
          <a:xfrm>
            <a:off x="3174042" y="1023254"/>
            <a:ext cx="5979402" cy="9548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82368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Afbeeldingsresultaat voor merel">
            <a:hlinkClick r:id="rId3"/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43"/>
          <a:stretch/>
        </p:blipFill>
        <p:spPr bwMode="auto">
          <a:xfrm>
            <a:off x="3174042" y="1023255"/>
            <a:ext cx="5979402" cy="19158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4917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Afbeeldingsresultaat voor merel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042" y="1023255"/>
            <a:ext cx="5979402" cy="438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92593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3626464" y="5812972"/>
            <a:ext cx="5074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>
                <a:solidFill>
                  <a:srgbClr val="00B050"/>
                </a:solidFill>
              </a:rPr>
              <a:t>merel</a:t>
            </a:r>
            <a:endParaRPr lang="nl-NL" sz="4800" dirty="0">
              <a:solidFill>
                <a:srgbClr val="00B050"/>
              </a:solidFill>
            </a:endParaRPr>
          </a:p>
        </p:txBody>
      </p:sp>
      <p:pic>
        <p:nvPicPr>
          <p:cNvPr id="4" name="irc_mi" descr="Afbeeldingsresultaat voor merel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042" y="1023255"/>
            <a:ext cx="5979402" cy="438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1567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rc_mi" descr="Afbeeldingsresultaat voor roodborstje">
            <a:hlinkClick r:id="rId3"/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34"/>
          <a:stretch/>
        </p:blipFill>
        <p:spPr bwMode="auto">
          <a:xfrm>
            <a:off x="7352522" y="1315615"/>
            <a:ext cx="1856792" cy="40961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2444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rc_mi" descr="Afbeeldingsresultaat voor roodborstje">
            <a:hlinkClick r:id="rId3"/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0"/>
          <a:stretch/>
        </p:blipFill>
        <p:spPr bwMode="auto">
          <a:xfrm>
            <a:off x="6391468" y="1315615"/>
            <a:ext cx="2817845" cy="40961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37384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rc_mi" descr="Afbeeldingsresultaat voor roodborstje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042" y="1315615"/>
            <a:ext cx="6035272" cy="40961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9763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3626464" y="5812972"/>
            <a:ext cx="5074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>
                <a:solidFill>
                  <a:srgbClr val="00B050"/>
                </a:solidFill>
              </a:rPr>
              <a:t>roodborstje</a:t>
            </a:r>
            <a:endParaRPr lang="nl-NL" sz="4800" dirty="0">
              <a:solidFill>
                <a:srgbClr val="00B050"/>
              </a:solidFill>
            </a:endParaRPr>
          </a:p>
        </p:txBody>
      </p:sp>
      <p:pic>
        <p:nvPicPr>
          <p:cNvPr id="5" name="irc_mi" descr="Afbeeldingsresultaat voor roodborstje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042" y="1315615"/>
            <a:ext cx="6035272" cy="40961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86057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BE" sz="4400" dirty="0"/>
              <a:t>VRAAG 4:</a:t>
            </a:r>
          </a:p>
          <a:p>
            <a:pPr marL="0" indent="0">
              <a:buNone/>
            </a:pPr>
            <a:r>
              <a:rPr lang="nl-BE" sz="4400" dirty="0"/>
              <a:t>Wat vieren we op 1 mei?</a:t>
            </a:r>
          </a:p>
          <a:p>
            <a:pPr marL="457200" lvl="1" indent="0">
              <a:buNone/>
            </a:pPr>
            <a:r>
              <a:rPr lang="nl-BE" sz="4400" dirty="0"/>
              <a:t>		A) Moederdag</a:t>
            </a:r>
          </a:p>
          <a:p>
            <a:pPr marL="457200" lvl="1" indent="0">
              <a:buNone/>
            </a:pPr>
            <a:r>
              <a:rPr lang="nl-BE" sz="4400" dirty="0"/>
              <a:t>		B) Dag van de arbeid</a:t>
            </a:r>
          </a:p>
          <a:p>
            <a:pPr marL="457200" lvl="1" indent="0">
              <a:buNone/>
            </a:pPr>
            <a:r>
              <a:rPr lang="nl-BE" sz="4400" dirty="0"/>
              <a:t>		C) 1 </a:t>
            </a:r>
            <a:r>
              <a:rPr lang="nl-BE" sz="4400" dirty="0" err="1"/>
              <a:t>mei-dag</a:t>
            </a:r>
            <a:endParaRPr lang="nl-BE" sz="4400" dirty="0"/>
          </a:p>
          <a:p>
            <a:pPr lvl="1"/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25523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Afbeeldingsresultaat voor kraai">
            <a:hlinkClick r:id="rId3"/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15"/>
          <a:stretch/>
        </p:blipFill>
        <p:spPr bwMode="auto">
          <a:xfrm>
            <a:off x="3174042" y="4366726"/>
            <a:ext cx="5997950" cy="10823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94143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Afbeeldingsresultaat voor kraai">
            <a:hlinkClick r:id="rId3"/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61"/>
          <a:stretch/>
        </p:blipFill>
        <p:spPr bwMode="auto">
          <a:xfrm>
            <a:off x="3174042" y="3368350"/>
            <a:ext cx="5997950" cy="20807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66747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Afbeeldingsresultaat voor kraai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042" y="1315614"/>
            <a:ext cx="5997950" cy="4133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6407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3626464" y="5812972"/>
            <a:ext cx="5074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>
                <a:solidFill>
                  <a:srgbClr val="00B050"/>
                </a:solidFill>
              </a:rPr>
              <a:t>kraai</a:t>
            </a:r>
            <a:endParaRPr lang="nl-NL" sz="4800" dirty="0">
              <a:solidFill>
                <a:srgbClr val="00B050"/>
              </a:solidFill>
            </a:endParaRPr>
          </a:p>
        </p:txBody>
      </p:sp>
      <p:pic>
        <p:nvPicPr>
          <p:cNvPr id="4" name="irc_mi" descr="Afbeeldingsresultaat voor kraai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042" y="1315614"/>
            <a:ext cx="5997950" cy="4133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54606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rc_mi" descr="Gerelateerde afbeelding">
            <a:hlinkClick r:id="rId3"/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4218" r="58061"/>
          <a:stretch/>
        </p:blipFill>
        <p:spPr bwMode="auto">
          <a:xfrm>
            <a:off x="3174042" y="3135086"/>
            <a:ext cx="2480309" cy="22953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4983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rc_mi" descr="Gerelateerde afbeelding">
            <a:hlinkClick r:id="rId3"/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87" r="51118"/>
          <a:stretch/>
        </p:blipFill>
        <p:spPr bwMode="auto">
          <a:xfrm>
            <a:off x="3174043" y="2705877"/>
            <a:ext cx="2890856" cy="27245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76202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rc_mi" descr="Gerelateerde afbeelding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042" y="1315615"/>
            <a:ext cx="5913973" cy="41148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21152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3626464" y="5812972"/>
            <a:ext cx="5074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>
                <a:solidFill>
                  <a:srgbClr val="00B050"/>
                </a:solidFill>
              </a:rPr>
              <a:t>pimpelmees</a:t>
            </a:r>
            <a:endParaRPr lang="nl-NL" sz="4800" dirty="0">
              <a:solidFill>
                <a:srgbClr val="00B050"/>
              </a:solidFill>
            </a:endParaRPr>
          </a:p>
        </p:txBody>
      </p:sp>
      <p:pic>
        <p:nvPicPr>
          <p:cNvPr id="5" name="irc_mi" descr="Gerelateerde afbeelding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042" y="1315615"/>
            <a:ext cx="5913973" cy="41148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57770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Gerelateerde afbeelding">
            <a:hlinkClick r:id="rId3"/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" t="44446" r="66473" b="1133"/>
          <a:stretch/>
        </p:blipFill>
        <p:spPr bwMode="auto">
          <a:xfrm>
            <a:off x="3209732" y="3144415"/>
            <a:ext cx="1931436" cy="22393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96742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Gerelateerde afbeelding">
            <a:hlinkClick r:id="rId3"/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0384" r="40711" b="1"/>
          <a:stretch/>
        </p:blipFill>
        <p:spPr bwMode="auto">
          <a:xfrm>
            <a:off x="3174041" y="2565918"/>
            <a:ext cx="3478686" cy="28644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4322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0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1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2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3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4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5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6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7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0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1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2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3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4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5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6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7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8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9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0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1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2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3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4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5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6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7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8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9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0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1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2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3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4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5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6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7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8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9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0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1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2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3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4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5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6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7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8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9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0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1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2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3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4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5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6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7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8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9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0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1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2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3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4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5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6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7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8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9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0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1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2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3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4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5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6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7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8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9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459</TotalTime>
  <Words>1147</Words>
  <Application>Microsoft Office PowerPoint</Application>
  <PresentationFormat>Breedbeeld</PresentationFormat>
  <Paragraphs>1367</Paragraphs>
  <Slides>110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110</vt:i4>
      </vt:variant>
    </vt:vector>
  </HeadingPairs>
  <TitlesOfParts>
    <vt:vector size="117" baseType="lpstr">
      <vt:lpstr>Arial</vt:lpstr>
      <vt:lpstr>Arial</vt:lpstr>
      <vt:lpstr>Calibri</vt:lpstr>
      <vt:lpstr>Calibri Light</vt:lpstr>
      <vt:lpstr>Roboto</vt:lpstr>
      <vt:lpstr>Times New Roman</vt:lpstr>
      <vt:lpstr>Kantoorthema</vt:lpstr>
      <vt:lpstr>Meiquiz</vt:lpstr>
      <vt:lpstr>Ronde 1: Vragenronde  Beantwoord volgende vragen.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Ronde 2: Juist/Fout-ronde  Beantwoord volgende vragen.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Ronde 3: Woordenronde  We lossen samen een kruiswoordraadsel op.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Ronde 4: Rebus  Los samen de rebus op.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Ronde 5: Fotoronde  Welke bloem staat op de foto?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Ronde 6: Raad-je-plaatje  Welke vogel staat op de foto?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Ronde 7: Liedjes  We zingen uit volle borst mee! </vt:lpstr>
      <vt:lpstr>PowerPoint-presentatie</vt:lpstr>
      <vt:lpstr>PowerPoint-presentatie</vt:lpstr>
      <vt:lpstr>PowerPoint-presentatie</vt:lpstr>
      <vt:lpstr>Einde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Carnavalsquiz</dc:title>
  <dc:creator>SC2</dc:creator>
  <cp:lastModifiedBy>Stephanie</cp:lastModifiedBy>
  <cp:revision>91</cp:revision>
  <dcterms:created xsi:type="dcterms:W3CDTF">2021-03-01T14:48:39Z</dcterms:created>
  <dcterms:modified xsi:type="dcterms:W3CDTF">2022-05-17T18:44:14Z</dcterms:modified>
</cp:coreProperties>
</file>