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56" r:id="rId2"/>
    <p:sldId id="281" r:id="rId3"/>
    <p:sldId id="283" r:id="rId4"/>
    <p:sldId id="298" r:id="rId5"/>
    <p:sldId id="284" r:id="rId6"/>
    <p:sldId id="299" r:id="rId7"/>
    <p:sldId id="285" r:id="rId8"/>
    <p:sldId id="305" r:id="rId9"/>
    <p:sldId id="288" r:id="rId10"/>
    <p:sldId id="301" r:id="rId11"/>
    <p:sldId id="289" r:id="rId12"/>
    <p:sldId id="302" r:id="rId13"/>
    <p:sldId id="290" r:id="rId14"/>
    <p:sldId id="303" r:id="rId15"/>
    <p:sldId id="291" r:id="rId16"/>
    <p:sldId id="304" r:id="rId17"/>
    <p:sldId id="282" r:id="rId18"/>
    <p:sldId id="306" r:id="rId19"/>
    <p:sldId id="294" r:id="rId20"/>
    <p:sldId id="307" r:id="rId21"/>
    <p:sldId id="293" r:id="rId22"/>
    <p:sldId id="308" r:id="rId23"/>
    <p:sldId id="261" r:id="rId24"/>
    <p:sldId id="270" r:id="rId25"/>
    <p:sldId id="271" r:id="rId26"/>
    <p:sldId id="272" r:id="rId27"/>
    <p:sldId id="273" r:id="rId28"/>
    <p:sldId id="262" r:id="rId29"/>
    <p:sldId id="309" r:id="rId30"/>
    <p:sldId id="263" r:id="rId31"/>
    <p:sldId id="310" r:id="rId32"/>
    <p:sldId id="327" r:id="rId33"/>
    <p:sldId id="328" r:id="rId34"/>
    <p:sldId id="329" r:id="rId35"/>
    <p:sldId id="330" r:id="rId36"/>
    <p:sldId id="331" r:id="rId37"/>
    <p:sldId id="332" r:id="rId38"/>
    <p:sldId id="292" r:id="rId39"/>
    <p:sldId id="334" r:id="rId40"/>
    <p:sldId id="274" r:id="rId41"/>
    <p:sldId id="319" r:id="rId42"/>
    <p:sldId id="275" r:id="rId43"/>
    <p:sldId id="320" r:id="rId44"/>
    <p:sldId id="276" r:id="rId45"/>
    <p:sldId id="321" r:id="rId46"/>
    <p:sldId id="277" r:id="rId47"/>
    <p:sldId id="322" r:id="rId48"/>
    <p:sldId id="278" r:id="rId49"/>
    <p:sldId id="323" r:id="rId50"/>
    <p:sldId id="333" r:id="rId51"/>
    <p:sldId id="311" r:id="rId52"/>
    <p:sldId id="266" r:id="rId53"/>
    <p:sldId id="312" r:id="rId54"/>
    <p:sldId id="267" r:id="rId55"/>
    <p:sldId id="313" r:id="rId56"/>
    <p:sldId id="268" r:id="rId57"/>
    <p:sldId id="314" r:id="rId58"/>
    <p:sldId id="287" r:id="rId59"/>
    <p:sldId id="315" r:id="rId60"/>
    <p:sldId id="295" r:id="rId61"/>
    <p:sldId id="317" r:id="rId62"/>
    <p:sldId id="296" r:id="rId63"/>
    <p:sldId id="318" r:id="rId64"/>
    <p:sldId id="269" r:id="rId65"/>
    <p:sldId id="316" r:id="rId66"/>
    <p:sldId id="257" r:id="rId67"/>
    <p:sldId id="324" r:id="rId68"/>
    <p:sldId id="258" r:id="rId69"/>
    <p:sldId id="325" r:id="rId70"/>
    <p:sldId id="335" r:id="rId71"/>
    <p:sldId id="297" r:id="rId72"/>
    <p:sldId id="326" r:id="rId73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>
        <p:scale>
          <a:sx n="71" d="100"/>
          <a:sy n="71" d="100"/>
        </p:scale>
        <p:origin x="696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D2765-5280-49E4-8BD9-8AB72B171B4D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3A2379-D759-4299-ADF5-06DA8C7404BC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83076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3A2379-D759-4299-ADF5-06DA8C7404BC}" type="slidenum">
              <a:rPr lang="nl-BE" smtClean="0"/>
              <a:t>33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83359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AEAC35-ED2E-743A-B811-D6EE2E2D32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950BF6C-5E6A-2862-5028-551DBC927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DA9C974-8431-0F2A-FD34-C5966CE5D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B64A36A-BA66-2A0A-2627-8255D1EFF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019C6DE-9A3C-B295-FEC7-C704BFA3A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98699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A57946-3967-87A2-2803-4624194EF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C119040-D99F-7ED8-5717-8F0785B4DF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DCAF6C0-B091-DACD-1648-D88CDCE45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DD4A05A-22E8-1535-F2A1-DE641784F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AF00DB2-0636-0497-C153-B298C42A9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18368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3674B685-28A1-F380-CF83-754285614C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8AEAF90-82BC-310B-3DAC-4C68D81F15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0B1AEAB-4A41-D7F7-5F92-C1F49F62B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A4BACA4-F3F7-EBE2-8167-1F6DEFBB77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E25A581-889E-89A2-7468-FD1256367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51736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21E8025-9D73-F9DC-3A71-4C01B62AD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0950BD-8C92-9170-8DF0-0243454C5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39247A9-4C60-168D-B3D2-E5686CDE5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5B4AEE2-7D68-E536-183F-201EC0E1E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ABAB0D9-CE9E-10D5-522E-6CC371B962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9365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70DB67-6EB7-C2BC-58EF-BFB56D688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A280184-8244-538F-B58B-FD6874537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C7796DA-306A-CBFD-1705-7B367D613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8BADDED-FA94-4A39-E7E7-D800DBF4C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C2EFDA-B134-18CE-FA95-B8F35FED7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6963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2A3824-029A-28C7-7135-09CBCF103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933ECB-5F12-BA42-2784-B42C2BBBC1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26B468F-D9E7-C815-136C-75841C51EF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C968EA-5DAF-45A8-742A-25ADB3C0A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D4BBFB2-44FF-080A-0067-CA66546F5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90D3A7A-BFC0-851D-8A61-D86858997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0491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F63B0C-EF69-5FEF-2E86-8EA158EA8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EDD71F3-B291-84A6-9E23-C0C0FD1A7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BDE5BB3-3B40-26A2-F19B-395B9A5877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19D7270-7FEC-D3CF-97D1-16E7B60016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0AAF6AA-C1EC-407D-5597-CECAE51A28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1E3F1536-9844-E4DF-E244-15DC6F203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1D24B44-7A36-FE45-EFF6-A29716000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B21237CC-27F5-FD42-2819-DD6A3FF9D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6427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07D762-0476-C360-F25D-0E4E355A1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A7FB931-2139-6C61-B4D9-4624F1F04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5E07187-8575-B68E-7173-95B853580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581D181-FE31-1680-BEF5-48C642987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51374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3423238-2BA4-9D6F-1F6E-63FA97D73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62D98D6B-CCEB-62AE-85E5-25B376F30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56FE163-80AB-B694-F5EE-A6B04059A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69751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5E39F0-1ABC-A230-5924-AD24B2646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C09593E-4993-B0D5-0B3A-67A4F18B6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1863DB2-E8D5-CBBE-9CCA-EA628EA9A7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B1F768A-8235-BB1B-2D97-F1D1CE57F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28D125B-1B52-A9DB-4182-3B238CFE0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2017379-DE2B-EEB3-32FE-373AF31C5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1851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E7F3E0-0956-6301-7499-9AF3384A1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86BBD67-F032-DAFC-CC1A-8E194AABFA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DAD21D7-9CA6-3A22-8B75-2390B550C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10C95D5-D047-273F-B557-66A185E4D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45FB2FD-71E7-2229-F356-9485A30DE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610C7D7-1AC3-A1D0-0F39-E8BD617F5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36922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9F70F3D-762B-ABD1-2D68-074AAB1BF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0543EE5-19F2-C281-C09E-9E487223D5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9A2782E-3EB3-6B35-0428-729A5F4EE5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83D339-EFAA-4227-A956-3C80F4D1C6EC}" type="datetimeFigureOut">
              <a:rPr lang="nl-BE" smtClean="0"/>
              <a:t>13/01/2025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072BDA6-B0FD-B942-C430-160017D6E6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A0457A3-6287-E76C-1716-72884D4F31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7492E3-61F0-4DE5-8DFB-443867626FC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6050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bing.com/videos/riverview/relatedvideo?q=eurovision+abba&amp;&amp;mid=3BD2E20C46BC0C43136E3BD2E20C46BC0C43136E&amp;mcid=AFFC15435B6A4384830F03E13CE81A94&amp;FORM=VCGVRP" TargetMode="External"/><Relationship Id="rId4" Type="http://schemas.openxmlformats.org/officeDocument/2006/relationships/hyperlink" Target="https://www.bing.com/videos/riverview/relatedvideo?&amp;q=eurovision+muziek+entree+louis+neefs&amp;&amp;mid=7F60AC8B3B71A4B406267F60AC8B3B71A4B40626&amp;&amp;mcid=8102032F7FAD4DA2B98DE4A1C1CF59EE&amp;FORM=VRDGAR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youtube.com/watch?v=PyFnDf8PvmU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youtube.com/watch?v=h1a_5Hyzjks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youtube.com/watch?v=52W1665yI1Y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youtube.com/watch?v=XtIm4nRWvO4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youtube.com/watch?v=CJDxnWFqpiA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Festival_van_San_Remo" TargetMode="External"/><Relationship Id="rId2" Type="http://schemas.openxmlformats.org/officeDocument/2006/relationships/hyperlink" Target="https://nl.wikipedia.org/wiki/Eurovisiesongfestival_195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l.wikipedia.org/wiki/J%27aime_la_vie" TargetMode="External"/><Relationship Id="rId5" Type="http://schemas.openxmlformats.org/officeDocument/2006/relationships/hyperlink" Target="https://nl.wikipedia.org/wiki/Sandra_Kim" TargetMode="External"/><Relationship Id="rId4" Type="http://schemas.openxmlformats.org/officeDocument/2006/relationships/hyperlink" Target="https://nl.wikipedia.org/wiki/Eurovisiesongfestival_1986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bing.com/videos/riverview/relatedvideo?&amp;q=ding+dong+nederland&amp;&amp;mid=412CDCE49522DEC9CB14412CDCE49522DEC9CB14&amp;&amp;mcid=0628F4B5A16745579BEF1A0CC9A1AAE5&amp;FORM=VRDGAR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www.bing.com/videos/riverview/relatedvideo?q=sandra+kim+j+aime+la+1986&amp;&amp;view=riverview&amp;mmscn=mtsc&amp;mid=185F78F4A6A5E8622DAA185F78F4A6A5E8622DAA&amp;&amp;aps=9&amp;mcid=DC549B6CC9004107B2489DEB4AF83EBF&amp;FORM=VMSOVR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www.youtube.com/watch?v=uYynDKYHnEo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www.youtube.com/watch?v=xn64D1IDT84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youtube.com/watch?v=3uTXyYcjyRw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www.youtube.com/watch?v=s83Ru4bsw38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s://www.youtube.com/watch?v=MTFvfVNfufc&amp;list=RDMTFvfVNfufc&amp;start_radio=1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de7dWrGjOV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youtube.com/watch?v=mWksAbZQoO8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ng.com/videos/riverview/relatedvideo?q=Peter%20Kraus&amp;mid=89863B93B67FEE479CD889863B93B67FEE479CD8&amp;ajaxhist=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nl.wikipedia.org/wiki/Hit_(muziek)" TargetMode="External"/><Relationship Id="rId2" Type="http://schemas.openxmlformats.org/officeDocument/2006/relationships/hyperlink" Target="https://nl.wikipedia.org/wiki/Engels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s://www.bing.com/videos/riverview/relatedvideo?&amp;q=catherine+valenta&amp;&amp;mid=E797B26A0E98E288CA7DE797B26A0E98E288CA7D&amp;&amp;mcid=9AD9B15F0CEC46D7BC4D9FAF6C3ECABE&amp;FORM=VRDGAR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ng.com/videos/riverview/relatedvideo?q=bier+bier+smurfenbier&amp;mid=A56ED1650EC6D9CD0BAEA56ED1650EC6D9CD0BAE&amp;mcid=5993E8BD967C4E089BC34B9D226F9658&amp;FORM=VIRE" TargetMode="External"/><Relationship Id="rId2" Type="http://schemas.openxmlformats.org/officeDocument/2006/relationships/hyperlink" Target="https://www.bing.com/videos/riverview/relatedvideo?q=so+long+farewell&amp;mid=066966958BCBBDA7817D066966958BCBBDA7817D&amp;mcid=4FD1315BC25247D9B67524CFEEBBF2B3&amp;FORM=VIR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l3HZaarRYFY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bing.com/videos/riverview/relatedvideo?&amp;q=refrain+alissa&amp;&amp;mid=F88BCEFA3E17D4866576F88BCEFA3E17D4866576&amp;&amp;mcid=5097E88670E74EDDAFD5E7E4675F0E28&amp;FORM=VRDGAR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1h0yEysiYHw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lQ5v-5FkLts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www.youtube.com/watch?v=poCw2CCrfzA&amp;list=PLMfk5zR7rhAYNUWpHQ5DeyuIavKEmAjDE&amp;index=3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9sHvE7E8_4" TargetMode="External"/><Relationship Id="rId2" Type="http://schemas.openxmlformats.org/officeDocument/2006/relationships/hyperlink" Target="https://www.youtube.com/watch?v=qafTgd4e2T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NuNRXq2025o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www.youtube.com/watch?v=Wzkz9IABhPk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s://www.youtube.com/watch?v=aIe0KngUTXI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s://www.youtube.com/watch?v=aMOcmmgu9v8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www.youtube.com/watch?v=HrSRKmdyMW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s://www.bing.com/videos/riverview/relatedvideo?q=laat+ons+een+bloem+louis&amp;&amp;view=riverview&amp;mmscn=mtsc&amp;mid=CD760668C4D84FC76E00CD760668C4D84FC76E00&amp;&amp;aps=110&amp;mcid=EC5E71982334447992A290BB9B58D994&amp;FORM=VMSOVR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bing.com/videos/riverview/relatedvideo?q=dors+mon+amour+andr%c3%a9+claveau&amp;mid=461B0D555B197C29CA3F461B0D555B197C29CA3F&amp;mcid=5C16B2380057459CB374558C93D599B7&amp;FORM=VIRE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www.bing.com/videos/riverview/relatedvideo?q=lollipop%22+-+The+Chordettes&amp;mid=2B1B0FF8F0BE786559332B1B0FF8F0BE78655933&amp;mcid=6FCB44A9BC114A1B823F29788623A513&amp;FORM=VIRE" TargetMode="Externa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s://www.bing.com/videos/riverview/relatedvideo?q=yellow+river+joe&amp;mid=0833D4B75F5A27DF3BCF0833D4B75F5A27DF3BCF&amp;mcid=715AFF4CDAB64211912E1A1FF8C2AA05&amp;FORM=VIRE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www.youtube.com/watch?v=XJUJpdSfS-E" TargetMode="Externa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WYwMq1VPV7I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s://www.youtube.com/watch?v=ZD8YPY8RBQ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s://www.bing.com/videos/riverview/relatedvideo?q=the+platters+only+you&amp;&amp;mid=000E246CA9A4A337EFAE000E246CA9A4A337EFAE&amp;mcid=17EB91BD683F4DBBB61208AA84F0DF3C&amp;FORM=VCGVR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youtube.com/watch?v=oX_hlMchXvc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A6009C-D003-467C-14C8-A53E644E2E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18970"/>
            <a:ext cx="9144000" cy="1061509"/>
          </a:xfrm>
        </p:spPr>
        <p:txBody>
          <a:bodyPr>
            <a:normAutofit/>
          </a:bodyPr>
          <a:lstStyle/>
          <a:p>
            <a:r>
              <a:rPr lang="nl-BE" sz="6600" dirty="0"/>
              <a:t>Muziekquiz</a:t>
            </a:r>
            <a:endParaRPr lang="nl-BE" sz="4000" dirty="0"/>
          </a:p>
        </p:txBody>
      </p:sp>
      <p:pic>
        <p:nvPicPr>
          <p:cNvPr id="1026" name="Picture 2" descr="Afbeeldingsresultaten voor muziek symbool">
            <a:extLst>
              <a:ext uri="{FF2B5EF4-FFF2-40B4-BE49-F238E27FC236}">
                <a16:creationId xmlns:a16="http://schemas.microsoft.com/office/drawing/2014/main" id="{63B122CB-2646-B3A1-3342-5DAE1E07B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76552" cy="287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Afbeeldingsresultaten voor muziek symbool">
            <a:extLst>
              <a:ext uri="{FF2B5EF4-FFF2-40B4-BE49-F238E27FC236}">
                <a16:creationId xmlns:a16="http://schemas.microsoft.com/office/drawing/2014/main" id="{7BB52A41-B5AF-863F-6ECF-372D53A27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0133" y="3777521"/>
            <a:ext cx="2389038" cy="259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97256C24-F303-ABF0-B79C-F320CE10A843}"/>
              </a:ext>
            </a:extLst>
          </p:cNvPr>
          <p:cNvSpPr txBox="1"/>
          <p:nvPr/>
        </p:nvSpPr>
        <p:spPr>
          <a:xfrm>
            <a:off x="1146779" y="3981449"/>
            <a:ext cx="60984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200" dirty="0">
                <a:hlinkClick r:id="rId4"/>
              </a:rPr>
              <a:t>Bing Video's</a:t>
            </a:r>
            <a:endParaRPr lang="nl-BE" sz="3200" dirty="0"/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02E556F3-5F81-DB23-0267-E31D9A8D4686}"/>
              </a:ext>
            </a:extLst>
          </p:cNvPr>
          <p:cNvSpPr txBox="1"/>
          <p:nvPr/>
        </p:nvSpPr>
        <p:spPr>
          <a:xfrm>
            <a:off x="1146997" y="4721728"/>
            <a:ext cx="60982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sz="3200" dirty="0">
                <a:hlinkClick r:id="rId5"/>
              </a:rPr>
              <a:t>Bing Video's</a:t>
            </a:r>
            <a:endParaRPr lang="nl-BE" sz="3200" dirty="0"/>
          </a:p>
        </p:txBody>
      </p:sp>
    </p:spTree>
    <p:extLst>
      <p:ext uri="{BB962C8B-B14F-4D97-AF65-F5344CB8AC3E}">
        <p14:creationId xmlns:p14="http://schemas.microsoft.com/office/powerpoint/2010/main" val="2489387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2A39BF-3EFB-AA04-218B-E4A0D95B3E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F69657C-5512-E761-C131-E9CAE5FC1C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113" y="641402"/>
            <a:ext cx="508741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France G</a:t>
            </a:r>
            <a:r>
              <a:rPr lang="nl-BE" dirty="0">
                <a:solidFill>
                  <a:srgbClr val="202122"/>
                </a:solidFill>
                <a:latin typeface="Arial" panose="020B0604020202020204" pitchFamily="34" charset="0"/>
              </a:rPr>
              <a:t>all</a:t>
            </a:r>
            <a:endParaRPr lang="nl-BE" dirty="0">
              <a:hlinkClick r:id="rId2"/>
            </a:endParaRPr>
          </a:p>
          <a:p>
            <a:pPr marL="0" indent="0">
              <a:buNone/>
            </a:pPr>
            <a:endParaRPr lang="nl-BE" dirty="0">
              <a:hlinkClick r:id="rId2"/>
            </a:endParaRPr>
          </a:p>
          <a:p>
            <a:pPr marL="0" indent="0">
              <a:buNone/>
            </a:pPr>
            <a:r>
              <a:rPr lang="fr-FR" dirty="0">
                <a:hlinkClick r:id="rId2"/>
              </a:rPr>
              <a:t>France Gall - Poupée De Cire, Poupée De Son | Luxembourg 🇱🇺 | Winner of Eurovision 1965</a:t>
            </a:r>
            <a:endParaRPr lang="nl-BE" dirty="0"/>
          </a:p>
        </p:txBody>
      </p:sp>
      <p:pic>
        <p:nvPicPr>
          <p:cNvPr id="1026" name="Picture 2" descr="France Gall - France Gall [1975] - hitparade.ch">
            <a:extLst>
              <a:ext uri="{FF2B5EF4-FFF2-40B4-BE49-F238E27FC236}">
                <a16:creationId xmlns:a16="http://schemas.microsoft.com/office/drawing/2014/main" id="{A5C57790-93AF-9C7B-2DC3-1C058ABC34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402" y="318541"/>
            <a:ext cx="6252598" cy="622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104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79CA4-4296-8551-71BB-FA39B4EEB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5781DA-B0AE-4968-52A0-A61B4B19C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Welk land won er met het liedje “</a:t>
            </a:r>
            <a:r>
              <a:rPr lang="nl-BE" dirty="0" err="1"/>
              <a:t>All</a:t>
            </a:r>
            <a:r>
              <a:rPr lang="nl-BE" dirty="0"/>
              <a:t> kinds of </a:t>
            </a:r>
            <a:r>
              <a:rPr lang="nl-BE" dirty="0" err="1"/>
              <a:t>everything</a:t>
            </a:r>
            <a:r>
              <a:rPr lang="nl-BE" dirty="0"/>
              <a:t>”:</a:t>
            </a:r>
          </a:p>
          <a:p>
            <a:endParaRPr lang="nl-BE" dirty="0"/>
          </a:p>
          <a:p>
            <a:r>
              <a:rPr lang="nl-BE" dirty="0"/>
              <a:t>Groot-</a:t>
            </a:r>
            <a:r>
              <a:rPr lang="nl-BE" dirty="0" err="1"/>
              <a:t>Britannië</a:t>
            </a:r>
            <a:endParaRPr lang="nl-BE" dirty="0"/>
          </a:p>
          <a:p>
            <a:r>
              <a:rPr lang="nl-BE" dirty="0"/>
              <a:t>Denemarken</a:t>
            </a:r>
          </a:p>
          <a:p>
            <a:r>
              <a:rPr lang="nl-BE" dirty="0"/>
              <a:t>Ierland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122282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D41C8-9168-C2AD-7982-DE2BE4CBC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99EEDFF-19ED-E263-D993-A8A1C85A38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574" y="458788"/>
            <a:ext cx="5007964" cy="5715000"/>
          </a:xfrm>
        </p:spPr>
        <p:txBody>
          <a:bodyPr>
            <a:normAutofit/>
          </a:bodyPr>
          <a:lstStyle/>
          <a:p>
            <a:endParaRPr lang="nl-BE" dirty="0"/>
          </a:p>
          <a:p>
            <a:pPr marL="0" indent="0">
              <a:buNone/>
            </a:pP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Ierland</a:t>
            </a:r>
            <a:endParaRPr lang="en-US" dirty="0">
              <a:hlinkClick r:id="rId2"/>
            </a:endParaRPr>
          </a:p>
          <a:p>
            <a:pPr marL="0" indent="0">
              <a:buNone/>
            </a:pPr>
            <a:endParaRPr lang="en-US" dirty="0">
              <a:hlinkClick r:id="rId2"/>
            </a:endParaRPr>
          </a:p>
          <a:p>
            <a:pPr marL="0" indent="0">
              <a:buNone/>
            </a:pPr>
            <a:r>
              <a:rPr lang="en-US" dirty="0">
                <a:hlinkClick r:id="rId2"/>
              </a:rPr>
              <a:t>1970 Ireland: Dana - All Kinds Of Everything (1st place at Eurovision Song Contest in Amsterdam)</a:t>
            </a:r>
            <a:endParaRPr lang="nl-BE" dirty="0"/>
          </a:p>
        </p:txBody>
      </p:sp>
      <p:pic>
        <p:nvPicPr>
          <p:cNvPr id="2050" name="Picture 2" descr="Dana - All Kinds Of Everything (1970, Vinyl) | Discogs">
            <a:extLst>
              <a:ext uri="{FF2B5EF4-FFF2-40B4-BE49-F238E27FC236}">
                <a16:creationId xmlns:a16="http://schemas.microsoft.com/office/drawing/2014/main" id="{32521240-BFAF-50E9-4706-EFAB995B4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185" y="308092"/>
            <a:ext cx="6241815" cy="624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197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1ADCB-D462-5B61-18FD-4FF9B1466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E6A3C1B-98CE-6403-B320-23CF41A664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Wie zong er voor Luxemburg in 1972 met ‘</a:t>
            </a:r>
            <a:r>
              <a:rPr lang="nl-BE" dirty="0" err="1"/>
              <a:t>Après-toi</a:t>
            </a:r>
            <a:r>
              <a:rPr lang="nl-BE" dirty="0"/>
              <a:t>”: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Vicky </a:t>
            </a:r>
            <a:r>
              <a:rPr lang="nl-BE" dirty="0" err="1"/>
              <a:t>Leandros</a:t>
            </a:r>
            <a:endParaRPr lang="nl-BE" dirty="0"/>
          </a:p>
          <a:p>
            <a:r>
              <a:rPr lang="nl-BE" dirty="0"/>
              <a:t>Mireille Mathieu</a:t>
            </a:r>
          </a:p>
          <a:p>
            <a:r>
              <a:rPr lang="nl-BE" dirty="0"/>
              <a:t>Dalida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1504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24EF0-AB2E-85BB-0C01-6D4F4160C3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31B7E1E-67B3-65BD-94ED-FC46F6CCC7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488" y="5666944"/>
            <a:ext cx="11551023" cy="1298633"/>
          </a:xfrm>
        </p:spPr>
        <p:txBody>
          <a:bodyPr>
            <a:normAutofit/>
          </a:bodyPr>
          <a:lstStyle/>
          <a:p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Vicky </a:t>
            </a:r>
            <a:r>
              <a:rPr lang="nl-BE" dirty="0" err="1">
                <a:hlinkClick r:id="rId2"/>
              </a:rPr>
              <a:t>Leandros</a:t>
            </a:r>
            <a:r>
              <a:rPr lang="nl-BE" dirty="0">
                <a:hlinkClick r:id="rId2"/>
              </a:rPr>
              <a:t> - </a:t>
            </a:r>
            <a:r>
              <a:rPr lang="nl-BE" dirty="0" err="1">
                <a:hlinkClick r:id="rId2"/>
              </a:rPr>
              <a:t>Après</a:t>
            </a:r>
            <a:r>
              <a:rPr lang="nl-BE" dirty="0">
                <a:hlinkClick r:id="rId2"/>
              </a:rPr>
              <a:t> </a:t>
            </a:r>
            <a:r>
              <a:rPr lang="nl-BE" dirty="0" err="1">
                <a:hlinkClick r:id="rId2"/>
              </a:rPr>
              <a:t>Toi</a:t>
            </a:r>
            <a:r>
              <a:rPr lang="nl-BE" dirty="0">
                <a:hlinkClick r:id="rId2"/>
              </a:rPr>
              <a:t> | Luxembourg 🇱🇺 | Winner of </a:t>
            </a:r>
            <a:r>
              <a:rPr lang="nl-BE" dirty="0" err="1">
                <a:hlinkClick r:id="rId2"/>
              </a:rPr>
              <a:t>Eurovision</a:t>
            </a:r>
            <a:r>
              <a:rPr lang="nl-BE" dirty="0">
                <a:hlinkClick r:id="rId2"/>
              </a:rPr>
              <a:t> 1972</a:t>
            </a:r>
            <a:endParaRPr lang="nl-BE" dirty="0"/>
          </a:p>
        </p:txBody>
      </p:sp>
      <p:pic>
        <p:nvPicPr>
          <p:cNvPr id="7170" name="Picture 2" descr="Vicky Leandros auf der „Bühne unter Sternen“ - HERZOG Kultur ...">
            <a:extLst>
              <a:ext uri="{FF2B5EF4-FFF2-40B4-BE49-F238E27FC236}">
                <a16:creationId xmlns:a16="http://schemas.microsoft.com/office/drawing/2014/main" id="{0CF6EF95-55C2-E0AB-D39A-BCF0646F6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706" y="0"/>
            <a:ext cx="8644586" cy="576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0490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CEF527-D41A-991C-0F6A-DBFA2321A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00619A7-4547-8092-873B-CA64F59FF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Welk land won er in 1973 met “tu te </a:t>
            </a:r>
            <a:r>
              <a:rPr lang="nl-BE" dirty="0" err="1"/>
              <a:t>reconnaîtras</a:t>
            </a:r>
            <a:r>
              <a:rPr lang="nl-BE" dirty="0"/>
              <a:t>”?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Frankrijk</a:t>
            </a:r>
          </a:p>
          <a:p>
            <a:r>
              <a:rPr lang="nl-BE" dirty="0"/>
              <a:t>Italië</a:t>
            </a:r>
          </a:p>
          <a:p>
            <a:r>
              <a:rPr lang="nl-BE" dirty="0"/>
              <a:t>Zweden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446976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B01087-501C-3848-F955-7234D2AB69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45C4569-B81F-BA89-6FD9-2D8CFEB7FF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524" y="941205"/>
            <a:ext cx="4483308" cy="4351338"/>
          </a:xfrm>
        </p:spPr>
        <p:txBody>
          <a:bodyPr/>
          <a:lstStyle/>
          <a:p>
            <a:r>
              <a:rPr lang="nl-BE" dirty="0"/>
              <a:t>Frankrijk</a:t>
            </a:r>
          </a:p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fr-FR" dirty="0">
                <a:hlinkClick r:id="rId2"/>
              </a:rPr>
              <a:t>Anne-Marie David - Tu te reconnaîtras - Eurovision 1973 (HQ/HD)</a:t>
            </a:r>
            <a:endParaRPr lang="nl-BE" dirty="0"/>
          </a:p>
          <a:p>
            <a:endParaRPr lang="nl-BE" dirty="0"/>
          </a:p>
        </p:txBody>
      </p:sp>
      <p:pic>
        <p:nvPicPr>
          <p:cNvPr id="8198" name="Picture 6" descr="Anne-Marie David – Tu Te Reconnaitras (1973, Vinyl) - Discogs">
            <a:extLst>
              <a:ext uri="{FF2B5EF4-FFF2-40B4-BE49-F238E27FC236}">
                <a16:creationId xmlns:a16="http://schemas.microsoft.com/office/drawing/2014/main" id="{36CC23B8-4773-63D9-5204-09BACB9E70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012" y="186690"/>
            <a:ext cx="6484620" cy="648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93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9B60C1-4592-B41B-F151-1E6C9C714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9ED07FA-E5A2-B000-D924-A46E3B9F9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Wie won er in 1982 voor Duitsland met ‘</a:t>
            </a:r>
            <a:r>
              <a:rPr lang="nl-BE" dirty="0" err="1"/>
              <a:t>Ein</a:t>
            </a:r>
            <a:r>
              <a:rPr lang="nl-BE" dirty="0"/>
              <a:t> </a:t>
            </a:r>
            <a:r>
              <a:rPr lang="nl-BE" dirty="0" err="1"/>
              <a:t>bisschen</a:t>
            </a:r>
            <a:r>
              <a:rPr lang="nl-BE" dirty="0"/>
              <a:t> </a:t>
            </a:r>
            <a:r>
              <a:rPr lang="nl-BE" dirty="0" err="1"/>
              <a:t>Friede</a:t>
            </a:r>
            <a:r>
              <a:rPr lang="nl-BE" dirty="0"/>
              <a:t>”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Dalida</a:t>
            </a:r>
          </a:p>
          <a:p>
            <a:r>
              <a:rPr lang="nl-BE" dirty="0"/>
              <a:t>Nicole</a:t>
            </a:r>
          </a:p>
          <a:p>
            <a:r>
              <a:rPr lang="nl-BE" dirty="0"/>
              <a:t>Frieda</a:t>
            </a:r>
          </a:p>
        </p:txBody>
      </p:sp>
    </p:spTree>
    <p:extLst>
      <p:ext uri="{BB962C8B-B14F-4D97-AF65-F5344CB8AC3E}">
        <p14:creationId xmlns:p14="http://schemas.microsoft.com/office/powerpoint/2010/main" val="2072546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AE3AD-D4B6-52F9-69C2-F765C2EA2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7231FF3-C1E1-1345-43E7-5896E380C9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281" y="538163"/>
            <a:ext cx="4544961" cy="4351338"/>
          </a:xfrm>
        </p:spPr>
        <p:txBody>
          <a:bodyPr/>
          <a:lstStyle/>
          <a:p>
            <a:pPr marL="0" indent="0">
              <a:buNone/>
            </a:pPr>
            <a:endParaRPr lang="de-DE" dirty="0">
              <a:hlinkClick r:id="rId2"/>
            </a:endParaRPr>
          </a:p>
          <a:p>
            <a:pPr marL="0" indent="0">
              <a:buNone/>
            </a:pPr>
            <a:endParaRPr lang="de-DE" dirty="0">
              <a:hlinkClick r:id="rId2"/>
            </a:endParaRPr>
          </a:p>
          <a:p>
            <a:pPr marL="0" indent="0">
              <a:buNone/>
            </a:pPr>
            <a:r>
              <a:rPr lang="de-DE" dirty="0">
                <a:hlinkClick r:id="rId2"/>
              </a:rPr>
              <a:t>Eurovision Song Contest 1982 - Germany - Nicole - Ein bisschen Frieden [HQ]</a:t>
            </a:r>
            <a:endParaRPr lang="nl-BE" dirty="0"/>
          </a:p>
        </p:txBody>
      </p:sp>
      <p:pic>
        <p:nvPicPr>
          <p:cNvPr id="9218" name="Picture 2" descr="Nicole – Wenn Ich Singe - Meine Schönsten Balladen (1995, CD) - Discogs">
            <a:extLst>
              <a:ext uri="{FF2B5EF4-FFF2-40B4-BE49-F238E27FC236}">
                <a16:creationId xmlns:a16="http://schemas.microsoft.com/office/drawing/2014/main" id="{633673DB-E940-47A1-1C78-A87FA8FCC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004" y="52628"/>
            <a:ext cx="6843996" cy="675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804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BE9819-531D-DBF7-48A6-E2FEAC232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Welk liedje won er in 1975 voor Nederland:</a:t>
            </a:r>
          </a:p>
          <a:p>
            <a:endParaRPr lang="nl-BE" dirty="0"/>
          </a:p>
          <a:p>
            <a:r>
              <a:rPr lang="nl-BE" dirty="0" err="1"/>
              <a:t>Chang</a:t>
            </a:r>
            <a:r>
              <a:rPr lang="nl-BE" dirty="0"/>
              <a:t>-A-</a:t>
            </a:r>
            <a:r>
              <a:rPr lang="nl-BE" dirty="0" err="1"/>
              <a:t>Chong</a:t>
            </a:r>
            <a:endParaRPr lang="nl-BE" dirty="0"/>
          </a:p>
          <a:p>
            <a:r>
              <a:rPr lang="nl-BE" dirty="0"/>
              <a:t>Bing-A-Bing</a:t>
            </a:r>
          </a:p>
          <a:p>
            <a:r>
              <a:rPr lang="nl-BE" dirty="0"/>
              <a:t>Ding-A- Dong</a:t>
            </a:r>
          </a:p>
        </p:txBody>
      </p:sp>
    </p:spTree>
    <p:extLst>
      <p:ext uri="{BB962C8B-B14F-4D97-AF65-F5344CB8AC3E}">
        <p14:creationId xmlns:p14="http://schemas.microsoft.com/office/powerpoint/2010/main" val="1418407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CC6A5-8F86-FF84-B133-9AF288268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BD156A-3B7B-9CE3-2141-1A6D09194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>
                <a:solidFill>
                  <a:srgbClr val="FF0000"/>
                </a:solidFill>
              </a:rPr>
              <a:t>Eurovision</a:t>
            </a:r>
            <a:r>
              <a:rPr lang="nl-BE" dirty="0">
                <a:solidFill>
                  <a:srgbClr val="FF0000"/>
                </a:solidFill>
              </a:rPr>
              <a:t> muziek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4D28403-8F48-7552-0EAC-68670447D4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Het </a:t>
            </a:r>
            <a:r>
              <a:rPr lang="nl-BE" b="0" i="0" u="none" strike="noStrike" dirty="0">
                <a:effectLst/>
                <a:latin typeface="Arial" panose="020B0604020202020204" pitchFamily="34" charset="0"/>
                <a:hlinkClick r:id="rId2" tooltip="Eurovisiesongfestival 1956"/>
              </a:rPr>
              <a:t>eerste songfestival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gebaseerd op het Italiaanse </a:t>
            </a:r>
            <a:r>
              <a:rPr lang="nl-BE" b="0" i="0" u="none" strike="noStrike" dirty="0">
                <a:effectLst/>
                <a:latin typeface="Arial" panose="020B0604020202020204" pitchFamily="34" charset="0"/>
                <a:hlinkClick r:id="rId3" tooltip="Festival van San Remo"/>
              </a:rPr>
              <a:t>Festival van San Remo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was een geesteskind van de EBU. Het eerste festival vond plaats in </a:t>
            </a:r>
            <a:r>
              <a:rPr lang="nl-BE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1956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toen 7 landen meededen, ieder met twee liedjes. </a:t>
            </a:r>
          </a:p>
          <a:p>
            <a:endParaRPr lang="nl-BE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Het reglement geeft aan dat per land maximaal 6 uitvoerders op het podium mogen staan. Die moeten minimaal 16 jaar oud zijn.</a:t>
            </a:r>
          </a:p>
          <a:p>
            <a:endParaRPr lang="nl-BE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r>
              <a:rPr lang="nl-BE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België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neemt sinds de eerste editie, in </a:t>
            </a:r>
            <a:r>
              <a:rPr lang="nl-BE" b="0" i="0" u="none" strike="noStrike" dirty="0">
                <a:effectLst/>
                <a:latin typeface="Arial" panose="020B0604020202020204" pitchFamily="34" charset="0"/>
                <a:hlinkClick r:id="rId2" tooltip="Eurovisiesongfestival 1956"/>
              </a:rPr>
              <a:t>1956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deel aan het </a:t>
            </a:r>
            <a:r>
              <a:rPr lang="nl-BE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Eurovisiesongfestival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Het land won tot nu toe 1x in </a:t>
            </a:r>
            <a:r>
              <a:rPr lang="nl-BE" b="0" i="0" u="none" strike="noStrike" dirty="0">
                <a:effectLst/>
                <a:latin typeface="Arial" panose="020B0604020202020204" pitchFamily="34" charset="0"/>
                <a:hlinkClick r:id="rId4" tooltip="Eurovisiesongfestival 1986"/>
              </a:rPr>
              <a:t>1986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met </a:t>
            </a:r>
            <a:r>
              <a:rPr lang="nl-BE" b="0" i="0" u="none" strike="noStrike" dirty="0">
                <a:effectLst/>
                <a:latin typeface="Arial" panose="020B0604020202020204" pitchFamily="34" charset="0"/>
                <a:hlinkClick r:id="rId5" tooltip="Sandra Kim"/>
              </a:rPr>
              <a:t>Sandra Kim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en haar liedje </a:t>
            </a:r>
            <a:r>
              <a:rPr lang="nl-BE" b="0" i="1" u="none" strike="noStrike" dirty="0" err="1">
                <a:solidFill>
                  <a:srgbClr val="202122"/>
                </a:solidFill>
                <a:effectLst/>
                <a:latin typeface="Arial" panose="020B0604020202020204" pitchFamily="34" charset="0"/>
                <a:hlinkClick r:id="rId6" tooltip="J'aime la vie"/>
              </a:rPr>
              <a:t>J'aime</a:t>
            </a:r>
            <a:r>
              <a:rPr lang="nl-BE" b="0" i="1" u="none" strike="noStrike" dirty="0">
                <a:solidFill>
                  <a:srgbClr val="202122"/>
                </a:solidFill>
                <a:effectLst/>
                <a:latin typeface="Arial" panose="020B0604020202020204" pitchFamily="34" charset="0"/>
                <a:hlinkClick r:id="rId6" tooltip="J'aime la vie"/>
              </a:rPr>
              <a:t> la </a:t>
            </a:r>
            <a:r>
              <a:rPr lang="nl-BE" b="0" i="1" u="none" strike="noStrike" dirty="0" err="1">
                <a:solidFill>
                  <a:srgbClr val="202122"/>
                </a:solidFill>
                <a:effectLst/>
                <a:latin typeface="Arial" panose="020B0604020202020204" pitchFamily="34" charset="0"/>
                <a:hlinkClick r:id="rId6" tooltip="J'aime la vie"/>
              </a:rPr>
              <a:t>vie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12135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93477-2868-6975-DE0B-1D0439A48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E2A5A4-AF17-5CAF-752C-EB180405CD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106" y="575048"/>
            <a:ext cx="4083424" cy="4351338"/>
          </a:xfrm>
        </p:spPr>
        <p:txBody>
          <a:bodyPr/>
          <a:lstStyle/>
          <a:p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Bing Video's</a:t>
            </a:r>
            <a:endParaRPr lang="nl-BE" dirty="0"/>
          </a:p>
        </p:txBody>
      </p:sp>
      <p:pic>
        <p:nvPicPr>
          <p:cNvPr id="10242" name="Picture 2" descr="Ding-A-Dong TEACH-IN - 1975 - HQ - Eurovision Netherlands - YouTube">
            <a:extLst>
              <a:ext uri="{FF2B5EF4-FFF2-40B4-BE49-F238E27FC236}">
                <a16:creationId xmlns:a16="http://schemas.microsoft.com/office/drawing/2014/main" id="{A3436979-C0F6-C53A-46EC-164CD2726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554" y="681037"/>
            <a:ext cx="9705787" cy="5459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337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703847-E4BD-8DB9-4126-F41016448E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Winnares voor België: Sandra Kim won in welk jaar met </a:t>
            </a:r>
            <a:r>
              <a:rPr lang="nl-BE" dirty="0" err="1"/>
              <a:t>J’aime</a:t>
            </a:r>
            <a:r>
              <a:rPr lang="nl-BE" dirty="0"/>
              <a:t> la </a:t>
            </a:r>
            <a:r>
              <a:rPr lang="nl-BE" dirty="0" err="1"/>
              <a:t>vie</a:t>
            </a:r>
            <a:r>
              <a:rPr lang="nl-BE" dirty="0"/>
              <a:t>:</a:t>
            </a:r>
          </a:p>
          <a:p>
            <a:endParaRPr lang="nl-BE" dirty="0"/>
          </a:p>
          <a:p>
            <a:r>
              <a:rPr lang="nl-BE" dirty="0"/>
              <a:t>1984</a:t>
            </a:r>
          </a:p>
          <a:p>
            <a:r>
              <a:rPr lang="nl-BE" dirty="0"/>
              <a:t>1985</a:t>
            </a:r>
          </a:p>
          <a:p>
            <a:r>
              <a:rPr lang="nl-BE" dirty="0"/>
              <a:t>1986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720939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FCCDBC-6E76-05B6-AD35-F9107429F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4C2301-1A50-645D-8F58-BDB9FAFC2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87318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>
                <a:hlinkClick r:id="rId2"/>
              </a:rPr>
              <a:t>Bing Video's</a:t>
            </a:r>
            <a:endParaRPr lang="nl-BE" dirty="0"/>
          </a:p>
        </p:txBody>
      </p:sp>
      <p:pic>
        <p:nvPicPr>
          <p:cNvPr id="11266" name="Picture 2" descr="Sandra Kim - Eurovision Universe">
            <a:extLst>
              <a:ext uri="{FF2B5EF4-FFF2-40B4-BE49-F238E27FC236}">
                <a16:creationId xmlns:a16="http://schemas.microsoft.com/office/drawing/2014/main" id="{0E5297CA-6C9B-989C-2B0D-C73B7BF5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830" y="0"/>
            <a:ext cx="4513170" cy="7472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05879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B9B5B9-8683-34EF-E184-7E8432D7A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>
                <a:solidFill>
                  <a:srgbClr val="FF0000"/>
                </a:solidFill>
              </a:rPr>
              <a:t>Vul aan…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F7364D3-6D81-39F5-CD85-DC6E23D53E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Wie kan er dit lied verder zingen van Vader Abraham: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Bier, bier, smurfenbier, </a:t>
            </a:r>
          </a:p>
          <a:p>
            <a:pPr marL="0" indent="0">
              <a:buNone/>
            </a:pPr>
            <a:r>
              <a:rPr lang="nl-BE" dirty="0"/>
              <a:t>je wordt niet dronken maar je hebt ….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TOPPOP: Vader Abraham - Smurfenbier</a:t>
            </a:r>
            <a:endParaRPr lang="nl-BE" dirty="0"/>
          </a:p>
        </p:txBody>
      </p:sp>
      <p:pic>
        <p:nvPicPr>
          <p:cNvPr id="12292" name="Picture 4" descr="Afbeeldingsresultaten voor vader abraham smurfen">
            <a:extLst>
              <a:ext uri="{FF2B5EF4-FFF2-40B4-BE49-F238E27FC236}">
                <a16:creationId xmlns:a16="http://schemas.microsoft.com/office/drawing/2014/main" id="{991ADC15-249C-5116-E94B-BF1228B9C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2205" y="2726392"/>
            <a:ext cx="4039795" cy="413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0341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5986F07-4CF7-4199-7917-82575EE405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865" y="1065073"/>
            <a:ext cx="5464278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BE" dirty="0"/>
              <a:t>Vul aan: Nicole &amp; Hugo: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Goeiemorgen, morgen, goeiedag, </a:t>
            </a:r>
          </a:p>
          <a:p>
            <a:pPr marL="0" indent="0">
              <a:buNone/>
            </a:pPr>
            <a:r>
              <a:rPr lang="nl-BE" dirty="0"/>
              <a:t>blij dat ik je vanmorgen weer zag,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Dank u wel dat ik er weer bij mag lopen, zingen , ….  </a:t>
            </a:r>
          </a:p>
          <a:p>
            <a:pPr marL="0" indent="0">
              <a:buNone/>
            </a:pPr>
            <a:r>
              <a:rPr lang="nl-BE" dirty="0"/>
              <a:t>(sec 35)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1971 NICOLE &amp; HUGO goeiemorgen morgen</a:t>
            </a:r>
            <a:endParaRPr lang="nl-BE" dirty="0"/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13314" name="Picture 2" descr="LEVENSVERHAAL. Eén coup de foudre en de rest is geschiedenis: “Ik denk ...">
            <a:extLst>
              <a:ext uri="{FF2B5EF4-FFF2-40B4-BE49-F238E27FC236}">
                <a16:creationId xmlns:a16="http://schemas.microsoft.com/office/drawing/2014/main" id="{D2B6FC7E-BD2B-A7D8-F3EA-29CE1139C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1021976"/>
            <a:ext cx="6096000" cy="452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8133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92161D-E0CC-2B25-4D48-E59839024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062" y="492337"/>
            <a:ext cx="5414679" cy="532155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nl-BE" dirty="0"/>
              <a:t>Vul aan: bij Zangeres zonder naam: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sz="2600" b="0" i="0" dirty="0">
                <a:solidFill>
                  <a:srgbClr val="1F1F1F"/>
                </a:solidFill>
                <a:effectLst/>
                <a:latin typeface="+mj-lt"/>
              </a:rPr>
              <a:t>Ik ben naar </a:t>
            </a:r>
            <a:r>
              <a:rPr lang="nl-BE" sz="2600" dirty="0">
                <a:solidFill>
                  <a:srgbClr val="1F1F1F"/>
                </a:solidFill>
                <a:latin typeface="+mj-lt"/>
              </a:rPr>
              <a:t>M</a:t>
            </a:r>
            <a:r>
              <a:rPr lang="nl-BE" sz="2600" b="0" i="0" dirty="0">
                <a:solidFill>
                  <a:srgbClr val="1F1F1F"/>
                </a:solidFill>
                <a:effectLst/>
                <a:latin typeface="+mj-lt"/>
              </a:rPr>
              <a:t>exico gekomen</a:t>
            </a:r>
            <a:br>
              <a:rPr lang="nl-BE" sz="2600" dirty="0">
                <a:latin typeface="+mj-lt"/>
              </a:rPr>
            </a:br>
            <a:r>
              <a:rPr lang="nl-BE" sz="2600" b="0" i="0" dirty="0">
                <a:solidFill>
                  <a:srgbClr val="1F1F1F"/>
                </a:solidFill>
                <a:effectLst/>
                <a:latin typeface="+mj-lt"/>
              </a:rPr>
              <a:t>Het land van liefde en van zon</a:t>
            </a:r>
            <a:br>
              <a:rPr lang="nl-BE" sz="2600" dirty="0">
                <a:latin typeface="+mj-lt"/>
              </a:rPr>
            </a:br>
            <a:r>
              <a:rPr lang="nl-BE" sz="2600" b="0" i="0" dirty="0">
                <a:solidFill>
                  <a:srgbClr val="1F1F1F"/>
                </a:solidFill>
                <a:effectLst/>
                <a:latin typeface="+mj-lt"/>
              </a:rPr>
              <a:t>'t was in de schaduw van de bomen</a:t>
            </a:r>
            <a:br>
              <a:rPr lang="nl-BE" sz="2600" dirty="0">
                <a:latin typeface="+mj-lt"/>
              </a:rPr>
            </a:br>
            <a:r>
              <a:rPr lang="nl-BE" sz="2600" b="0" i="0" dirty="0">
                <a:solidFill>
                  <a:srgbClr val="1F1F1F"/>
                </a:solidFill>
                <a:effectLst/>
                <a:latin typeface="+mj-lt"/>
              </a:rPr>
              <a:t>Dat net als in dromen een sprookje begon</a:t>
            </a:r>
          </a:p>
          <a:p>
            <a:pPr marL="0" indent="0">
              <a:buNone/>
            </a:pPr>
            <a:br>
              <a:rPr lang="nl-BE" sz="2600" dirty="0">
                <a:latin typeface="+mj-lt"/>
              </a:rPr>
            </a:br>
            <a:r>
              <a:rPr lang="nl-BE" sz="2600" b="0" i="0" dirty="0">
                <a:solidFill>
                  <a:srgbClr val="1F1F1F"/>
                </a:solidFill>
                <a:effectLst/>
                <a:latin typeface="+mj-lt"/>
              </a:rPr>
              <a:t>Ik was daar op een groot </a:t>
            </a:r>
            <a:r>
              <a:rPr lang="nl-BE" sz="2600" b="0" i="0" dirty="0" err="1">
                <a:solidFill>
                  <a:srgbClr val="1F1F1F"/>
                </a:solidFill>
                <a:effectLst/>
                <a:latin typeface="+mj-lt"/>
              </a:rPr>
              <a:t>fiësta</a:t>
            </a:r>
            <a:br>
              <a:rPr lang="nl-BE" sz="2600" dirty="0">
                <a:latin typeface="+mj-lt"/>
              </a:rPr>
            </a:br>
            <a:r>
              <a:rPr lang="nl-BE" sz="2600" b="0" i="0" dirty="0">
                <a:solidFill>
                  <a:srgbClr val="1F1F1F"/>
                </a:solidFill>
                <a:effectLst/>
                <a:latin typeface="+mj-lt"/>
              </a:rPr>
              <a:t>en zag een </a:t>
            </a:r>
            <a:r>
              <a:rPr lang="nl-BE" sz="2600" b="0" i="0" dirty="0" err="1">
                <a:solidFill>
                  <a:srgbClr val="1F1F1F"/>
                </a:solidFill>
                <a:effectLst/>
                <a:latin typeface="+mj-lt"/>
              </a:rPr>
              <a:t>Cabanero</a:t>
            </a:r>
            <a:r>
              <a:rPr lang="nl-BE" sz="2600" b="0" i="0" dirty="0">
                <a:solidFill>
                  <a:srgbClr val="1F1F1F"/>
                </a:solidFill>
                <a:effectLst/>
                <a:latin typeface="+mj-lt"/>
              </a:rPr>
              <a:t> staan</a:t>
            </a:r>
            <a:br>
              <a:rPr lang="nl-BE" sz="2600" dirty="0">
                <a:latin typeface="+mj-lt"/>
              </a:rPr>
            </a:br>
            <a:r>
              <a:rPr lang="nl-BE" sz="2600" b="0" i="0" dirty="0">
                <a:solidFill>
                  <a:srgbClr val="1F1F1F"/>
                </a:solidFill>
                <a:effectLst/>
                <a:latin typeface="+mj-lt"/>
              </a:rPr>
              <a:t>We dansten samen toen de …..</a:t>
            </a:r>
          </a:p>
          <a:p>
            <a:endParaRPr lang="nl-BE" dirty="0">
              <a:latin typeface="+mj-lt"/>
            </a:endParaRPr>
          </a:p>
          <a:p>
            <a:pPr marL="0" indent="0">
              <a:buNone/>
            </a:pPr>
            <a:r>
              <a:rPr lang="nl-BE" dirty="0">
                <a:latin typeface="+mj-lt"/>
                <a:hlinkClick r:id="rId2"/>
              </a:rPr>
              <a:t>Zangeres zonder Naam - Mexico • Op Volle Toeren // Sterren NL</a:t>
            </a:r>
            <a:endParaRPr lang="nl-BE" dirty="0">
              <a:latin typeface="+mj-lt"/>
            </a:endParaRPr>
          </a:p>
          <a:p>
            <a:pPr marL="0" indent="0">
              <a:buNone/>
            </a:pPr>
            <a:endParaRPr lang="nl-BE" dirty="0"/>
          </a:p>
        </p:txBody>
      </p:sp>
      <p:pic>
        <p:nvPicPr>
          <p:cNvPr id="14338" name="Picture 2" descr="bol.com | Zangeres Zonder Naam, Zangeres Zonder Naam | CD (album) | Muziek">
            <a:extLst>
              <a:ext uri="{FF2B5EF4-FFF2-40B4-BE49-F238E27FC236}">
                <a16:creationId xmlns:a16="http://schemas.microsoft.com/office/drawing/2014/main" id="{A0E0DCDE-A43B-12C0-F787-E678C17F3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0884" y="389963"/>
            <a:ext cx="523875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9239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B9EE6A-EAB6-CD0D-5AD3-9CA4AB605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811" y="882597"/>
            <a:ext cx="5865719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sz="2400" dirty="0"/>
              <a:t>Vul aan: bij Corry Konings</a:t>
            </a:r>
          </a:p>
          <a:p>
            <a:pPr marL="0" indent="0">
              <a:buNone/>
            </a:pPr>
            <a:endParaRPr lang="nl-BE" sz="2400" dirty="0"/>
          </a:p>
          <a:p>
            <a:pPr marL="0" indent="0">
              <a:buNone/>
            </a:pPr>
            <a:r>
              <a:rPr lang="nl-BE" sz="2400" dirty="0"/>
              <a:t>Ik krijg een heel apart gevoel van binnen, als je mij aankijkt, lieve schat.</a:t>
            </a:r>
          </a:p>
          <a:p>
            <a:pPr marL="0" indent="0">
              <a:buNone/>
            </a:pPr>
            <a:r>
              <a:rPr lang="nl-BE" sz="2400" dirty="0"/>
              <a:t>Wat moet ik zonder jou beginnen, hoor je het bonzen van mijn ….</a:t>
            </a:r>
          </a:p>
          <a:p>
            <a:endParaRPr lang="nl-BE" sz="2400" dirty="0"/>
          </a:p>
          <a:p>
            <a:pPr marL="0" indent="0">
              <a:buNone/>
            </a:pPr>
            <a:r>
              <a:rPr lang="nl-BE" sz="2400" dirty="0">
                <a:hlinkClick r:id="rId2"/>
              </a:rPr>
              <a:t>Ik Krijg </a:t>
            </a:r>
            <a:r>
              <a:rPr lang="nl-BE" sz="2400" dirty="0" err="1">
                <a:hlinkClick r:id="rId2"/>
              </a:rPr>
              <a:t>'N</a:t>
            </a:r>
            <a:r>
              <a:rPr lang="nl-BE" sz="2400" dirty="0">
                <a:hlinkClick r:id="rId2"/>
              </a:rPr>
              <a:t> Heel Apart Gevoel Van Binnen - YouTube</a:t>
            </a:r>
            <a:endParaRPr lang="nl-BE" sz="2400" dirty="0"/>
          </a:p>
        </p:txBody>
      </p:sp>
      <p:pic>
        <p:nvPicPr>
          <p:cNvPr id="15362" name="Picture 2" descr="Allerbeste Van Corry Konings">
            <a:extLst>
              <a:ext uri="{FF2B5EF4-FFF2-40B4-BE49-F238E27FC236}">
                <a16:creationId xmlns:a16="http://schemas.microsoft.com/office/drawing/2014/main" id="{0D2EFF98-033C-64C8-9209-F20576150B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472" y="486516"/>
            <a:ext cx="52387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2049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BB62062-1ED4-6D92-2AF3-43605C6FDF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63741"/>
            <a:ext cx="5024718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BE" dirty="0"/>
              <a:t>Vul aan: Willy Sommers</a:t>
            </a:r>
          </a:p>
          <a:p>
            <a:pPr marL="0" indent="0">
              <a:buNone/>
            </a:pPr>
            <a:endParaRPr lang="nl-BE" dirty="0"/>
          </a:p>
          <a:p>
            <a:pPr marL="0" indent="0" algn="l">
              <a:buNone/>
            </a:pPr>
            <a:r>
              <a:rPr lang="nl-BE" b="0" i="0" dirty="0">
                <a:solidFill>
                  <a:srgbClr val="1A1A1A"/>
                </a:solidFill>
                <a:effectLst/>
                <a:latin typeface="+mj-lt"/>
              </a:rPr>
              <a:t>Een lach, een groet, een blij gezicht</a:t>
            </a:r>
          </a:p>
          <a:p>
            <a:pPr marL="0" indent="0" algn="l">
              <a:buNone/>
            </a:pPr>
            <a:r>
              <a:rPr lang="nl-BE" b="0" i="0" dirty="0">
                <a:solidFill>
                  <a:srgbClr val="1A1A1A"/>
                </a:solidFill>
                <a:effectLst/>
                <a:latin typeface="+mj-lt"/>
              </a:rPr>
              <a:t>Een vogel zwevend naar het licht.</a:t>
            </a:r>
          </a:p>
          <a:p>
            <a:pPr marL="0" indent="0" algn="l">
              <a:buNone/>
            </a:pPr>
            <a:r>
              <a:rPr lang="nl-BE" b="0" i="0" dirty="0">
                <a:solidFill>
                  <a:srgbClr val="1A1A1A"/>
                </a:solidFill>
                <a:effectLst/>
                <a:latin typeface="+mj-lt"/>
              </a:rPr>
              <a:t>Oh het lijkt zo gewoon </a:t>
            </a:r>
          </a:p>
          <a:p>
            <a:pPr marL="0" indent="0" algn="l">
              <a:buNone/>
            </a:pPr>
            <a:r>
              <a:rPr lang="nl-BE" b="0" i="0" dirty="0">
                <a:solidFill>
                  <a:srgbClr val="1A1A1A"/>
                </a:solidFill>
                <a:effectLst/>
                <a:latin typeface="+mj-lt"/>
              </a:rPr>
              <a:t>maar het is toch een wonder.</a:t>
            </a:r>
          </a:p>
          <a:p>
            <a:pPr marL="0" indent="0" algn="l">
              <a:buNone/>
            </a:pPr>
            <a:endParaRPr lang="nl-BE" b="0" i="0" dirty="0">
              <a:solidFill>
                <a:srgbClr val="1A1A1A"/>
              </a:solidFill>
              <a:effectLst/>
              <a:latin typeface="+mj-lt"/>
            </a:endParaRPr>
          </a:p>
          <a:p>
            <a:pPr marL="0" indent="0" algn="l">
              <a:buNone/>
            </a:pPr>
            <a:r>
              <a:rPr lang="nl-BE" b="0" i="0" dirty="0">
                <a:solidFill>
                  <a:srgbClr val="1A1A1A"/>
                </a:solidFill>
                <a:effectLst/>
                <a:latin typeface="+mj-lt"/>
              </a:rPr>
              <a:t>Een kind dat lacht en naar je ……</a:t>
            </a:r>
          </a:p>
          <a:p>
            <a:pPr algn="l"/>
            <a:endParaRPr lang="nl-BE" b="0" i="0" dirty="0">
              <a:solidFill>
                <a:srgbClr val="1A1A1A"/>
              </a:solidFill>
              <a:effectLst/>
              <a:latin typeface="+mj-lt"/>
            </a:endParaRPr>
          </a:p>
          <a:p>
            <a:pPr marL="0" indent="0" algn="l">
              <a:buNone/>
            </a:pPr>
            <a:r>
              <a:rPr lang="nl-BE" dirty="0">
                <a:latin typeface="+mj-lt"/>
                <a:hlinkClick r:id="rId2"/>
              </a:rPr>
              <a:t>5 jaar </a:t>
            </a:r>
            <a:r>
              <a:rPr lang="nl-BE" dirty="0" err="1">
                <a:latin typeface="+mj-lt"/>
                <a:hlinkClick r:id="rId2"/>
              </a:rPr>
              <a:t>anne</a:t>
            </a:r>
            <a:r>
              <a:rPr lang="nl-BE" dirty="0">
                <a:latin typeface="+mj-lt"/>
                <a:hlinkClick r:id="rId2"/>
              </a:rPr>
              <a:t> - Willy Sommers - Laat de zon in je hart</a:t>
            </a:r>
            <a:endParaRPr lang="nl-BE" dirty="0">
              <a:latin typeface="+mj-lt"/>
            </a:endParaRPr>
          </a:p>
          <a:p>
            <a:pPr marL="0" indent="0" algn="l">
              <a:buNone/>
            </a:pPr>
            <a:endParaRPr lang="nl-BE" b="0" i="0" dirty="0">
              <a:solidFill>
                <a:srgbClr val="1A1A1A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6386" name="Picture 2" descr="Willy Sommers - CC De Factorij">
            <a:extLst>
              <a:ext uri="{FF2B5EF4-FFF2-40B4-BE49-F238E27FC236}">
                <a16:creationId xmlns:a16="http://schemas.microsoft.com/office/drawing/2014/main" id="{4DCB7299-AA5F-486E-8396-C13451FCD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882" y="570259"/>
            <a:ext cx="4748938" cy="537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1749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E3A4086-F5B4-29C3-438F-5EF8AF1435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/>
              <a:t>Welke Vlaamse zanger bracht in 1989 het nummer “Mooi, het leven is mooi”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Will </a:t>
            </a:r>
            <a:r>
              <a:rPr lang="nl-BE" dirty="0" err="1"/>
              <a:t>Tura</a:t>
            </a:r>
            <a:endParaRPr lang="nl-BE" dirty="0"/>
          </a:p>
          <a:p>
            <a:pPr marL="0" indent="0">
              <a:buNone/>
            </a:pPr>
            <a:r>
              <a:rPr lang="nl-BE" dirty="0"/>
              <a:t>B) Jacques Brel</a:t>
            </a:r>
          </a:p>
          <a:p>
            <a:pPr marL="0" indent="0">
              <a:buNone/>
            </a:pPr>
            <a:r>
              <a:rPr lang="nl-BE" dirty="0"/>
              <a:t>C) </a:t>
            </a:r>
            <a:r>
              <a:rPr lang="nl-BE" dirty="0" err="1"/>
              <a:t>Bobbejaan</a:t>
            </a:r>
            <a:r>
              <a:rPr lang="nl-BE" dirty="0"/>
              <a:t> Schoepen</a:t>
            </a:r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0F15B646-5D74-C0DF-0144-B7DF728E74EB}"/>
              </a:ext>
            </a:extLst>
          </p:cNvPr>
          <p:cNvSpPr txBox="1">
            <a:spLocks/>
          </p:cNvSpPr>
          <p:nvPr/>
        </p:nvSpPr>
        <p:spPr>
          <a:xfrm>
            <a:off x="838200" y="370451"/>
            <a:ext cx="10515600" cy="10306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BE" sz="4800" dirty="0">
                <a:solidFill>
                  <a:srgbClr val="FF0000"/>
                </a:solidFill>
              </a:rPr>
              <a:t>Wie zong het? </a:t>
            </a:r>
          </a:p>
        </p:txBody>
      </p:sp>
    </p:spTree>
    <p:extLst>
      <p:ext uri="{BB962C8B-B14F-4D97-AF65-F5344CB8AC3E}">
        <p14:creationId xmlns:p14="http://schemas.microsoft.com/office/powerpoint/2010/main" val="9987027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5EE13-A250-9BE5-A70D-FDFEAFB79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57D91DD-E86D-FEF6-BC64-BF61684A91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/>
              <a:t>Welke Vlaamse zanger bracht in 1989 het nummer “Mooi, het leven is mooi”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Will </a:t>
            </a:r>
            <a:r>
              <a:rPr lang="nl-BE" dirty="0" err="1"/>
              <a:t>Tura</a:t>
            </a: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1989 WILL TURA mooi 't leven is mooi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58833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0CC345-4052-2933-C37A-C3F3D8E75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CFD44B-BDF3-38FE-D257-2ED87560C5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Welk land won met “</a:t>
            </a:r>
            <a:r>
              <a:rPr lang="nl-BE" dirty="0" err="1"/>
              <a:t>Refrain</a:t>
            </a:r>
            <a:r>
              <a:rPr lang="nl-BE" dirty="0"/>
              <a:t>” door </a:t>
            </a:r>
            <a:r>
              <a:rPr lang="nl-BE" dirty="0" err="1"/>
              <a:t>Assia</a:t>
            </a:r>
            <a:r>
              <a:rPr lang="nl-BE" dirty="0"/>
              <a:t> </a:t>
            </a:r>
            <a:r>
              <a:rPr lang="nl-BE" dirty="0" err="1"/>
              <a:t>Lys</a:t>
            </a:r>
            <a:r>
              <a:rPr lang="nl-BE" dirty="0"/>
              <a:t> in 1956:</a:t>
            </a:r>
          </a:p>
          <a:p>
            <a:endParaRPr lang="nl-BE" dirty="0"/>
          </a:p>
          <a:p>
            <a:r>
              <a:rPr lang="nl-BE" dirty="0"/>
              <a:t>Frankrijk</a:t>
            </a:r>
          </a:p>
          <a:p>
            <a:r>
              <a:rPr lang="nl-BE" dirty="0"/>
              <a:t>Zwitserland</a:t>
            </a:r>
          </a:p>
          <a:p>
            <a:r>
              <a:rPr lang="nl-BE" dirty="0"/>
              <a:t>Italië</a:t>
            </a:r>
          </a:p>
        </p:txBody>
      </p:sp>
    </p:spTree>
    <p:extLst>
      <p:ext uri="{BB962C8B-B14F-4D97-AF65-F5344CB8AC3E}">
        <p14:creationId xmlns:p14="http://schemas.microsoft.com/office/powerpoint/2010/main" val="33564280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6ED7B0F-BD57-D321-4C00-08EDE7027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/>
              <a:t>In 1959 bracht wie het nummer ‘Marina’ uit?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Ann </a:t>
            </a:r>
            <a:r>
              <a:rPr lang="nl-BE" dirty="0" err="1"/>
              <a:t>Christy</a:t>
            </a:r>
            <a:endParaRPr lang="nl-BE" dirty="0"/>
          </a:p>
          <a:p>
            <a:pPr marL="0" indent="0">
              <a:buNone/>
            </a:pPr>
            <a:r>
              <a:rPr lang="nl-BE" dirty="0"/>
              <a:t>B) Luc De Vos</a:t>
            </a:r>
          </a:p>
          <a:p>
            <a:pPr marL="0" indent="0">
              <a:buNone/>
            </a:pPr>
            <a:r>
              <a:rPr lang="nl-BE" dirty="0"/>
              <a:t>C) Rocco </a:t>
            </a:r>
            <a:r>
              <a:rPr lang="nl-BE" dirty="0" err="1"/>
              <a:t>Granata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29925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C2384B-BB73-99E3-82FB-49CE2FFD3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827C3E1-C8AD-62E5-BAF2-A0F97F2FE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365" y="965434"/>
            <a:ext cx="5109882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In 1959 bracht wie het nummer ‘Marina’ uit?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C) Rocco </a:t>
            </a:r>
            <a:r>
              <a:rPr lang="nl-BE" dirty="0" err="1"/>
              <a:t>Granata</a:t>
            </a:r>
            <a:endParaRPr lang="nl-BE" dirty="0"/>
          </a:p>
          <a:p>
            <a:pPr>
              <a:buFont typeface="Arial" panose="020B0604020202020204" pitchFamily="34" charset="0"/>
              <a:buChar char="•"/>
            </a:pPr>
            <a:endParaRPr lang="nl-BE" dirty="0"/>
          </a:p>
          <a:p>
            <a:pPr>
              <a:buFont typeface="Arial" panose="020B0604020202020204" pitchFamily="34" charset="0"/>
              <a:buChar char="•"/>
            </a:pPr>
            <a:r>
              <a:rPr lang="nl-BE" dirty="0">
                <a:hlinkClick r:id="rId2"/>
              </a:rPr>
              <a:t>Rocco </a:t>
            </a:r>
            <a:r>
              <a:rPr lang="nl-BE" dirty="0" err="1">
                <a:hlinkClick r:id="rId2"/>
              </a:rPr>
              <a:t>Granata</a:t>
            </a:r>
            <a:r>
              <a:rPr lang="nl-BE" dirty="0">
                <a:hlinkClick r:id="rId2"/>
              </a:rPr>
              <a:t> - Marina (1959)</a:t>
            </a:r>
            <a:endParaRPr lang="nl-BE" dirty="0"/>
          </a:p>
        </p:txBody>
      </p:sp>
      <p:pic>
        <p:nvPicPr>
          <p:cNvPr id="22530" name="Picture 2" descr="Rocco Granata - Biografia - VAGALUME">
            <a:extLst>
              <a:ext uri="{FF2B5EF4-FFF2-40B4-BE49-F238E27FC236}">
                <a16:creationId xmlns:a16="http://schemas.microsoft.com/office/drawing/2014/main" id="{566AE9C4-E745-F278-2D2E-D1EC806C8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9385" y="672352"/>
            <a:ext cx="6832171" cy="524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390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F79123-25D6-CA22-8334-7FEB513562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6330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Wie was de Duitse rock-'n-roll artiest die vaak werd vergeleken met Elvis Presley in de jaren ‘50?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lnSpc>
                <a:spcPct val="150000"/>
              </a:lnSpc>
              <a:buNone/>
            </a:pPr>
            <a:r>
              <a:rPr lang="nl-BE" dirty="0"/>
              <a:t>A) Udo </a:t>
            </a:r>
            <a:r>
              <a:rPr lang="nl-BE" dirty="0" err="1"/>
              <a:t>Jürgens</a:t>
            </a:r>
            <a:br>
              <a:rPr lang="nl-BE" dirty="0"/>
            </a:br>
            <a:r>
              <a:rPr lang="nl-BE" dirty="0"/>
              <a:t>B) Peter Kraus</a:t>
            </a:r>
            <a:br>
              <a:rPr lang="nl-BE" dirty="0"/>
            </a:br>
            <a:r>
              <a:rPr lang="nl-BE" dirty="0"/>
              <a:t>C) Conny </a:t>
            </a:r>
            <a:r>
              <a:rPr lang="nl-BE" dirty="0" err="1"/>
              <a:t>Froboess</a:t>
            </a:r>
            <a:br>
              <a:rPr lang="nl-BE" dirty="0"/>
            </a:br>
            <a:r>
              <a:rPr lang="nl-BE" dirty="0"/>
              <a:t>D) Freddy Quinn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974377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DC8630F-0D73-B4A9-90C1-A4BBCB5AC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847" y="924672"/>
            <a:ext cx="554915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b="1" dirty="0"/>
              <a:t>Wie was de Duitse rock-'n-roll artiest die vaak werd vergeleken met Elvis Presley in de jaren '50?</a:t>
            </a:r>
            <a:endParaRPr lang="nl-BE" dirty="0"/>
          </a:p>
          <a:p>
            <a:pPr marL="0" indent="0">
              <a:buNone/>
            </a:pPr>
            <a:br>
              <a:rPr lang="nl-BE" dirty="0"/>
            </a:br>
            <a:r>
              <a:rPr lang="nl-BE" dirty="0"/>
              <a:t>B) Peter Kraus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>
                <a:hlinkClick r:id="rId3"/>
              </a:rPr>
              <a:t>Bing Video's</a:t>
            </a:r>
            <a:endParaRPr lang="nl-BE" dirty="0"/>
          </a:p>
        </p:txBody>
      </p:sp>
      <p:pic>
        <p:nvPicPr>
          <p:cNvPr id="33794" name="Picture 2" descr="Afbeeldingsresultaten voor Peter Kraus">
            <a:extLst>
              <a:ext uri="{FF2B5EF4-FFF2-40B4-BE49-F238E27FC236}">
                <a16:creationId xmlns:a16="http://schemas.microsoft.com/office/drawing/2014/main" id="{F77ACEDD-9E4C-0C76-5419-811FD3D17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8340" y="936231"/>
            <a:ext cx="4424873" cy="433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9256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4BE0D26-8432-6B4B-9D2A-12AE14345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743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Welke muziekstijl werd het populairst in Duitsland tijdens de jaren ‘50?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lnSpc>
                <a:spcPct val="150000"/>
              </a:lnSpc>
              <a:buNone/>
            </a:pPr>
            <a:r>
              <a:rPr lang="nl-BE" dirty="0"/>
              <a:t>A) Jazz</a:t>
            </a:r>
            <a:br>
              <a:rPr lang="nl-BE" dirty="0"/>
            </a:br>
            <a:r>
              <a:rPr lang="nl-BE" dirty="0"/>
              <a:t>B) Schlager</a:t>
            </a:r>
            <a:br>
              <a:rPr lang="nl-BE" dirty="0"/>
            </a:br>
            <a:r>
              <a:rPr lang="nl-BE" dirty="0"/>
              <a:t>C) Elektronische muziek</a:t>
            </a:r>
            <a:br>
              <a:rPr lang="nl-BE" dirty="0"/>
            </a:br>
            <a:r>
              <a:rPr lang="nl-BE" dirty="0"/>
              <a:t>D) Hip-hop</a:t>
            </a:r>
          </a:p>
        </p:txBody>
      </p:sp>
    </p:spTree>
    <p:extLst>
      <p:ext uri="{BB962C8B-B14F-4D97-AF65-F5344CB8AC3E}">
        <p14:creationId xmlns:p14="http://schemas.microsoft.com/office/powerpoint/2010/main" val="1495362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5A35BE-5708-5594-9BED-E7BADAE31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130" y="1086037"/>
            <a:ext cx="912607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Welke muziekstijl werd het populairst in Duitsland tijdens de jaren ‘50?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br>
              <a:rPr lang="nl-BE" dirty="0"/>
            </a:br>
            <a:r>
              <a:rPr lang="nl-BE" dirty="0"/>
              <a:t>B) Schlager</a:t>
            </a:r>
            <a:br>
              <a:rPr lang="nl-BE" dirty="0"/>
            </a:br>
            <a:endParaRPr lang="nl-BE" dirty="0"/>
          </a:p>
          <a:p>
            <a:pPr marL="0" indent="0">
              <a:buNone/>
            </a:pPr>
            <a:br>
              <a:rPr lang="nl-BE" dirty="0"/>
            </a:b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Het woord </a:t>
            </a:r>
            <a:r>
              <a:rPr lang="nl-BE" b="0" i="1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Schlager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betekent letterlijk 'successtuk' en is in feite een vertaling of equivalent van het </a:t>
            </a:r>
            <a:r>
              <a:rPr lang="nl-BE" b="0" i="0" u="none" strike="noStrike" dirty="0">
                <a:effectLst/>
                <a:latin typeface="Arial" panose="020B0604020202020204" pitchFamily="34" charset="0"/>
                <a:hlinkClick r:id="rId2" tooltip="Engels"/>
              </a:rPr>
              <a:t>Engelse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nl-BE" b="0" i="1" u="none" strike="noStrike" dirty="0">
                <a:solidFill>
                  <a:srgbClr val="202122"/>
                </a:solidFill>
                <a:effectLst/>
                <a:latin typeface="Arial" panose="020B0604020202020204" pitchFamily="34" charset="0"/>
                <a:hlinkClick r:id="rId3" tooltip="Hit (muziek)"/>
              </a:rPr>
              <a:t>hit</a:t>
            </a: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 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2889914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421614B-7210-6F61-1735-C0C875F6C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24" y="575048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nl-BE" b="1" dirty="0"/>
              <a:t>Welke Duitse zangeres was beroemd in de jaren ‘50</a:t>
            </a:r>
          </a:p>
          <a:p>
            <a:pPr marL="0" indent="0">
              <a:buNone/>
            </a:pPr>
            <a:r>
              <a:rPr lang="nl-BE" b="1" dirty="0"/>
              <a:t>voor haar vertalingen van internationale hits en was </a:t>
            </a:r>
          </a:p>
          <a:p>
            <a:pPr marL="0" indent="0">
              <a:buNone/>
            </a:pPr>
            <a:r>
              <a:rPr lang="nl-BE" b="1" dirty="0"/>
              <a:t>bekend in heel Europa?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lnSpc>
                <a:spcPct val="150000"/>
              </a:lnSpc>
              <a:buNone/>
            </a:pPr>
            <a:r>
              <a:rPr lang="nl-BE" dirty="0"/>
              <a:t>A) Conny </a:t>
            </a:r>
            <a:r>
              <a:rPr lang="nl-BE" dirty="0" err="1"/>
              <a:t>Froboess</a:t>
            </a:r>
            <a:br>
              <a:rPr lang="nl-BE" dirty="0"/>
            </a:br>
            <a:r>
              <a:rPr lang="nl-BE" dirty="0"/>
              <a:t>B) </a:t>
            </a:r>
            <a:r>
              <a:rPr lang="nl-BE" dirty="0" err="1"/>
              <a:t>Caterina</a:t>
            </a:r>
            <a:r>
              <a:rPr lang="nl-BE" dirty="0"/>
              <a:t> </a:t>
            </a:r>
            <a:r>
              <a:rPr lang="nl-BE" dirty="0" err="1"/>
              <a:t>Valente</a:t>
            </a:r>
            <a:br>
              <a:rPr lang="nl-BE" dirty="0"/>
            </a:br>
            <a:r>
              <a:rPr lang="nl-BE" dirty="0"/>
              <a:t>C) Helga Feddersen</a:t>
            </a:r>
            <a:br>
              <a:rPr lang="nl-BE" dirty="0"/>
            </a:br>
            <a:r>
              <a:rPr lang="nl-BE" dirty="0"/>
              <a:t>D) Marion </a:t>
            </a:r>
            <a:r>
              <a:rPr lang="nl-BE" dirty="0" err="1"/>
              <a:t>Maerz</a:t>
            </a: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577597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588C73D-997B-5B19-91D9-9697067504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835" y="924672"/>
            <a:ext cx="560294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b="1" dirty="0"/>
              <a:t>Welke Duitse zangeres was beroemd in de jaren '50 voor haar vertalingen van internationale hits en was bekend in heel Europa?</a:t>
            </a:r>
          </a:p>
          <a:p>
            <a:pPr marL="0" indent="0">
              <a:buNone/>
            </a:pPr>
            <a:br>
              <a:rPr lang="nl-BE" dirty="0"/>
            </a:br>
            <a:r>
              <a:rPr lang="nl-BE" dirty="0"/>
              <a:t>B) </a:t>
            </a:r>
            <a:r>
              <a:rPr lang="nl-BE" dirty="0" err="1"/>
              <a:t>Caterina</a:t>
            </a:r>
            <a:r>
              <a:rPr lang="nl-BE" dirty="0"/>
              <a:t> </a:t>
            </a:r>
            <a:r>
              <a:rPr lang="nl-BE" dirty="0" err="1"/>
              <a:t>Valente</a:t>
            </a: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Bing Video's</a:t>
            </a:r>
            <a:br>
              <a:rPr lang="nl-BE" dirty="0"/>
            </a:br>
            <a:endParaRPr lang="nl-BE" dirty="0"/>
          </a:p>
        </p:txBody>
      </p:sp>
      <p:pic>
        <p:nvPicPr>
          <p:cNvPr id="32770" name="Picture 2" descr="Caterina Valente in 1966">
            <a:extLst>
              <a:ext uri="{FF2B5EF4-FFF2-40B4-BE49-F238E27FC236}">
                <a16:creationId xmlns:a16="http://schemas.microsoft.com/office/drawing/2014/main" id="{9FB8B9B2-7E89-7A04-A9BF-729DCB4D4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140" y="224398"/>
            <a:ext cx="4391025" cy="5794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7039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8DD88F-697D-AAD8-BE9F-707348C3B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Welke liedjes worden er uitgebeeld?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8228E1-AFD3-0BD0-9330-6EE631F243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75928"/>
          </a:xfrm>
        </p:spPr>
        <p:txBody>
          <a:bodyPr>
            <a:normAutofit fontScale="32500" lnSpcReduction="20000"/>
          </a:bodyPr>
          <a:lstStyle/>
          <a:p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sz="7400" dirty="0"/>
              <a:t>5 liedjes uitbeelden</a:t>
            </a:r>
          </a:p>
          <a:p>
            <a:pPr marL="0" indent="0">
              <a:buNone/>
            </a:pPr>
            <a:endParaRPr lang="nl-BE" sz="7400" dirty="0"/>
          </a:p>
          <a:p>
            <a:pPr marL="0" indent="0">
              <a:buNone/>
            </a:pPr>
            <a:r>
              <a:rPr lang="nl-BE" sz="7400" dirty="0"/>
              <a:t>Tips:</a:t>
            </a:r>
          </a:p>
          <a:p>
            <a:r>
              <a:rPr lang="nl-BE" sz="7400" dirty="0"/>
              <a:t>zakken </a:t>
            </a:r>
          </a:p>
          <a:p>
            <a:r>
              <a:rPr lang="nl-BE" sz="7400" dirty="0"/>
              <a:t>smeren</a:t>
            </a:r>
          </a:p>
          <a:p>
            <a:r>
              <a:rPr lang="nl-BE" sz="7400" dirty="0" err="1"/>
              <a:t>so</a:t>
            </a:r>
            <a:r>
              <a:rPr lang="nl-BE" sz="7400" dirty="0"/>
              <a:t> long (film)</a:t>
            </a:r>
          </a:p>
          <a:p>
            <a:r>
              <a:rPr lang="nl-BE" sz="7400" dirty="0"/>
              <a:t>Bier (quizvraag al geweest)</a:t>
            </a:r>
          </a:p>
          <a:p>
            <a:r>
              <a:rPr lang="nl-BE" sz="7400" dirty="0"/>
              <a:t>vrienden</a:t>
            </a:r>
            <a:br>
              <a:rPr lang="nl-BE" sz="7400" dirty="0"/>
            </a:br>
            <a:endParaRPr lang="nl-BE" sz="7400" dirty="0"/>
          </a:p>
          <a:p>
            <a:endParaRPr lang="nl-BE" sz="7400" dirty="0"/>
          </a:p>
          <a:p>
            <a:endParaRPr lang="nl-BE" sz="7400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398179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0443B1-A52F-771B-3BD4-FED21DD35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F43BC2-8762-9E0B-8798-A94F6386DE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384" y="62170"/>
            <a:ext cx="8562415" cy="2800767"/>
          </a:xfrm>
        </p:spPr>
        <p:txBody>
          <a:bodyPr>
            <a:normAutofit fontScale="32500" lnSpcReduction="20000"/>
          </a:bodyPr>
          <a:lstStyle/>
          <a:p>
            <a:endParaRPr lang="nl-BE" dirty="0"/>
          </a:p>
          <a:p>
            <a:pPr marL="0" indent="0">
              <a:buNone/>
            </a:pPr>
            <a:r>
              <a:rPr lang="nl-BE" sz="7400" dirty="0"/>
              <a:t>Tips:</a:t>
            </a:r>
          </a:p>
          <a:p>
            <a:r>
              <a:rPr lang="nl-BE" sz="7400" dirty="0"/>
              <a:t>Zon zien zakken</a:t>
            </a:r>
          </a:p>
          <a:p>
            <a:r>
              <a:rPr lang="nl-BE" sz="7400" dirty="0"/>
              <a:t>Ik zag 2 beren …</a:t>
            </a:r>
          </a:p>
          <a:p>
            <a:r>
              <a:rPr lang="nl-BE" sz="7400" dirty="0" err="1"/>
              <a:t>so</a:t>
            </a:r>
            <a:r>
              <a:rPr lang="nl-BE" sz="7400" dirty="0"/>
              <a:t> long           </a:t>
            </a:r>
            <a:r>
              <a:rPr lang="nl-BE" sz="6000" dirty="0">
                <a:hlinkClick r:id="rId2"/>
              </a:rPr>
              <a:t>Bing Video's</a:t>
            </a:r>
            <a:endParaRPr lang="nl-BE" sz="7400" dirty="0"/>
          </a:p>
          <a:p>
            <a:r>
              <a:rPr lang="nl-BE" sz="7400" dirty="0"/>
              <a:t>Bier	               </a:t>
            </a:r>
            <a:r>
              <a:rPr lang="nl-BE" sz="6000" dirty="0">
                <a:hlinkClick r:id="rId3"/>
              </a:rPr>
              <a:t>Bing Video's</a:t>
            </a:r>
            <a:endParaRPr lang="nl-BE" sz="7400" dirty="0"/>
          </a:p>
          <a:p>
            <a:r>
              <a:rPr lang="nl-BE" sz="7400" dirty="0"/>
              <a:t>Vrienden	</a:t>
            </a:r>
            <a:r>
              <a:rPr lang="nl-BE" sz="6000" dirty="0">
                <a:hlinkClick r:id="rId4"/>
              </a:rPr>
              <a:t>Dennie Christian - Wij zijn twee vrienden // Sterren NL</a:t>
            </a:r>
            <a:br>
              <a:rPr lang="nl-BE" sz="7400" dirty="0"/>
            </a:br>
            <a:endParaRPr lang="nl-BE" sz="7400" dirty="0"/>
          </a:p>
          <a:p>
            <a:endParaRPr lang="nl-BE" sz="7400" dirty="0"/>
          </a:p>
          <a:p>
            <a:endParaRPr lang="nl-BE" sz="7400" dirty="0"/>
          </a:p>
          <a:p>
            <a:endParaRPr lang="nl-BE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7E28BEEE-5A39-031D-D6FD-71DBDA38EE5C}"/>
              </a:ext>
            </a:extLst>
          </p:cNvPr>
          <p:cNvSpPr txBox="1"/>
          <p:nvPr/>
        </p:nvSpPr>
        <p:spPr>
          <a:xfrm>
            <a:off x="6823263" y="3178303"/>
            <a:ext cx="433331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BE" b="0" i="0" dirty="0">
                <a:solidFill>
                  <a:srgbClr val="000000"/>
                </a:solidFill>
                <a:effectLst/>
                <a:latin typeface="Programme"/>
              </a:rPr>
              <a:t>Wij zijn twee vrienden, jij en ik</a:t>
            </a:r>
            <a:br>
              <a:rPr lang="nl-BE" dirty="0"/>
            </a:br>
            <a:r>
              <a:rPr lang="nl-BE" b="0" i="0" dirty="0">
                <a:solidFill>
                  <a:srgbClr val="000000"/>
                </a:solidFill>
                <a:effectLst/>
                <a:latin typeface="Programme"/>
              </a:rPr>
              <a:t>Twee dikke vrienden, jij en ik</a:t>
            </a:r>
          </a:p>
          <a:p>
            <a:br>
              <a:rPr lang="nl-BE" dirty="0"/>
            </a:br>
            <a:r>
              <a:rPr lang="nl-BE" b="0" i="0" dirty="0">
                <a:solidFill>
                  <a:srgbClr val="000000"/>
                </a:solidFill>
                <a:effectLst/>
                <a:latin typeface="Programme"/>
              </a:rPr>
              <a:t>Wij blijven altijd bij elkaar</a:t>
            </a:r>
            <a:br>
              <a:rPr lang="nl-BE" dirty="0"/>
            </a:br>
            <a:r>
              <a:rPr lang="nl-BE" b="0" i="0" dirty="0">
                <a:solidFill>
                  <a:srgbClr val="000000"/>
                </a:solidFill>
                <a:effectLst/>
                <a:latin typeface="Programme"/>
              </a:rPr>
              <a:t>Al worden we meer dan honderd jaar</a:t>
            </a:r>
          </a:p>
          <a:p>
            <a:br>
              <a:rPr lang="nl-BE" dirty="0"/>
            </a:br>
            <a:r>
              <a:rPr lang="nl-BE" b="0" i="0" dirty="0">
                <a:solidFill>
                  <a:srgbClr val="000000"/>
                </a:solidFill>
                <a:effectLst/>
                <a:latin typeface="Programme"/>
              </a:rPr>
              <a:t>Wij blijven vrienden tot onze laatste snik</a:t>
            </a:r>
            <a:br>
              <a:rPr lang="nl-BE" dirty="0"/>
            </a:br>
            <a:r>
              <a:rPr lang="nl-BE" b="0" i="0" dirty="0" err="1">
                <a:solidFill>
                  <a:srgbClr val="000000"/>
                </a:solidFill>
                <a:effectLst/>
                <a:latin typeface="Programme"/>
              </a:rPr>
              <a:t>Hoebahoebahoebahop</a:t>
            </a:r>
            <a:r>
              <a:rPr lang="nl-BE" b="0" i="0" dirty="0">
                <a:solidFill>
                  <a:srgbClr val="000000"/>
                </a:solidFill>
                <a:effectLst/>
                <a:latin typeface="Programme"/>
              </a:rPr>
              <a:t>, hop, hop</a:t>
            </a:r>
            <a:br>
              <a:rPr lang="nl-BE" dirty="0"/>
            </a:br>
            <a:r>
              <a:rPr lang="nl-BE" b="0" i="0" dirty="0" err="1">
                <a:solidFill>
                  <a:srgbClr val="000000"/>
                </a:solidFill>
                <a:effectLst/>
                <a:latin typeface="Programme"/>
              </a:rPr>
              <a:t>Hoebahoebahoebahop</a:t>
            </a:r>
            <a:r>
              <a:rPr lang="nl-BE" b="0" i="0" dirty="0">
                <a:solidFill>
                  <a:srgbClr val="000000"/>
                </a:solidFill>
                <a:effectLst/>
                <a:latin typeface="Programme"/>
              </a:rPr>
              <a:t>, hop, hop</a:t>
            </a:r>
            <a:br>
              <a:rPr lang="nl-BE" dirty="0"/>
            </a:br>
            <a:r>
              <a:rPr lang="nl-BE" b="0" i="0" dirty="0">
                <a:solidFill>
                  <a:srgbClr val="000000"/>
                </a:solidFill>
                <a:effectLst/>
                <a:latin typeface="Programme"/>
              </a:rPr>
              <a:t>Wij zijn twee vrienden met een gouden hart</a:t>
            </a:r>
            <a:endParaRPr lang="nl-BE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A6D2C196-1063-E367-F0A7-A374660366E3}"/>
              </a:ext>
            </a:extLst>
          </p:cNvPr>
          <p:cNvSpPr txBox="1"/>
          <p:nvPr/>
        </p:nvSpPr>
        <p:spPr>
          <a:xfrm>
            <a:off x="124384" y="3178303"/>
            <a:ext cx="514462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So long, farewell, auf </a:t>
            </a:r>
            <a:r>
              <a:rPr lang="en-US" sz="1600" b="0" i="0" dirty="0" err="1">
                <a:solidFill>
                  <a:srgbClr val="222222"/>
                </a:solidFill>
                <a:effectLst/>
                <a:latin typeface="Helvetica Neue"/>
              </a:rPr>
              <a:t>wiedersehen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, good night</a:t>
            </a:r>
            <a:br>
              <a:rPr lang="en-US" sz="1600" dirty="0"/>
            </a:b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I hate to go and leave this pretty sight</a:t>
            </a:r>
            <a:br>
              <a:rPr lang="en-US" sz="1600" dirty="0"/>
            </a:br>
            <a:br>
              <a:rPr lang="en-US" sz="1600" dirty="0"/>
            </a:b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So long, farewell, auf </a:t>
            </a:r>
            <a:r>
              <a:rPr lang="en-US" sz="1600" b="0" i="0" dirty="0" err="1">
                <a:solidFill>
                  <a:srgbClr val="222222"/>
                </a:solidFill>
                <a:effectLst/>
                <a:latin typeface="Helvetica Neue"/>
              </a:rPr>
              <a:t>wiedersehen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, adieu</a:t>
            </a:r>
            <a:br>
              <a:rPr lang="en-US" sz="1600" dirty="0"/>
            </a:br>
            <a:r>
              <a:rPr lang="en-US" sz="1600" b="0" i="0" dirty="0" err="1">
                <a:solidFill>
                  <a:srgbClr val="222222"/>
                </a:solidFill>
                <a:effectLst/>
                <a:latin typeface="Helvetica Neue"/>
              </a:rPr>
              <a:t>Adieu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, adieu, to you and you and you</a:t>
            </a:r>
            <a:br>
              <a:rPr lang="en-US" sz="1600" dirty="0"/>
            </a:br>
            <a:br>
              <a:rPr lang="en-US" sz="1600" dirty="0"/>
            </a:b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So long, farewell, au revoir, auf </a:t>
            </a:r>
            <a:r>
              <a:rPr lang="en-US" sz="1600" b="0" i="0" dirty="0" err="1">
                <a:solidFill>
                  <a:srgbClr val="222222"/>
                </a:solidFill>
                <a:effectLst/>
                <a:latin typeface="Helvetica Neue"/>
              </a:rPr>
              <a:t>wiedersehen</a:t>
            </a:r>
            <a:br>
              <a:rPr lang="en-US" sz="1600" dirty="0"/>
            </a:b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I'd like to stay and taste my first champagne</a:t>
            </a:r>
            <a:br>
              <a:rPr lang="en-US" sz="1600" dirty="0"/>
            </a:br>
            <a:br>
              <a:rPr lang="en-US" sz="1600" dirty="0"/>
            </a:b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So long, farewell, auf </a:t>
            </a:r>
            <a:r>
              <a:rPr lang="en-US" sz="1600" b="0" i="0" dirty="0" err="1">
                <a:solidFill>
                  <a:srgbClr val="222222"/>
                </a:solidFill>
                <a:effectLst/>
                <a:latin typeface="Helvetica Neue"/>
              </a:rPr>
              <a:t>wiedersehen</a:t>
            </a: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, goodbye</a:t>
            </a:r>
            <a:br>
              <a:rPr lang="en-US" sz="1600" dirty="0"/>
            </a:br>
            <a:r>
              <a:rPr lang="en-US" sz="1600" b="0" i="0" dirty="0">
                <a:solidFill>
                  <a:srgbClr val="222222"/>
                </a:solidFill>
                <a:effectLst/>
                <a:latin typeface="Helvetica Neue"/>
              </a:rPr>
              <a:t>I leave and heave a sigh and say "Goodbye", goodbye</a:t>
            </a:r>
            <a:endParaRPr lang="nl-BE" sz="1600" dirty="0"/>
          </a:p>
        </p:txBody>
      </p:sp>
    </p:spTree>
    <p:extLst>
      <p:ext uri="{BB962C8B-B14F-4D97-AF65-F5344CB8AC3E}">
        <p14:creationId xmlns:p14="http://schemas.microsoft.com/office/powerpoint/2010/main" val="1033333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76E92-DAFD-5161-6F01-1DCAA73C4F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790CAD-C2C0-846A-C370-D199648FC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69183"/>
            <a:ext cx="5052934" cy="4351338"/>
          </a:xfrm>
        </p:spPr>
        <p:txBody>
          <a:bodyPr>
            <a:normAutofit/>
          </a:bodyPr>
          <a:lstStyle/>
          <a:p>
            <a:r>
              <a:rPr lang="nl-BE" dirty="0"/>
              <a:t>Zwitserland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Bing Video’s</a:t>
            </a: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 err="1"/>
              <a:t>Lys</a:t>
            </a:r>
            <a:r>
              <a:rPr lang="nl-BE" dirty="0"/>
              <a:t> </a:t>
            </a:r>
            <a:r>
              <a:rPr lang="nl-BE" dirty="0" err="1"/>
              <a:t>Assia</a:t>
            </a:r>
            <a:r>
              <a:rPr lang="nl-BE" dirty="0"/>
              <a:t> was de eerste winnaar van het Eurovisie Songfestival in 1956. Dit was de allereerste editie van het festival.</a:t>
            </a:r>
          </a:p>
        </p:txBody>
      </p:sp>
      <p:pic>
        <p:nvPicPr>
          <p:cNvPr id="4098" name="Picture 2" descr="Lys Assia | Eurovision Song Contest Wiki | Fandom">
            <a:extLst>
              <a:ext uri="{FF2B5EF4-FFF2-40B4-BE49-F238E27FC236}">
                <a16:creationId xmlns:a16="http://schemas.microsoft.com/office/drawing/2014/main" id="{811EF9DA-87F0-9120-97A1-D18D4EBF1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067" y="0"/>
            <a:ext cx="5052933" cy="6801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5450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E19FA27-E1B2-E0DC-4615-643B05AE9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Instrumenten kennis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8707FC-969F-ED32-6B0B-201B31843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/>
              <a:t>Welk instrument is de belangrijkste in het klassieke orkest en heeft een lange geschiedenis als solo-instrument?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Viool</a:t>
            </a:r>
          </a:p>
          <a:p>
            <a:pPr marL="0" indent="0">
              <a:buNone/>
            </a:pPr>
            <a:r>
              <a:rPr lang="nl-BE" dirty="0"/>
              <a:t>B) Trompet</a:t>
            </a:r>
          </a:p>
          <a:p>
            <a:pPr marL="0" indent="0">
              <a:buNone/>
            </a:pPr>
            <a:r>
              <a:rPr lang="nl-BE" dirty="0"/>
              <a:t>C) Fluit</a:t>
            </a:r>
          </a:p>
        </p:txBody>
      </p:sp>
    </p:spTree>
    <p:extLst>
      <p:ext uri="{BB962C8B-B14F-4D97-AF65-F5344CB8AC3E}">
        <p14:creationId xmlns:p14="http://schemas.microsoft.com/office/powerpoint/2010/main" val="20140461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99DBB4-48B0-EBF8-6754-7E7FB6502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1DD63A6-F56E-BFF1-1ABA-3888206696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BE" b="1" dirty="0"/>
          </a:p>
          <a:p>
            <a:pPr marL="514350" indent="-514350">
              <a:buAutoNum type="alphaUcParenR"/>
            </a:pPr>
            <a:r>
              <a:rPr lang="nl-BE" dirty="0"/>
              <a:t>Viool</a:t>
            </a:r>
          </a:p>
          <a:p>
            <a:pPr marL="514350" indent="-514350">
              <a:buAutoNum type="alphaUcParenR"/>
            </a:pPr>
            <a:endParaRPr lang="nl-BE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John Williams: Schindler's List (violin solo) - Ellen </a:t>
            </a:r>
            <a:r>
              <a:rPr lang="en-US" dirty="0" err="1">
                <a:hlinkClick r:id="rId2"/>
              </a:rPr>
              <a:t>Klodová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714772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930B335-854B-2698-751B-A2EC7C96E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/>
              <a:t>Welk instrument wordt vaak gezien als de "koning van de instrumenten" in een kerkorgel?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Viool</a:t>
            </a:r>
          </a:p>
          <a:p>
            <a:pPr marL="0" indent="0">
              <a:buNone/>
            </a:pPr>
            <a:r>
              <a:rPr lang="nl-BE" dirty="0"/>
              <a:t>B) Trombone</a:t>
            </a:r>
          </a:p>
          <a:p>
            <a:pPr marL="0" indent="0">
              <a:buNone/>
            </a:pPr>
            <a:r>
              <a:rPr lang="nl-BE" dirty="0"/>
              <a:t>C) Orgel</a:t>
            </a:r>
          </a:p>
        </p:txBody>
      </p:sp>
    </p:spTree>
    <p:extLst>
      <p:ext uri="{BB962C8B-B14F-4D97-AF65-F5344CB8AC3E}">
        <p14:creationId xmlns:p14="http://schemas.microsoft.com/office/powerpoint/2010/main" val="5824927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05678-D56F-441B-20D9-D7078D9F4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CDCD8A-6EBB-FC5B-8ABE-9F25ADF470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C) Orgel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RADETZKY MARCH - JOHANN STRAUSS I - ORGAN SOLO ARR. JONATHAN SCOTT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448132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0E30F5-E426-719F-9C3B-2ED109635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1FDCD5F-5022-A229-40F8-2A1494217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2737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Dit strijkinstrument heeft vier snaren en wordt vaak gebruikt in klassieke muziek, maar ook in populaire muziek. Welk instrument is dit?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Viool</a:t>
            </a:r>
          </a:p>
          <a:p>
            <a:pPr marL="0" indent="0">
              <a:buNone/>
            </a:pPr>
            <a:r>
              <a:rPr lang="nl-BE" dirty="0"/>
              <a:t>B) Cello</a:t>
            </a:r>
          </a:p>
          <a:p>
            <a:pPr marL="0" indent="0">
              <a:buNone/>
            </a:pPr>
            <a:r>
              <a:rPr lang="nl-BE" dirty="0"/>
              <a:t>C) Harp</a:t>
            </a:r>
          </a:p>
        </p:txBody>
      </p:sp>
    </p:spTree>
    <p:extLst>
      <p:ext uri="{BB962C8B-B14F-4D97-AF65-F5344CB8AC3E}">
        <p14:creationId xmlns:p14="http://schemas.microsoft.com/office/powerpoint/2010/main" val="25826743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018F41-F699-8BA7-C816-6BFDCF200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DBB3D5-AFE8-4311-1AE0-C14B82DBC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318" y="298302"/>
            <a:ext cx="4634753" cy="4351338"/>
          </a:xfrm>
        </p:spPr>
        <p:txBody>
          <a:bodyPr/>
          <a:lstStyle/>
          <a:p>
            <a:pPr marL="0" indent="0">
              <a:buNone/>
            </a:pPr>
            <a:r>
              <a:rPr lang="nl-BE" dirty="0"/>
              <a:t>B) Cello</a:t>
            </a:r>
          </a:p>
          <a:p>
            <a:pPr>
              <a:buFont typeface="Arial" panose="020B0604020202020204" pitchFamily="34" charset="0"/>
              <a:buChar char="•"/>
            </a:pPr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Bach: Prélude, Cello suite Nr.1 | </a:t>
            </a:r>
            <a:r>
              <a:rPr lang="nl-BE" dirty="0" err="1">
                <a:hlinkClick r:id="rId2"/>
              </a:rPr>
              <a:t>Ophélie</a:t>
            </a:r>
            <a:r>
              <a:rPr lang="nl-BE" dirty="0">
                <a:hlinkClick r:id="rId2"/>
              </a:rPr>
              <a:t> </a:t>
            </a:r>
            <a:r>
              <a:rPr lang="nl-BE" dirty="0" err="1">
                <a:hlinkClick r:id="rId2"/>
              </a:rPr>
              <a:t>Gaillard</a:t>
            </a:r>
            <a:endParaRPr lang="nl-BE" dirty="0"/>
          </a:p>
        </p:txBody>
      </p:sp>
      <p:pic>
        <p:nvPicPr>
          <p:cNvPr id="17410" name="Picture 2" descr="Cello Instrument">
            <a:extLst>
              <a:ext uri="{FF2B5EF4-FFF2-40B4-BE49-F238E27FC236}">
                <a16:creationId xmlns:a16="http://schemas.microsoft.com/office/drawing/2014/main" id="{3414FA36-4ED7-2F03-E87E-D4930D07C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764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81C9C-24C6-B71F-D807-69DD0E409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8650C09-DC2E-969D-8D6E-E5BB66AB7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0218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b="1" dirty="0"/>
              <a:t>Dit blaasinstrument wordt vaak gebruikt in jazz en heeft een prominente rol in vele jazzbands. Welk instrument is dit?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Saxofoon</a:t>
            </a:r>
          </a:p>
          <a:p>
            <a:pPr marL="0" indent="0">
              <a:buNone/>
            </a:pPr>
            <a:r>
              <a:rPr lang="nl-BE" dirty="0"/>
              <a:t>B) Trompet</a:t>
            </a:r>
          </a:p>
          <a:p>
            <a:pPr marL="0" indent="0">
              <a:buNone/>
            </a:pPr>
            <a:r>
              <a:rPr lang="nl-BE" dirty="0"/>
              <a:t>C) Klarinet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392238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22CEE-D9EB-FF0E-4E9F-D022DA421A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F11429D-7631-ECA7-C463-1B9A2B4DA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620595"/>
            <a:ext cx="627529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A) Saxofoon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Ben E. King - Stand </a:t>
            </a:r>
            <a:r>
              <a:rPr lang="nl-BE" dirty="0" err="1">
                <a:hlinkClick r:id="rId2"/>
              </a:rPr>
              <a:t>by</a:t>
            </a:r>
            <a:r>
              <a:rPr lang="nl-BE" dirty="0">
                <a:hlinkClick r:id="rId2"/>
              </a:rPr>
              <a:t> Me | Sax Cover | Alexandra </a:t>
            </a:r>
            <a:r>
              <a:rPr lang="nl-BE" dirty="0" err="1">
                <a:hlinkClick r:id="rId2"/>
              </a:rPr>
              <a:t>Ilieva</a:t>
            </a:r>
            <a:r>
              <a:rPr lang="nl-BE" dirty="0">
                <a:hlinkClick r:id="rId2"/>
              </a:rPr>
              <a:t> | </a:t>
            </a:r>
            <a:r>
              <a:rPr lang="nl-BE" dirty="0" err="1">
                <a:hlinkClick r:id="rId2"/>
              </a:rPr>
              <a:t>Thomann</a:t>
            </a: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en-US" dirty="0">
                <a:hlinkClick r:id="rId3"/>
              </a:rPr>
              <a:t>A MI MANERA -MY WAY- SAX COVER (VERSION FRANK SINATRA)</a:t>
            </a:r>
            <a:endParaRPr lang="nl-BE" dirty="0"/>
          </a:p>
          <a:p>
            <a:endParaRPr lang="nl-BE" dirty="0"/>
          </a:p>
        </p:txBody>
      </p:sp>
      <p:pic>
        <p:nvPicPr>
          <p:cNvPr id="18434" name="Picture 2" descr="Jupiter Tenor Saxofoon JTS700Q">
            <a:extLst>
              <a:ext uri="{FF2B5EF4-FFF2-40B4-BE49-F238E27FC236}">
                <a16:creationId xmlns:a16="http://schemas.microsoft.com/office/drawing/2014/main" id="{A4906A34-DF21-5F12-98B3-4123BBCEB2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4028">
            <a:off x="7601417" y="1"/>
            <a:ext cx="2437774" cy="62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9303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E27958-EA63-B7A8-6BAB-996CD6C7D8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95BBA96-337A-F45C-7765-82D73E7BB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24" y="105914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Dit snaarinstrument heeft zes snaren en wordt vaak bespeeld met een plectrum of vingers. Welk instrument is dit?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Mandoline</a:t>
            </a:r>
          </a:p>
          <a:p>
            <a:pPr marL="0" indent="0">
              <a:buNone/>
            </a:pPr>
            <a:r>
              <a:rPr lang="nl-BE" dirty="0"/>
              <a:t>B) Gitaar</a:t>
            </a:r>
          </a:p>
          <a:p>
            <a:pPr marL="0" indent="0">
              <a:buNone/>
            </a:pPr>
            <a:r>
              <a:rPr lang="nl-BE" dirty="0"/>
              <a:t>C) Luit</a:t>
            </a:r>
          </a:p>
        </p:txBody>
      </p:sp>
    </p:spTree>
    <p:extLst>
      <p:ext uri="{BB962C8B-B14F-4D97-AF65-F5344CB8AC3E}">
        <p14:creationId xmlns:p14="http://schemas.microsoft.com/office/powerpoint/2010/main" val="14562480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911D2C-81E1-885B-ED5D-8A02B807D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7AD271-F232-B2CF-7653-D3781D9058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B) Gitaar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HALLELUJAH - guitar inspiration from the most beautiful song by </a:t>
            </a:r>
            <a:r>
              <a:rPr lang="en-US" dirty="0" err="1">
                <a:hlinkClick r:id="rId2"/>
              </a:rPr>
              <a:t>RockMilady</a:t>
            </a:r>
            <a:r>
              <a:rPr lang="en-US" dirty="0">
                <a:hlinkClick r:id="rId2"/>
              </a:rPr>
              <a:t> (official video 4K)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60774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AB5BC-C56F-747C-6DC3-2B346566E2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F1B84B-C5AA-0B71-3263-0FC9713AA0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Welk land won in 1958 met “Dors </a:t>
            </a:r>
            <a:r>
              <a:rPr lang="nl-BE" dirty="0" err="1"/>
              <a:t>mon</a:t>
            </a:r>
            <a:r>
              <a:rPr lang="nl-BE" dirty="0"/>
              <a:t> </a:t>
            </a:r>
            <a:r>
              <a:rPr lang="nl-BE" dirty="0" err="1"/>
              <a:t>Amour</a:t>
            </a:r>
            <a:r>
              <a:rPr lang="nl-BE" dirty="0"/>
              <a:t>” door André </a:t>
            </a:r>
            <a:r>
              <a:rPr lang="nl-BE" dirty="0" err="1"/>
              <a:t>Claveau</a:t>
            </a:r>
            <a:endParaRPr lang="nl-BE" dirty="0"/>
          </a:p>
          <a:p>
            <a:endParaRPr lang="nl-BE" dirty="0"/>
          </a:p>
          <a:p>
            <a:r>
              <a:rPr lang="nl-BE" dirty="0"/>
              <a:t>Italië</a:t>
            </a:r>
          </a:p>
          <a:p>
            <a:r>
              <a:rPr lang="nl-BE" dirty="0"/>
              <a:t>België</a:t>
            </a:r>
          </a:p>
          <a:p>
            <a:r>
              <a:rPr lang="nl-BE" dirty="0"/>
              <a:t>Frankrijk</a:t>
            </a:r>
          </a:p>
          <a:p>
            <a:endParaRPr lang="nl-BE" dirty="0"/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6983887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0160B-0CA6-B338-A2F0-CFF7B2A3A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605667A-3222-877D-29E2-5881D92FD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7166"/>
            <a:ext cx="10515600" cy="5370139"/>
          </a:xfrm>
        </p:spPr>
        <p:txBody>
          <a:bodyPr/>
          <a:lstStyle/>
          <a:p>
            <a:pPr marL="0" indent="0">
              <a:buNone/>
            </a:pPr>
            <a:r>
              <a:rPr lang="nl-BE" sz="4000" b="1" dirty="0"/>
              <a:t>Muziekvragen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b="1" dirty="0"/>
              <a:t>Wie zong er La ballade des </a:t>
            </a:r>
            <a:r>
              <a:rPr lang="nl-BE" b="1" dirty="0" err="1"/>
              <a:t>gens</a:t>
            </a:r>
            <a:r>
              <a:rPr lang="nl-BE" b="1" dirty="0"/>
              <a:t> </a:t>
            </a:r>
            <a:r>
              <a:rPr lang="nl-BE" b="1" dirty="0" err="1"/>
              <a:t>heureux</a:t>
            </a:r>
            <a:r>
              <a:rPr lang="nl-BE" b="1" dirty="0"/>
              <a:t>:</a:t>
            </a:r>
          </a:p>
          <a:p>
            <a:pPr marL="0" indent="0">
              <a:buNone/>
            </a:pPr>
            <a:endParaRPr lang="nl-BE" b="1" dirty="0"/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Gerard </a:t>
            </a:r>
            <a:r>
              <a:rPr lang="nl-BE" dirty="0" err="1"/>
              <a:t>Lenormand</a:t>
            </a:r>
            <a:endParaRPr lang="nl-BE" dirty="0"/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Bernard </a:t>
            </a:r>
            <a:r>
              <a:rPr lang="nl-BE" dirty="0" err="1"/>
              <a:t>Lenormand</a:t>
            </a:r>
            <a:endParaRPr lang="nl-BE" dirty="0"/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Anthony </a:t>
            </a:r>
            <a:r>
              <a:rPr lang="nl-BE" dirty="0" err="1"/>
              <a:t>Lenormand</a:t>
            </a:r>
            <a:endParaRPr lang="nl-BE" dirty="0"/>
          </a:p>
          <a:p>
            <a:pPr>
              <a:buFontTx/>
              <a:buChar char="-"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22214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F438-D6D8-277E-8D0D-B8825B4F9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1D5CD85-C648-6E5D-BB16-32DCBFF8A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917" y="1253331"/>
            <a:ext cx="554019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Wie zong er La ballade des </a:t>
            </a:r>
            <a:r>
              <a:rPr lang="nl-BE" b="1" dirty="0" err="1"/>
              <a:t>gens</a:t>
            </a:r>
            <a:r>
              <a:rPr lang="nl-BE" b="1" dirty="0"/>
              <a:t> </a:t>
            </a:r>
            <a:r>
              <a:rPr lang="nl-BE" b="1" dirty="0" err="1"/>
              <a:t>heureux</a:t>
            </a:r>
            <a:r>
              <a:rPr lang="nl-BE" b="1" dirty="0"/>
              <a:t>:</a:t>
            </a:r>
          </a:p>
          <a:p>
            <a:pPr marL="0" indent="0">
              <a:buNone/>
            </a:pPr>
            <a:endParaRPr lang="nl-BE" b="1" dirty="0"/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Gerard </a:t>
            </a:r>
            <a:r>
              <a:rPr lang="nl-BE" dirty="0" err="1"/>
              <a:t>Lenormand</a:t>
            </a:r>
            <a:endParaRPr lang="nl-BE" dirty="0"/>
          </a:p>
          <a:p>
            <a:pPr marL="0" indent="0">
              <a:buNone/>
            </a:pPr>
            <a:endParaRPr lang="fr-FR" dirty="0">
              <a:hlinkClick r:id="rId2"/>
            </a:endParaRPr>
          </a:p>
          <a:p>
            <a:pPr marL="0" indent="0">
              <a:buNone/>
            </a:pPr>
            <a:r>
              <a:rPr lang="fr-FR" dirty="0">
                <a:hlinkClick r:id="rId2"/>
              </a:rPr>
              <a:t>Gerard Lenormand - la ballade des gens heureux - YouTube</a:t>
            </a:r>
            <a:endParaRPr lang="nl-BE" dirty="0"/>
          </a:p>
        </p:txBody>
      </p:sp>
      <p:pic>
        <p:nvPicPr>
          <p:cNvPr id="23554" name="Picture 2" descr="Afbeeldingsresultaten voor Gerard Lenormand">
            <a:extLst>
              <a:ext uri="{FF2B5EF4-FFF2-40B4-BE49-F238E27FC236}">
                <a16:creationId xmlns:a16="http://schemas.microsoft.com/office/drawing/2014/main" id="{2D842EAA-E222-CA71-AAFB-074ED0EBE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1" y="777744"/>
            <a:ext cx="4801720" cy="530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352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82501B3-A454-A23E-6139-49406BB4D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71" y="9112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Welke zangeres zong De Roos?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Ann </a:t>
            </a:r>
            <a:r>
              <a:rPr lang="nl-BE" dirty="0" err="1"/>
              <a:t>Christy</a:t>
            </a:r>
            <a:endParaRPr lang="nl-BE" dirty="0"/>
          </a:p>
          <a:p>
            <a:pPr marL="0" indent="0">
              <a:buNone/>
            </a:pPr>
            <a:r>
              <a:rPr lang="nl-BE" dirty="0"/>
              <a:t>B) Yasmine</a:t>
            </a:r>
          </a:p>
          <a:p>
            <a:pPr marL="0" indent="0">
              <a:buNone/>
            </a:pPr>
            <a:r>
              <a:rPr lang="nl-BE" dirty="0"/>
              <a:t>C) De Zangeres zonder naam</a:t>
            </a:r>
          </a:p>
        </p:txBody>
      </p:sp>
    </p:spTree>
    <p:extLst>
      <p:ext uri="{BB962C8B-B14F-4D97-AF65-F5344CB8AC3E}">
        <p14:creationId xmlns:p14="http://schemas.microsoft.com/office/powerpoint/2010/main" val="361077650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9BD2D-DCCA-63E4-9E12-E3676FF67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0EEB6FA-A263-999E-B8E7-B4D22DB5E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471" y="911225"/>
            <a:ext cx="4302047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Welke zangeres zong </a:t>
            </a:r>
          </a:p>
          <a:p>
            <a:pPr marL="0" indent="0">
              <a:buNone/>
            </a:pPr>
            <a:r>
              <a:rPr lang="nl-BE" b="1" dirty="0"/>
              <a:t>De Roos?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Ann </a:t>
            </a:r>
            <a:r>
              <a:rPr lang="nl-BE" dirty="0" err="1"/>
              <a:t>Christy</a:t>
            </a:r>
            <a:endParaRPr lang="nl-BE" dirty="0"/>
          </a:p>
          <a:p>
            <a:pPr marL="0" indent="0">
              <a:buNone/>
            </a:pPr>
            <a:endParaRPr lang="nl-BE" dirty="0">
              <a:hlinkClick r:id="rId2"/>
            </a:endParaRPr>
          </a:p>
          <a:p>
            <a:pPr marL="0" indent="0">
              <a:buNone/>
            </a:pPr>
            <a:endParaRPr lang="nl-BE" dirty="0">
              <a:hlinkClick r:id="rId2"/>
            </a:endParaRPr>
          </a:p>
          <a:p>
            <a:pPr marL="0" indent="0">
              <a:buNone/>
            </a:pPr>
            <a:r>
              <a:rPr lang="nl-BE" dirty="0">
                <a:hlinkClick r:id="rId2"/>
              </a:rPr>
              <a:t>Ann </a:t>
            </a:r>
            <a:r>
              <a:rPr lang="nl-BE" dirty="0" err="1">
                <a:hlinkClick r:id="rId2"/>
              </a:rPr>
              <a:t>Christy</a:t>
            </a:r>
            <a:r>
              <a:rPr lang="nl-BE" dirty="0">
                <a:hlinkClick r:id="rId2"/>
              </a:rPr>
              <a:t> - De Roos</a:t>
            </a:r>
            <a:endParaRPr lang="nl-BE" dirty="0"/>
          </a:p>
        </p:txBody>
      </p:sp>
      <p:pic>
        <p:nvPicPr>
          <p:cNvPr id="24582" name="Picture 6" descr="Afbeeldingsresultaten voor Ann Christy">
            <a:extLst>
              <a:ext uri="{FF2B5EF4-FFF2-40B4-BE49-F238E27FC236}">
                <a16:creationId xmlns:a16="http://schemas.microsoft.com/office/drawing/2014/main" id="{66671B7E-6230-59B7-61A2-D25C5DAED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640" y="399403"/>
            <a:ext cx="5313549" cy="534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91996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6B90D7C-D824-930B-4685-4534A07607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698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In welk jaar bracht de Belgische zanger </a:t>
            </a:r>
            <a:r>
              <a:rPr lang="nl-BE" b="1" dirty="0" err="1"/>
              <a:t>Adamo</a:t>
            </a:r>
            <a:r>
              <a:rPr lang="nl-BE" b="1" dirty="0"/>
              <a:t> zijn hit 'Tombe la </a:t>
            </a:r>
            <a:r>
              <a:rPr lang="nl-BE" b="1" dirty="0" err="1"/>
              <a:t>neige</a:t>
            </a:r>
            <a:r>
              <a:rPr lang="nl-BE" b="1" dirty="0"/>
              <a:t>' uit?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1960</a:t>
            </a:r>
          </a:p>
          <a:p>
            <a:pPr marL="0" indent="0">
              <a:buNone/>
            </a:pPr>
            <a:r>
              <a:rPr lang="nl-BE" dirty="0"/>
              <a:t>B) 1963</a:t>
            </a:r>
          </a:p>
          <a:p>
            <a:pPr marL="0" indent="0">
              <a:buNone/>
            </a:pPr>
            <a:r>
              <a:rPr lang="nl-BE" dirty="0"/>
              <a:t>C) 1965</a:t>
            </a:r>
          </a:p>
        </p:txBody>
      </p:sp>
    </p:spTree>
    <p:extLst>
      <p:ext uri="{BB962C8B-B14F-4D97-AF65-F5344CB8AC3E}">
        <p14:creationId xmlns:p14="http://schemas.microsoft.com/office/powerpoint/2010/main" val="31131239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58F33-0342-7B81-0E0C-90D788555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FC5BBD3-DFAA-B35D-293F-22F52C4401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943" y="605116"/>
            <a:ext cx="5482420" cy="4445309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In welk jaar bracht de Belgische zanger </a:t>
            </a:r>
            <a:r>
              <a:rPr lang="nl-BE" b="1" dirty="0" err="1"/>
              <a:t>Adamo</a:t>
            </a:r>
            <a:r>
              <a:rPr lang="nl-BE" b="1" dirty="0"/>
              <a:t> zijn hit </a:t>
            </a:r>
          </a:p>
          <a:p>
            <a:pPr marL="0" indent="0">
              <a:buNone/>
            </a:pPr>
            <a:r>
              <a:rPr lang="nl-BE" b="1" dirty="0"/>
              <a:t>'Tombe la </a:t>
            </a:r>
            <a:r>
              <a:rPr lang="nl-BE" b="1" dirty="0" err="1"/>
              <a:t>neige</a:t>
            </a:r>
            <a:r>
              <a:rPr lang="nl-BE" b="1" dirty="0"/>
              <a:t>' uit?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B) 1963</a:t>
            </a:r>
          </a:p>
          <a:p>
            <a:pPr marL="0" indent="0">
              <a:buNone/>
            </a:pPr>
            <a:endParaRPr lang="nl-BE" dirty="0"/>
          </a:p>
          <a:p>
            <a:pPr>
              <a:buFont typeface="Arial" panose="020B0604020202020204" pitchFamily="34" charset="0"/>
              <a:buChar char="•"/>
            </a:pPr>
            <a:r>
              <a:rPr lang="nl-BE" dirty="0" err="1">
                <a:hlinkClick r:id="rId2"/>
              </a:rPr>
              <a:t>Adamo</a:t>
            </a:r>
            <a:r>
              <a:rPr lang="nl-BE" dirty="0">
                <a:hlinkClick r:id="rId2"/>
              </a:rPr>
              <a:t> - Tombe la </a:t>
            </a:r>
            <a:r>
              <a:rPr lang="nl-BE" dirty="0" err="1">
                <a:hlinkClick r:id="rId2"/>
              </a:rPr>
              <a:t>neige</a:t>
            </a:r>
            <a:r>
              <a:rPr lang="nl-BE" dirty="0">
                <a:hlinkClick r:id="rId2"/>
              </a:rPr>
              <a:t> (1976)</a:t>
            </a:r>
            <a:endParaRPr lang="nl-BE" dirty="0"/>
          </a:p>
        </p:txBody>
      </p:sp>
      <p:pic>
        <p:nvPicPr>
          <p:cNvPr id="25602" name="Picture 2" descr="Afbeeldingsresultaten voor adamo">
            <a:extLst>
              <a:ext uri="{FF2B5EF4-FFF2-40B4-BE49-F238E27FC236}">
                <a16:creationId xmlns:a16="http://schemas.microsoft.com/office/drawing/2014/main" id="{1FB3C16B-4A7B-C901-59BA-A7312B153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614" y="457199"/>
            <a:ext cx="5482420" cy="594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38541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D5D7514-DC29-EB47-D97B-5F8A08EF6A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Wie had een hit in met </a:t>
            </a:r>
            <a:r>
              <a:rPr lang="nl-BE" b="1" dirty="0" err="1"/>
              <a:t>Rote</a:t>
            </a:r>
            <a:r>
              <a:rPr lang="nl-BE" b="1" dirty="0"/>
              <a:t> </a:t>
            </a:r>
            <a:r>
              <a:rPr lang="nl-BE" b="1" dirty="0" err="1"/>
              <a:t>Rosen</a:t>
            </a:r>
            <a:r>
              <a:rPr lang="nl-BE" b="1" dirty="0"/>
              <a:t>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Freddy </a:t>
            </a:r>
            <a:r>
              <a:rPr lang="nl-BE" dirty="0" err="1"/>
              <a:t>Schuman</a:t>
            </a:r>
            <a:endParaRPr lang="nl-BE" dirty="0"/>
          </a:p>
          <a:p>
            <a:pPr marL="0" indent="0">
              <a:buNone/>
            </a:pPr>
            <a:r>
              <a:rPr lang="nl-BE" dirty="0"/>
              <a:t>B) Freddy </a:t>
            </a:r>
            <a:r>
              <a:rPr lang="nl-BE" dirty="0" err="1"/>
              <a:t>Breck</a:t>
            </a:r>
            <a:endParaRPr lang="nl-BE" dirty="0"/>
          </a:p>
          <a:p>
            <a:pPr marL="0" indent="0">
              <a:buNone/>
            </a:pPr>
            <a:r>
              <a:rPr lang="nl-BE" dirty="0"/>
              <a:t>C) Freddy Quin</a:t>
            </a:r>
          </a:p>
        </p:txBody>
      </p:sp>
    </p:spTree>
    <p:extLst>
      <p:ext uri="{BB962C8B-B14F-4D97-AF65-F5344CB8AC3E}">
        <p14:creationId xmlns:p14="http://schemas.microsoft.com/office/powerpoint/2010/main" val="41977099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B3ED4-0071-B65D-07C0-CF0C0548B4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B245EFC-FB8A-E7F3-AD0D-28F759496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941" y="957649"/>
            <a:ext cx="455407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Wie had een hit in met </a:t>
            </a:r>
            <a:r>
              <a:rPr lang="nl-BE" b="1" dirty="0" err="1"/>
              <a:t>Rote</a:t>
            </a:r>
            <a:r>
              <a:rPr lang="nl-BE" b="1" dirty="0"/>
              <a:t> </a:t>
            </a:r>
            <a:r>
              <a:rPr lang="nl-BE" b="1" dirty="0" err="1"/>
              <a:t>Rosen</a:t>
            </a:r>
            <a:r>
              <a:rPr lang="nl-BE" b="1" dirty="0"/>
              <a:t>?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/>
              <a:t>B) Freddy </a:t>
            </a:r>
            <a:r>
              <a:rPr lang="nl-BE" dirty="0" err="1"/>
              <a:t>Breck</a:t>
            </a:r>
            <a:endParaRPr lang="nl-BE" dirty="0"/>
          </a:p>
          <a:p>
            <a:pPr>
              <a:buFont typeface="Arial" panose="020B0604020202020204" pitchFamily="34" charset="0"/>
              <a:buChar char="•"/>
            </a:pPr>
            <a:endParaRPr lang="nl-BE" dirty="0"/>
          </a:p>
          <a:p>
            <a:pPr marL="0" indent="0">
              <a:buNone/>
            </a:pPr>
            <a:r>
              <a:rPr lang="nl-BE" dirty="0" err="1">
                <a:hlinkClick r:id="rId2"/>
              </a:rPr>
              <a:t>Rote</a:t>
            </a:r>
            <a:r>
              <a:rPr lang="nl-BE" dirty="0">
                <a:hlinkClick r:id="rId2"/>
              </a:rPr>
              <a:t> </a:t>
            </a:r>
            <a:r>
              <a:rPr lang="nl-BE" dirty="0" err="1">
                <a:hlinkClick r:id="rId2"/>
              </a:rPr>
              <a:t>Rosen</a:t>
            </a:r>
            <a:endParaRPr lang="nl-BE" dirty="0"/>
          </a:p>
        </p:txBody>
      </p:sp>
      <p:pic>
        <p:nvPicPr>
          <p:cNvPr id="26634" name="Picture 10" descr="Afbeeldingsresultaten voor freddy breck">
            <a:extLst>
              <a:ext uri="{FF2B5EF4-FFF2-40B4-BE49-F238E27FC236}">
                <a16:creationId xmlns:a16="http://schemas.microsoft.com/office/drawing/2014/main" id="{2731813B-DF51-7245-0A60-9164CB1FB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490" y="474910"/>
            <a:ext cx="4105275" cy="33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6" name="Picture 12" descr="Afbeeldingsresultaten voor freddy breck rote rosen">
            <a:extLst>
              <a:ext uri="{FF2B5EF4-FFF2-40B4-BE49-F238E27FC236}">
                <a16:creationId xmlns:a16="http://schemas.microsoft.com/office/drawing/2014/main" id="{47C97E7D-4255-908C-1400-803BA3198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623" y="3320771"/>
            <a:ext cx="3360368" cy="353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34562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B4845-4D60-15AE-73C1-3444B0987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7CF8274-BFEA-1FEF-B0E4-B7733995D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60503"/>
            <a:ext cx="8507506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Wie zong het iconische Vlaamse nummer </a:t>
            </a:r>
          </a:p>
          <a:p>
            <a:pPr marL="0" indent="0">
              <a:buNone/>
            </a:pPr>
            <a:r>
              <a:rPr lang="nl-BE" b="1" dirty="0"/>
              <a:t>"Laat ons een bloem" in de jaren 50?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Louis </a:t>
            </a:r>
            <a:r>
              <a:rPr lang="nl-BE" dirty="0" err="1"/>
              <a:t>Neefs</a:t>
            </a:r>
            <a:endParaRPr lang="nl-BE" dirty="0"/>
          </a:p>
          <a:p>
            <a:pPr marL="0" indent="0">
              <a:buNone/>
            </a:pPr>
            <a:r>
              <a:rPr lang="nl-BE" dirty="0"/>
              <a:t>B) Ann </a:t>
            </a:r>
            <a:r>
              <a:rPr lang="nl-BE" dirty="0" err="1"/>
              <a:t>Christy</a:t>
            </a:r>
            <a:endParaRPr lang="nl-BE" dirty="0"/>
          </a:p>
          <a:p>
            <a:pPr marL="0" indent="0">
              <a:buNone/>
            </a:pPr>
            <a:r>
              <a:rPr lang="nl-BE" dirty="0"/>
              <a:t>C) Willy Sommers</a:t>
            </a:r>
          </a:p>
          <a:p>
            <a:pPr>
              <a:buFont typeface="Arial" panose="020B0604020202020204" pitchFamily="34" charset="0"/>
              <a:buChar char="•"/>
            </a:pPr>
            <a:endParaRPr lang="nl-BE" dirty="0"/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916739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2417A6-3753-8C56-BC26-882E1A03F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F9F0147-6342-C579-9EBB-36F6D9F66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024" y="660503"/>
            <a:ext cx="7073152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Wie zong het iconische Vlaamse nummer </a:t>
            </a:r>
          </a:p>
          <a:p>
            <a:pPr marL="0" indent="0">
              <a:buNone/>
            </a:pPr>
            <a:r>
              <a:rPr lang="nl-BE" b="1" dirty="0"/>
              <a:t>"Laat ons een bloem" in de jaren 50?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Louis </a:t>
            </a:r>
            <a:r>
              <a:rPr lang="nl-BE" dirty="0" err="1"/>
              <a:t>Neefs</a:t>
            </a: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Bing Video's</a:t>
            </a:r>
            <a:endParaRPr lang="nl-BE" dirty="0"/>
          </a:p>
        </p:txBody>
      </p:sp>
      <p:pic>
        <p:nvPicPr>
          <p:cNvPr id="2" name="Picture 2" descr="Afbeeldingsresultaten voor louis neefs">
            <a:extLst>
              <a:ext uri="{FF2B5EF4-FFF2-40B4-BE49-F238E27FC236}">
                <a16:creationId xmlns:a16="http://schemas.microsoft.com/office/drawing/2014/main" id="{F54A6E65-26AD-E395-64D0-0BF82EA4B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316" y="1701260"/>
            <a:ext cx="5112684" cy="498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098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C37D5F-66BF-F00A-7772-D097802B0F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258" y="1253331"/>
            <a:ext cx="5046406" cy="4351338"/>
          </a:xfrm>
        </p:spPr>
        <p:txBody>
          <a:bodyPr/>
          <a:lstStyle/>
          <a:p>
            <a:pPr marL="0" indent="0">
              <a:buNone/>
            </a:pPr>
            <a:r>
              <a:rPr lang="nl-BE" dirty="0">
                <a:solidFill>
                  <a:srgbClr val="202122"/>
                </a:solidFill>
                <a:latin typeface="Arial" panose="020B0604020202020204" pitchFamily="34" charset="0"/>
              </a:rPr>
              <a:t>Frankrijk</a:t>
            </a:r>
          </a:p>
          <a:p>
            <a:pPr marL="0" indent="0">
              <a:buNone/>
            </a:pPr>
            <a:endParaRPr lang="nl-BE" dirty="0">
              <a:solidFill>
                <a:srgbClr val="202122"/>
              </a:solidFill>
              <a:latin typeface="Arial" panose="020B0604020202020204" pitchFamily="34" charset="0"/>
              <a:hlinkClick r:id="rId2"/>
            </a:endParaRPr>
          </a:p>
          <a:p>
            <a:pPr marL="0" indent="0">
              <a:buNone/>
            </a:pPr>
            <a:r>
              <a:rPr lang="nl-BE" dirty="0">
                <a:hlinkClick r:id="rId2"/>
              </a:rPr>
              <a:t>Bing Video’s</a:t>
            </a:r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Dit was de eerste keer dat het festival door een man werd gewonnen.</a:t>
            </a:r>
            <a:endParaRPr lang="nl-BE" dirty="0"/>
          </a:p>
        </p:txBody>
      </p:sp>
      <p:pic>
        <p:nvPicPr>
          <p:cNvPr id="6146" name="Picture 2" descr="André Claveau - Les Plus Belles Chansons D'amour | Discogs">
            <a:extLst>
              <a:ext uri="{FF2B5EF4-FFF2-40B4-BE49-F238E27FC236}">
                <a16:creationId xmlns:a16="http://schemas.microsoft.com/office/drawing/2014/main" id="{9B07BA71-813B-8D70-3B1A-08C698D30A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394" y="302205"/>
            <a:ext cx="6129627" cy="620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202437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4CC17AB-4412-65BF-312C-EA4780DCE0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130" y="1145755"/>
            <a:ext cx="4567517" cy="4351338"/>
          </a:xfrm>
        </p:spPr>
        <p:txBody>
          <a:bodyPr/>
          <a:lstStyle/>
          <a:p>
            <a:pPr marL="0" indent="0">
              <a:buNone/>
            </a:pPr>
            <a:r>
              <a:rPr lang="nl-BE" dirty="0"/>
              <a:t>Wie zingt er </a:t>
            </a:r>
            <a:r>
              <a:rPr lang="nl-BE" dirty="0" err="1"/>
              <a:t>Lollipop</a:t>
            </a:r>
            <a:r>
              <a:rPr lang="nl-BE" dirty="0"/>
              <a:t>?</a:t>
            </a:r>
          </a:p>
          <a:p>
            <a:endParaRPr lang="nl-BE" dirty="0"/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ABBA</a:t>
            </a:r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Dolly </a:t>
            </a:r>
            <a:r>
              <a:rPr lang="nl-BE" dirty="0" err="1"/>
              <a:t>Dots</a:t>
            </a:r>
            <a:endParaRPr lang="nl-BE" dirty="0"/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The </a:t>
            </a:r>
            <a:r>
              <a:rPr lang="nl-BE" dirty="0" err="1"/>
              <a:t>Chordettes</a:t>
            </a: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88382431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8C354-EEB5-A3EC-E196-0D3A75CC1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397D3E-A6C5-5255-A352-9D12340C3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4618" y="1401248"/>
            <a:ext cx="4244788" cy="4351338"/>
          </a:xfrm>
        </p:spPr>
        <p:txBody>
          <a:bodyPr/>
          <a:lstStyle/>
          <a:p>
            <a:pPr marL="0" indent="0">
              <a:buNone/>
            </a:pPr>
            <a:r>
              <a:rPr lang="nl-BE" dirty="0"/>
              <a:t>c) The </a:t>
            </a:r>
            <a:r>
              <a:rPr lang="nl-BE" dirty="0" err="1"/>
              <a:t>Chordettes</a:t>
            </a:r>
            <a:endParaRPr lang="nl-BE" dirty="0"/>
          </a:p>
          <a:p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Bing Video's</a:t>
            </a:r>
            <a:endParaRPr lang="nl-BE" dirty="0"/>
          </a:p>
        </p:txBody>
      </p:sp>
      <p:pic>
        <p:nvPicPr>
          <p:cNvPr id="30724" name="Picture 4" descr="Afbeeldingsresultaten voor the chordettes">
            <a:extLst>
              <a:ext uri="{FF2B5EF4-FFF2-40B4-BE49-F238E27FC236}">
                <a16:creationId xmlns:a16="http://schemas.microsoft.com/office/drawing/2014/main" id="{475DF905-C132-A785-4AEF-05A914F759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847" y="1401248"/>
            <a:ext cx="579438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83939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EAD96E8-E54C-D5AC-A0EC-4C41CA60D1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15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dirty="0"/>
              <a:t>Over welk land zingt Joe </a:t>
            </a:r>
            <a:r>
              <a:rPr lang="nl-BE" dirty="0" err="1"/>
              <a:t>Dassin</a:t>
            </a:r>
            <a:r>
              <a:rPr lang="nl-BE" dirty="0"/>
              <a:t> over de </a:t>
            </a:r>
            <a:r>
              <a:rPr lang="nl-BE" dirty="0" err="1"/>
              <a:t>Yellow</a:t>
            </a:r>
            <a:r>
              <a:rPr lang="nl-BE" dirty="0"/>
              <a:t> River?</a:t>
            </a:r>
          </a:p>
          <a:p>
            <a:endParaRPr lang="nl-BE" dirty="0"/>
          </a:p>
          <a:p>
            <a:pPr marL="514350" indent="-514350">
              <a:buFont typeface="+mj-lt"/>
              <a:buAutoNum type="alphaUcPeriod"/>
            </a:pPr>
            <a:r>
              <a:rPr lang="nl-BE" dirty="0"/>
              <a:t>Amerika</a:t>
            </a:r>
          </a:p>
          <a:p>
            <a:pPr marL="514350" indent="-514350">
              <a:buFont typeface="+mj-lt"/>
              <a:buAutoNum type="alphaUcPeriod"/>
            </a:pPr>
            <a:r>
              <a:rPr lang="nl-BE" dirty="0"/>
              <a:t>Spanje</a:t>
            </a:r>
          </a:p>
          <a:p>
            <a:pPr marL="514350" indent="-514350">
              <a:buFont typeface="+mj-lt"/>
              <a:buAutoNum type="alphaUcPeriod"/>
            </a:pPr>
            <a:r>
              <a:rPr lang="nl-BE" dirty="0"/>
              <a:t>Groot-</a:t>
            </a:r>
            <a:r>
              <a:rPr lang="nl-BE" dirty="0" err="1"/>
              <a:t>Brittanië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619071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1B4D0-0254-5F5B-1235-940D43D02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8F4B060-7B4E-FE20-E348-1925F846B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179" y="985230"/>
            <a:ext cx="5092820" cy="4351338"/>
          </a:xfrm>
        </p:spPr>
        <p:txBody>
          <a:bodyPr/>
          <a:lstStyle/>
          <a:p>
            <a:pPr marL="0" indent="0">
              <a:buNone/>
            </a:pPr>
            <a:r>
              <a:rPr lang="nl-BE" dirty="0"/>
              <a:t>Over welk land zingt Joe </a:t>
            </a:r>
            <a:r>
              <a:rPr lang="nl-BE" dirty="0" err="1"/>
              <a:t>Dassin</a:t>
            </a:r>
            <a:r>
              <a:rPr lang="nl-BE" dirty="0"/>
              <a:t> over de </a:t>
            </a:r>
            <a:r>
              <a:rPr lang="nl-BE" dirty="0" err="1"/>
              <a:t>Yellow</a:t>
            </a:r>
            <a:r>
              <a:rPr lang="nl-BE" dirty="0"/>
              <a:t> River?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/>
              <a:t>A) Amerika</a:t>
            </a:r>
          </a:p>
          <a:p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Bing Video's</a:t>
            </a:r>
            <a:endParaRPr lang="nl-BE" dirty="0"/>
          </a:p>
        </p:txBody>
      </p:sp>
      <p:pic>
        <p:nvPicPr>
          <p:cNvPr id="31746" name="Picture 2" descr="Letra de L'Amérique (Yellow River) - Album Version - Yellow River de ...">
            <a:extLst>
              <a:ext uri="{FF2B5EF4-FFF2-40B4-BE49-F238E27FC236}">
                <a16:creationId xmlns:a16="http://schemas.microsoft.com/office/drawing/2014/main" id="{5546477B-0865-3042-B6E0-D28616E52F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66457"/>
            <a:ext cx="5188884" cy="518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6659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86D25D2-74BE-4378-B131-08879B34C5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577" y="6019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Wie zong er Jennifer </a:t>
            </a:r>
            <a:r>
              <a:rPr lang="nl-BE" b="1" dirty="0" err="1"/>
              <a:t>Jennings</a:t>
            </a:r>
            <a:r>
              <a:rPr lang="nl-BE" b="1" dirty="0"/>
              <a:t> voor het Eurosong 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Paul Severs</a:t>
            </a:r>
          </a:p>
          <a:p>
            <a:pPr marL="0" indent="0">
              <a:buNone/>
            </a:pPr>
            <a:r>
              <a:rPr lang="nl-BE" dirty="0"/>
              <a:t>B) Will </a:t>
            </a:r>
            <a:r>
              <a:rPr lang="nl-BE" dirty="0" err="1"/>
              <a:t>Tura</a:t>
            </a:r>
            <a:endParaRPr lang="nl-BE" dirty="0"/>
          </a:p>
          <a:p>
            <a:pPr marL="0" indent="0">
              <a:buNone/>
            </a:pPr>
            <a:r>
              <a:rPr lang="nl-BE" dirty="0"/>
              <a:t>C) Louis </a:t>
            </a:r>
            <a:r>
              <a:rPr lang="nl-BE" dirty="0" err="1"/>
              <a:t>Neefs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859043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30F8C-C53E-BB5E-E673-1FC8802E3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850165E-87DD-67FE-1EFB-C21F0565E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894" y="957496"/>
            <a:ext cx="4944035" cy="4351338"/>
          </a:xfrm>
        </p:spPr>
        <p:txBody>
          <a:bodyPr/>
          <a:lstStyle/>
          <a:p>
            <a:pPr marL="0" indent="0">
              <a:buNone/>
            </a:pPr>
            <a:r>
              <a:rPr lang="nl-BE" b="1" dirty="0"/>
              <a:t>Wie zong er Jennifer </a:t>
            </a:r>
            <a:r>
              <a:rPr lang="nl-BE" b="1" dirty="0" err="1"/>
              <a:t>Jennings</a:t>
            </a:r>
            <a:r>
              <a:rPr lang="nl-BE" b="1" dirty="0"/>
              <a:t> voor het Eurosong 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C) Louis </a:t>
            </a:r>
            <a:r>
              <a:rPr lang="nl-BE" dirty="0" err="1"/>
              <a:t>Neefs</a:t>
            </a:r>
            <a:endParaRPr lang="nl-BE" dirty="0"/>
          </a:p>
          <a:p>
            <a:pPr>
              <a:buFont typeface="Arial" panose="020B0604020202020204" pitchFamily="34" charset="0"/>
              <a:buChar char="•"/>
            </a:pPr>
            <a:endParaRPr lang="nl-BE" dirty="0"/>
          </a:p>
          <a:p>
            <a:pPr>
              <a:buFont typeface="Arial" panose="020B0604020202020204" pitchFamily="34" charset="0"/>
              <a:buChar char="•"/>
            </a:pPr>
            <a:r>
              <a:rPr lang="nl-BE" dirty="0">
                <a:hlinkClick r:id="rId2"/>
              </a:rPr>
              <a:t>ESC 1969, Belgium - Louis </a:t>
            </a:r>
            <a:r>
              <a:rPr lang="nl-BE" dirty="0" err="1">
                <a:hlinkClick r:id="rId2"/>
              </a:rPr>
              <a:t>Neefs</a:t>
            </a:r>
            <a:r>
              <a:rPr lang="nl-BE" dirty="0">
                <a:hlinkClick r:id="rId2"/>
              </a:rPr>
              <a:t>, Jennifer </a:t>
            </a:r>
            <a:r>
              <a:rPr lang="nl-BE" dirty="0" err="1">
                <a:hlinkClick r:id="rId2"/>
              </a:rPr>
              <a:t>Jennings</a:t>
            </a:r>
            <a:endParaRPr lang="nl-BE" dirty="0"/>
          </a:p>
        </p:txBody>
      </p:sp>
      <p:pic>
        <p:nvPicPr>
          <p:cNvPr id="28674" name="Picture 2" descr="Afbeeldingsresultaten voor louis neefs">
            <a:extLst>
              <a:ext uri="{FF2B5EF4-FFF2-40B4-BE49-F238E27FC236}">
                <a16:creationId xmlns:a16="http://schemas.microsoft.com/office/drawing/2014/main" id="{EE3C412C-D5DE-33D3-AF7F-485A8C943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675622"/>
            <a:ext cx="4694424" cy="469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19146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042D397-FA23-845E-FCBA-DFCA5ED1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nl-BE" dirty="0"/>
          </a:p>
          <a:p>
            <a:pPr marL="0" indent="0">
              <a:buNone/>
            </a:pPr>
            <a:r>
              <a:rPr lang="nl-BE" b="1" dirty="0"/>
              <a:t>Wie werd vaak de "King of Rock </a:t>
            </a:r>
            <a:r>
              <a:rPr lang="nl-BE" b="1" dirty="0" err="1"/>
              <a:t>and</a:t>
            </a:r>
            <a:r>
              <a:rPr lang="nl-BE" b="1" dirty="0"/>
              <a:t> </a:t>
            </a:r>
            <a:r>
              <a:rPr lang="nl-BE" b="1" dirty="0" err="1"/>
              <a:t>Roll</a:t>
            </a:r>
            <a:r>
              <a:rPr lang="nl-BE" b="1" dirty="0"/>
              <a:t>" genoemd en bracht in 1956 zijn hit "</a:t>
            </a:r>
            <a:r>
              <a:rPr lang="nl-BE" b="1" dirty="0" err="1"/>
              <a:t>Heartbreak</a:t>
            </a:r>
            <a:r>
              <a:rPr lang="nl-BE" b="1" dirty="0"/>
              <a:t> Hotel" uit?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Buddy Holly</a:t>
            </a:r>
          </a:p>
          <a:p>
            <a:pPr marL="0" indent="0">
              <a:buNone/>
            </a:pPr>
            <a:r>
              <a:rPr lang="nl-BE" dirty="0"/>
              <a:t>B) Elvis Presley</a:t>
            </a:r>
          </a:p>
          <a:p>
            <a:pPr marL="0" indent="0">
              <a:buNone/>
            </a:pPr>
            <a:r>
              <a:rPr lang="nl-BE" dirty="0"/>
              <a:t>C) Chuck Berry</a:t>
            </a:r>
          </a:p>
        </p:txBody>
      </p:sp>
    </p:spTree>
    <p:extLst>
      <p:ext uri="{BB962C8B-B14F-4D97-AF65-F5344CB8AC3E}">
        <p14:creationId xmlns:p14="http://schemas.microsoft.com/office/powerpoint/2010/main" val="98096976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929C68-535E-031F-143F-AD0E40EAE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Elvis Presley - Elvis Presley Photo (22316485) - Fanpop">
            <a:extLst>
              <a:ext uri="{FF2B5EF4-FFF2-40B4-BE49-F238E27FC236}">
                <a16:creationId xmlns:a16="http://schemas.microsoft.com/office/drawing/2014/main" id="{9432BFD5-8305-932A-33A0-68438D853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" r="1" b="1"/>
          <a:stretch/>
        </p:blipFill>
        <p:spPr bwMode="auto">
          <a:xfrm>
            <a:off x="5661213" y="0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90C789-398F-6A1C-EA44-F24D6C23E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428" y="1095094"/>
            <a:ext cx="5291663" cy="3752849"/>
          </a:xfrm>
        </p:spPr>
        <p:txBody>
          <a:bodyPr>
            <a:normAutofit/>
          </a:bodyPr>
          <a:lstStyle/>
          <a:p>
            <a:endParaRPr lang="nl-BE" sz="3200" dirty="0"/>
          </a:p>
          <a:p>
            <a:pPr marL="0" indent="0">
              <a:buNone/>
            </a:pPr>
            <a:endParaRPr lang="nl-BE" sz="3200" dirty="0"/>
          </a:p>
          <a:p>
            <a:pPr marL="0" indent="0">
              <a:buNone/>
            </a:pPr>
            <a:r>
              <a:rPr lang="nl-BE" sz="3200" dirty="0"/>
              <a:t>B) Elvis Presley</a:t>
            </a:r>
          </a:p>
          <a:p>
            <a:pPr marL="0" indent="0">
              <a:buNone/>
            </a:pPr>
            <a:endParaRPr lang="nl-BE" sz="3200" dirty="0"/>
          </a:p>
          <a:p>
            <a:pPr marL="0" indent="0">
              <a:buNone/>
            </a:pPr>
            <a:r>
              <a:rPr lang="nl-BE" dirty="0">
                <a:hlinkClick r:id="rId3"/>
              </a:rPr>
              <a:t>Elvis Presley-</a:t>
            </a:r>
            <a:r>
              <a:rPr lang="nl-BE" dirty="0" err="1">
                <a:hlinkClick r:id="rId3"/>
              </a:rPr>
              <a:t>Heartbreak</a:t>
            </a:r>
            <a:r>
              <a:rPr lang="nl-BE" dirty="0">
                <a:hlinkClick r:id="rId3"/>
              </a:rPr>
              <a:t> Hotel-1968-Comeback Special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8421345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F229917-4595-ABF3-FC49-392295244F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78489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b="1" dirty="0"/>
              <a:t>Wie werd bekend met zijn hits "Great Balls of Fire" en</a:t>
            </a:r>
          </a:p>
          <a:p>
            <a:pPr marL="0" indent="0">
              <a:buNone/>
            </a:pPr>
            <a:r>
              <a:rPr lang="nl-BE" b="1" dirty="0"/>
              <a:t> "</a:t>
            </a:r>
            <a:r>
              <a:rPr lang="nl-BE" b="1" dirty="0" err="1"/>
              <a:t>Whole</a:t>
            </a:r>
            <a:r>
              <a:rPr lang="nl-BE" b="1" dirty="0"/>
              <a:t> </a:t>
            </a:r>
            <a:r>
              <a:rPr lang="nl-BE" b="1" dirty="0" err="1"/>
              <a:t>Lotta</a:t>
            </a:r>
            <a:r>
              <a:rPr lang="nl-BE" b="1" dirty="0"/>
              <a:t> </a:t>
            </a:r>
            <a:r>
              <a:rPr lang="nl-BE" b="1" dirty="0" err="1"/>
              <a:t>Shakin</a:t>
            </a:r>
            <a:r>
              <a:rPr lang="nl-BE" b="1" dirty="0"/>
              <a:t>' </a:t>
            </a:r>
            <a:r>
              <a:rPr lang="nl-BE" b="1" dirty="0" err="1"/>
              <a:t>Goin</a:t>
            </a:r>
            <a:r>
              <a:rPr lang="nl-BE" b="1" dirty="0"/>
              <a:t>' On" in de jaren 50?</a:t>
            </a:r>
          </a:p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Jerry Lee Lewis</a:t>
            </a:r>
          </a:p>
          <a:p>
            <a:pPr marL="0" indent="0">
              <a:buNone/>
            </a:pPr>
            <a:r>
              <a:rPr lang="nl-BE" dirty="0"/>
              <a:t>B) Fats Domino</a:t>
            </a:r>
          </a:p>
          <a:p>
            <a:pPr marL="0" indent="0">
              <a:buNone/>
            </a:pPr>
            <a:r>
              <a:rPr lang="nl-BE" dirty="0"/>
              <a:t>C) Buddy Holly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8132904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D49EE-F2ED-1CE3-5D5F-78A0F27B5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A9D4E9-6318-4CDE-F843-D75F9958BE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78489"/>
            <a:ext cx="413721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nl-BE" b="1" dirty="0"/>
          </a:p>
          <a:p>
            <a:pPr marL="0" indent="0">
              <a:buNone/>
            </a:pPr>
            <a:r>
              <a:rPr lang="nl-BE" dirty="0"/>
              <a:t>A) Jerry Lee Lewis</a:t>
            </a:r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jerry lee </a:t>
            </a:r>
            <a:r>
              <a:rPr lang="en-US" dirty="0" err="1">
                <a:hlinkClick r:id="rId2"/>
              </a:rPr>
              <a:t>lewis</a:t>
            </a:r>
            <a:r>
              <a:rPr lang="en-US" dirty="0">
                <a:hlinkClick r:id="rId2"/>
              </a:rPr>
              <a:t> great balls of fire</a:t>
            </a:r>
            <a:endParaRPr lang="nl-BE" dirty="0"/>
          </a:p>
        </p:txBody>
      </p:sp>
      <p:pic>
        <p:nvPicPr>
          <p:cNvPr id="20490" name="Picture 10" descr="Afbeeldingsresultaten voor Jerry Lee Lewis">
            <a:extLst>
              <a:ext uri="{FF2B5EF4-FFF2-40B4-BE49-F238E27FC236}">
                <a16:creationId xmlns:a16="http://schemas.microsoft.com/office/drawing/2014/main" id="{EFE1118F-BB4B-09F6-2297-5FF759C25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464" y="22699"/>
            <a:ext cx="3950264" cy="510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2" name="Picture 12" descr="Afbeeldingsresultaten voor Jerry Lee Lewis">
            <a:extLst>
              <a:ext uri="{FF2B5EF4-FFF2-40B4-BE49-F238E27FC236}">
                <a16:creationId xmlns:a16="http://schemas.microsoft.com/office/drawing/2014/main" id="{CC875377-E77A-4EE9-6D7B-9DC1E26B6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613" y="3521835"/>
            <a:ext cx="1667435" cy="255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25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A23AF-556C-74DE-2ECE-F663EFBA1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3BF09D5-6B42-6768-5F90-0C47AB3A4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Wie won er in 1960 met Jacqueline </a:t>
            </a:r>
            <a:r>
              <a:rPr lang="nl-BE" dirty="0" err="1"/>
              <a:t>Boyer</a:t>
            </a:r>
            <a:r>
              <a:rPr lang="nl-BE" dirty="0"/>
              <a:t> en het vrolijke lied </a:t>
            </a:r>
          </a:p>
          <a:p>
            <a:pPr marL="0" indent="0">
              <a:buNone/>
            </a:pPr>
            <a:r>
              <a:rPr lang="nl-BE" i="1" dirty="0"/>
              <a:t>"Tom </a:t>
            </a:r>
            <a:r>
              <a:rPr lang="nl-BE" i="1" dirty="0" err="1"/>
              <a:t>Pillibi</a:t>
            </a:r>
            <a:r>
              <a:rPr lang="nl-BE" i="1" dirty="0"/>
              <a:t>“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Italië</a:t>
            </a:r>
          </a:p>
          <a:p>
            <a:r>
              <a:rPr lang="nl-BE" dirty="0"/>
              <a:t>Frankrijk</a:t>
            </a:r>
          </a:p>
          <a:p>
            <a:r>
              <a:rPr lang="nl-BE" dirty="0"/>
              <a:t>Luxemburg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7122493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CEDD27-4F26-09AE-7538-0A5B33C52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Extra vraag</a:t>
            </a:r>
          </a:p>
        </p:txBody>
      </p:sp>
    </p:spTree>
    <p:extLst>
      <p:ext uri="{BB962C8B-B14F-4D97-AF65-F5344CB8AC3E}">
        <p14:creationId xmlns:p14="http://schemas.microsoft.com/office/powerpoint/2010/main" val="244870740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791678-DCE9-1052-F90D-D7EF17928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0211" y="1253331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BE" dirty="0"/>
              <a:t>Wie zong er “</a:t>
            </a:r>
            <a:r>
              <a:rPr lang="nl-BE" dirty="0" err="1"/>
              <a:t>Only</a:t>
            </a:r>
            <a:r>
              <a:rPr lang="nl-BE" dirty="0"/>
              <a:t> </a:t>
            </a:r>
            <a:r>
              <a:rPr lang="nl-BE" dirty="0" err="1"/>
              <a:t>You</a:t>
            </a:r>
            <a:r>
              <a:rPr lang="nl-BE" dirty="0"/>
              <a:t>” in 1955:</a:t>
            </a:r>
          </a:p>
          <a:p>
            <a:endParaRPr lang="nl-BE" dirty="0"/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The </a:t>
            </a:r>
            <a:r>
              <a:rPr lang="nl-BE" dirty="0" err="1"/>
              <a:t>Platters</a:t>
            </a:r>
            <a:endParaRPr lang="nl-BE" dirty="0"/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The </a:t>
            </a:r>
            <a:r>
              <a:rPr lang="nl-BE" dirty="0" err="1"/>
              <a:t>Shatters</a:t>
            </a:r>
            <a:endParaRPr lang="nl-BE" dirty="0"/>
          </a:p>
          <a:p>
            <a:pPr marL="514350" indent="-514350">
              <a:buFont typeface="+mj-lt"/>
              <a:buAutoNum type="alphaLcParenR"/>
            </a:pPr>
            <a:r>
              <a:rPr lang="nl-BE" dirty="0"/>
              <a:t>The Waters</a:t>
            </a:r>
          </a:p>
        </p:txBody>
      </p:sp>
    </p:spTree>
    <p:extLst>
      <p:ext uri="{BB962C8B-B14F-4D97-AF65-F5344CB8AC3E}">
        <p14:creationId xmlns:p14="http://schemas.microsoft.com/office/powerpoint/2010/main" val="29650079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C90FAC-3360-0D30-9CDA-081C23AD4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CEB7DC9-F538-E7F5-6879-82851721F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518" y="569001"/>
            <a:ext cx="5721023" cy="2187646"/>
          </a:xfrm>
        </p:spPr>
        <p:txBody>
          <a:bodyPr/>
          <a:lstStyle/>
          <a:p>
            <a:pPr marL="0" indent="0">
              <a:buNone/>
            </a:pPr>
            <a:r>
              <a:rPr lang="nl-BE" dirty="0"/>
              <a:t>A) The </a:t>
            </a:r>
            <a:r>
              <a:rPr lang="nl-BE" dirty="0" err="1"/>
              <a:t>Platters</a:t>
            </a:r>
            <a:endParaRPr lang="nl-BE" dirty="0"/>
          </a:p>
          <a:p>
            <a:pPr marL="0" indent="0">
              <a:buNone/>
            </a:pPr>
            <a:endParaRPr lang="nl-BE" dirty="0"/>
          </a:p>
          <a:p>
            <a:pPr marL="0" indent="0">
              <a:buNone/>
            </a:pPr>
            <a:r>
              <a:rPr lang="nl-BE" dirty="0">
                <a:hlinkClick r:id="rId2"/>
              </a:rPr>
              <a:t>Bing Video's</a:t>
            </a:r>
            <a:endParaRPr lang="nl-BE" dirty="0"/>
          </a:p>
          <a:p>
            <a:pPr marL="514350" indent="-514350">
              <a:buFont typeface="+mj-lt"/>
              <a:buAutoNum type="alphaLcParenR"/>
            </a:pPr>
            <a:endParaRPr lang="nl-BE" dirty="0"/>
          </a:p>
        </p:txBody>
      </p:sp>
      <p:pic>
        <p:nvPicPr>
          <p:cNvPr id="21512" name="Picture 8" descr="Afbeeldingsresultaten voor the platters">
            <a:extLst>
              <a:ext uri="{FF2B5EF4-FFF2-40B4-BE49-F238E27FC236}">
                <a16:creationId xmlns:a16="http://schemas.microsoft.com/office/drawing/2014/main" id="{D6A9B4FA-78CB-3FEA-6969-28327F1D8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296" y="0"/>
            <a:ext cx="3036234" cy="364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4" name="Picture 10" descr="Afbeeldingsresultaten voor the platters">
            <a:extLst>
              <a:ext uri="{FF2B5EF4-FFF2-40B4-BE49-F238E27FC236}">
                <a16:creationId xmlns:a16="http://schemas.microsoft.com/office/drawing/2014/main" id="{73FC6436-3FC3-213C-30ED-D920358897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387" y="2982678"/>
            <a:ext cx="5452260" cy="317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22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38922F-5567-BDD0-FBD1-1746B0C754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525" y="595312"/>
            <a:ext cx="4811062" cy="5667374"/>
          </a:xfrm>
        </p:spPr>
        <p:txBody>
          <a:bodyPr/>
          <a:lstStyle/>
          <a:p>
            <a:endParaRPr lang="nl-BE" dirty="0"/>
          </a:p>
          <a:p>
            <a:pPr marL="0" indent="0">
              <a:buNone/>
            </a:pPr>
            <a:r>
              <a:rPr lang="nl-BE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Frankrijk</a:t>
            </a:r>
            <a:endParaRPr lang="fr-FR" dirty="0">
              <a:hlinkClick r:id="rId2"/>
            </a:endParaRPr>
          </a:p>
          <a:p>
            <a:pPr marL="0" indent="0">
              <a:buNone/>
            </a:pPr>
            <a:endParaRPr lang="fr-FR" dirty="0">
              <a:hlinkClick r:id="rId2"/>
            </a:endParaRPr>
          </a:p>
          <a:p>
            <a:pPr marL="0" indent="0">
              <a:buNone/>
            </a:pPr>
            <a:r>
              <a:rPr lang="fr-FR" dirty="0">
                <a:hlinkClick r:id="rId2"/>
              </a:rPr>
              <a:t>TOM PILLIBI - JACQUELINE BOYER (France 1960 – Eurovision Song Contest HD)</a:t>
            </a:r>
            <a:endParaRPr lang="nl-BE" dirty="0"/>
          </a:p>
          <a:p>
            <a:endParaRPr lang="nl-BE" dirty="0"/>
          </a:p>
        </p:txBody>
      </p:sp>
      <p:pic>
        <p:nvPicPr>
          <p:cNvPr id="4" name="Picture 2" descr="Jacqueline Boyer - Tom Pillibi (1960, Vinyl) | Discogs">
            <a:extLst>
              <a:ext uri="{FF2B5EF4-FFF2-40B4-BE49-F238E27FC236}">
                <a16:creationId xmlns:a16="http://schemas.microsoft.com/office/drawing/2014/main" id="{A86C8BD9-E955-CD79-1F3B-93C553B53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858" y="482996"/>
            <a:ext cx="6274497" cy="623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966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7AEEC-136D-3F0F-5F26-E039EA9B2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B3C202C-DECA-0A52-AB60-94D084CE91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dirty="0"/>
              <a:t>Hou heet de artieste die in 1965 won voor Luxembourg met het liedje: “</a:t>
            </a:r>
            <a:r>
              <a:rPr lang="nl-BE" dirty="0" err="1"/>
              <a:t>Poupée</a:t>
            </a:r>
            <a:r>
              <a:rPr lang="nl-BE" dirty="0"/>
              <a:t> de </a:t>
            </a:r>
            <a:r>
              <a:rPr lang="nl-BE" dirty="0" err="1"/>
              <a:t>cire</a:t>
            </a:r>
            <a:r>
              <a:rPr lang="nl-BE" dirty="0"/>
              <a:t>?”</a:t>
            </a:r>
          </a:p>
          <a:p>
            <a:pPr marL="0" indent="0">
              <a:buNone/>
            </a:pPr>
            <a:endParaRPr lang="nl-BE" dirty="0"/>
          </a:p>
          <a:p>
            <a:r>
              <a:rPr lang="nl-BE" dirty="0"/>
              <a:t>Dalida</a:t>
            </a:r>
          </a:p>
          <a:p>
            <a:r>
              <a:rPr lang="nl-BE" dirty="0"/>
              <a:t>France Gall</a:t>
            </a:r>
          </a:p>
          <a:p>
            <a:r>
              <a:rPr lang="nl-BE" dirty="0"/>
              <a:t>Mireille Mathieu</a:t>
            </a:r>
          </a:p>
        </p:txBody>
      </p:sp>
    </p:spTree>
    <p:extLst>
      <p:ext uri="{BB962C8B-B14F-4D97-AF65-F5344CB8AC3E}">
        <p14:creationId xmlns:p14="http://schemas.microsoft.com/office/powerpoint/2010/main" val="453585206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1848</Words>
  <Application>Microsoft Office PowerPoint</Application>
  <PresentationFormat>Breedbeeld</PresentationFormat>
  <Paragraphs>363</Paragraphs>
  <Slides>72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72</vt:i4>
      </vt:variant>
    </vt:vector>
  </HeadingPairs>
  <TitlesOfParts>
    <vt:vector size="78" baseType="lpstr">
      <vt:lpstr>Aptos</vt:lpstr>
      <vt:lpstr>Aptos Display</vt:lpstr>
      <vt:lpstr>Arial</vt:lpstr>
      <vt:lpstr>Helvetica Neue</vt:lpstr>
      <vt:lpstr>Programme</vt:lpstr>
      <vt:lpstr>Kantoorthema</vt:lpstr>
      <vt:lpstr>Muziekquiz</vt:lpstr>
      <vt:lpstr>Eurovision muziek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Vul aan…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Welke liedjes worden er uitgebeeld?</vt:lpstr>
      <vt:lpstr>PowerPoint-presentatie</vt:lpstr>
      <vt:lpstr>Instrumenten kennis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Mathias</dc:creator>
  <cp:lastModifiedBy>Mathias</cp:lastModifiedBy>
  <cp:revision>15</cp:revision>
  <dcterms:created xsi:type="dcterms:W3CDTF">2025-01-08T09:48:13Z</dcterms:created>
  <dcterms:modified xsi:type="dcterms:W3CDTF">2025-01-13T19:09:06Z</dcterms:modified>
</cp:coreProperties>
</file>