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3" r:id="rId18"/>
    <p:sldId id="272"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3" autoAdjust="0"/>
    <p:restoredTop sz="94660"/>
  </p:normalViewPr>
  <p:slideViewPr>
    <p:cSldViewPr snapToGrid="0">
      <p:cViewPr varScale="1">
        <p:scale>
          <a:sx n="114" d="100"/>
          <a:sy n="114" d="100"/>
        </p:scale>
        <p:origin x="36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nl-NL"/>
              <a:t>Klik om stijl te bewerken</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Klikken om de ondertitelstijl van het model te bewerken</a:t>
            </a:r>
            <a:endParaRPr lang="en-US" dirty="0"/>
          </a:p>
        </p:txBody>
      </p:sp>
      <p:sp>
        <p:nvSpPr>
          <p:cNvPr id="4" name="Date Placeholder 3"/>
          <p:cNvSpPr>
            <a:spLocks noGrp="1"/>
          </p:cNvSpPr>
          <p:nvPr>
            <p:ph type="dt" sz="half" idx="10"/>
          </p:nvPr>
        </p:nvSpPr>
        <p:spPr>
          <a:xfrm>
            <a:off x="7983232" y="5037663"/>
            <a:ext cx="897467" cy="279400"/>
          </a:xfrm>
        </p:spPr>
        <p:txBody>
          <a:bodyPr/>
          <a:lstStyle/>
          <a:p>
            <a:fld id="{1BC638E3-1D13-4D2D-8B49-055B042504E4}" type="datetimeFigureOut">
              <a:rPr lang="nl-BE" smtClean="0"/>
              <a:t>17/02/2026</a:t>
            </a:fld>
            <a:endParaRPr lang="nl-BE"/>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CD81CBD-E0C4-46F2-97EB-5A799C047CE8}" type="slidenum">
              <a:rPr lang="nl-BE" smtClean="0"/>
              <a:t>‹nr.›</a:t>
            </a:fld>
            <a:endParaRPr lang="nl-BE"/>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009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sche 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nl-NL"/>
              <a:t>Klik om stijl te bewerken</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1BC638E3-1D13-4D2D-8B49-055B042504E4}" type="datetimeFigureOut">
              <a:rPr lang="nl-BE" smtClean="0"/>
              <a:t>17/02/2026</a:t>
            </a:fld>
            <a:endParaRPr lang="nl-BE"/>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CD81CBD-E0C4-46F2-97EB-5A799C047CE8}" type="slidenum">
              <a:rPr lang="nl-BE" smtClean="0"/>
              <a:t>‹nr.›</a:t>
            </a:fld>
            <a:endParaRPr lang="nl-BE"/>
          </a:p>
        </p:txBody>
      </p:sp>
    </p:spTree>
    <p:extLst>
      <p:ext uri="{BB962C8B-B14F-4D97-AF65-F5344CB8AC3E}">
        <p14:creationId xmlns:p14="http://schemas.microsoft.com/office/powerpoint/2010/main" val="13628124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nl-NL"/>
              <a:t>Klik om stijl te bewerken</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1BC638E3-1D13-4D2D-8B49-055B042504E4}" type="datetimeFigureOut">
              <a:rPr lang="nl-BE" smtClean="0"/>
              <a:t>17/02/2026</a:t>
            </a:fld>
            <a:endParaRPr lang="nl-BE"/>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CD81CBD-E0C4-46F2-97EB-5A799C047CE8}" type="slidenum">
              <a:rPr lang="nl-BE" smtClean="0"/>
              <a:t>‹nr.›</a:t>
            </a:fld>
            <a:endParaRPr lang="nl-BE"/>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494223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nl-NL"/>
              <a:t>Klik om stijl te bewerken</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Klikken om de tekststijl van het model te bewerken</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1BC638E3-1D13-4D2D-8B49-055B042504E4}" type="datetimeFigureOut">
              <a:rPr lang="nl-BE" smtClean="0"/>
              <a:t>17/02/2026</a:t>
            </a:fld>
            <a:endParaRPr lang="nl-BE"/>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CD81CBD-E0C4-46F2-97EB-5A799C047CE8}" type="slidenum">
              <a:rPr lang="nl-BE" smtClean="0"/>
              <a:t>‹nr.›</a:t>
            </a:fld>
            <a:endParaRPr lang="nl-BE"/>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274173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nl-NL"/>
              <a:t>Klik om stijl te bewerken</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1BC638E3-1D13-4D2D-8B49-055B042504E4}" type="datetimeFigureOut">
              <a:rPr lang="nl-BE" smtClean="0"/>
              <a:t>17/02/2026</a:t>
            </a:fld>
            <a:endParaRPr lang="nl-BE"/>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CD81CBD-E0C4-46F2-97EB-5A799C047CE8}" type="slidenum">
              <a:rPr lang="nl-BE" smtClean="0"/>
              <a:t>‹nr.›</a:t>
            </a:fld>
            <a:endParaRPr lang="nl-BE"/>
          </a:p>
        </p:txBody>
      </p:sp>
    </p:spTree>
    <p:extLst>
      <p:ext uri="{BB962C8B-B14F-4D97-AF65-F5344CB8AC3E}">
        <p14:creationId xmlns:p14="http://schemas.microsoft.com/office/powerpoint/2010/main" val="29541837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Offerte naamkaartje">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nl-NL"/>
              <a:t>Klik om stijl te bewerken</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1BC638E3-1D13-4D2D-8B49-055B042504E4}" type="datetimeFigureOut">
              <a:rPr lang="nl-BE" smtClean="0"/>
              <a:t>17/02/2026</a:t>
            </a:fld>
            <a:endParaRPr lang="nl-BE"/>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CD81CBD-E0C4-46F2-97EB-5A799C047CE8}" type="slidenum">
              <a:rPr lang="nl-BE" smtClean="0"/>
              <a:t>‹nr.›</a:t>
            </a:fld>
            <a:endParaRPr lang="nl-BE"/>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028625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Waar of onwaar">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nl-NL"/>
              <a:t>Klik om stijl te bewerken</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1BC638E3-1D13-4D2D-8B49-055B042504E4}" type="datetimeFigureOut">
              <a:rPr lang="nl-BE" smtClean="0"/>
              <a:t>17/02/2026</a:t>
            </a:fld>
            <a:endParaRPr lang="nl-BE"/>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CD81CBD-E0C4-46F2-97EB-5A799C047CE8}" type="slidenum">
              <a:rPr lang="nl-BE" smtClean="0"/>
              <a:t>‹nr.›</a:t>
            </a:fld>
            <a:endParaRPr lang="nl-BE"/>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178726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ncho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1BC638E3-1D13-4D2D-8B49-055B042504E4}" type="datetimeFigureOut">
              <a:rPr lang="nl-BE" smtClean="0"/>
              <a:t>17/02/2026</a:t>
            </a:fld>
            <a:endParaRPr lang="nl-BE"/>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CD81CBD-E0C4-46F2-97EB-5A799C047CE8}" type="slidenum">
              <a:rPr lang="nl-BE" smtClean="0"/>
              <a:t>‹nr.›</a:t>
            </a:fld>
            <a:endParaRPr lang="nl-BE"/>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698301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1BC638E3-1D13-4D2D-8B49-055B042504E4}" type="datetimeFigureOut">
              <a:rPr lang="nl-BE" smtClean="0"/>
              <a:t>17/02/2026</a:t>
            </a:fld>
            <a:endParaRPr lang="nl-BE"/>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CD81CBD-E0C4-46F2-97EB-5A799C047CE8}" type="slidenum">
              <a:rPr lang="nl-BE" smtClean="0"/>
              <a:t>‹nr.›</a:t>
            </a:fld>
            <a:endParaRPr lang="nl-BE"/>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214204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1_Titeldia">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3210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52647F38-B617-4D2F-AE0A-013F0C4D2C57}" type="datetimeFigureOut">
              <a:rPr lang="en-US" dirty="0"/>
              <a:t>2/17/2026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97799C9-84D9-46D2-A11E-BCF8A720529D}" type="slidenum">
              <a:rPr lang="en-US" dirty="0"/>
              <a:t>‹nr.›</a:t>
            </a:fld>
            <a:endParaRPr lang="en-US" dirty="0"/>
          </a:p>
        </p:txBody>
      </p:sp>
    </p:spTree>
    <p:extLst>
      <p:ext uri="{BB962C8B-B14F-4D97-AF65-F5344CB8AC3E}">
        <p14:creationId xmlns:p14="http://schemas.microsoft.com/office/powerpoint/2010/main" val="10074869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nl-NL"/>
              <a:t>Klik om stijl te bewerken</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1BC638E3-1D13-4D2D-8B49-055B042504E4}" type="datetimeFigureOut">
              <a:rPr lang="nl-BE" smtClean="0"/>
              <a:t>17/02/2026</a:t>
            </a:fld>
            <a:endParaRPr lang="nl-BE"/>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CD81CBD-E0C4-46F2-97EB-5A799C047CE8}" type="slidenum">
              <a:rPr lang="nl-BE" smtClean="0"/>
              <a:t>‹nr.›</a:t>
            </a:fld>
            <a:endParaRPr lang="nl-BE"/>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10796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1BC638E3-1D13-4D2D-8B49-055B042504E4}" type="datetimeFigureOut">
              <a:rPr lang="nl-BE" smtClean="0"/>
              <a:t>17/02/2026</a:t>
            </a:fld>
            <a:endParaRPr lang="nl-BE"/>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CD81CBD-E0C4-46F2-97EB-5A799C047CE8}" type="slidenum">
              <a:rPr lang="nl-BE" smtClean="0"/>
              <a:t>‹nr.›</a:t>
            </a:fld>
            <a:endParaRPr lang="nl-BE"/>
          </a:p>
        </p:txBody>
      </p:sp>
    </p:spTree>
    <p:extLst>
      <p:ext uri="{BB962C8B-B14F-4D97-AF65-F5344CB8AC3E}">
        <p14:creationId xmlns:p14="http://schemas.microsoft.com/office/powerpoint/2010/main" val="24151174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l-NL"/>
              <a:t>Klik om stijl te bewerken</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1BC638E3-1D13-4D2D-8B49-055B042504E4}" type="datetimeFigureOut">
              <a:rPr lang="nl-BE" smtClean="0"/>
              <a:t>17/02/2026</a:t>
            </a:fld>
            <a:endParaRPr lang="nl-BE"/>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CD81CBD-E0C4-46F2-97EB-5A799C047CE8}" type="slidenum">
              <a:rPr lang="nl-BE" smtClean="0"/>
              <a:t>‹nr.›</a:t>
            </a:fld>
            <a:endParaRPr lang="nl-BE"/>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79764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1BC638E3-1D13-4D2D-8B49-055B042504E4}" type="datetimeFigureOut">
              <a:rPr lang="nl-BE" smtClean="0"/>
              <a:t>17/02/2026</a:t>
            </a:fld>
            <a:endParaRPr lang="nl-BE"/>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CD81CBD-E0C4-46F2-97EB-5A799C047CE8}" type="slidenum">
              <a:rPr lang="nl-BE" smtClean="0"/>
              <a:t>‹nr.›</a:t>
            </a:fld>
            <a:endParaRPr lang="nl-BE"/>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252984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C638E3-1D13-4D2D-8B49-055B042504E4}" type="datetimeFigureOut">
              <a:rPr lang="nl-BE" smtClean="0"/>
              <a:t>17/02/2026</a:t>
            </a:fld>
            <a:endParaRPr lang="nl-BE"/>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CD81CBD-E0C4-46F2-97EB-5A799C047CE8}" type="slidenum">
              <a:rPr lang="nl-BE" smtClean="0"/>
              <a:t>‹nr.›</a:t>
            </a:fld>
            <a:endParaRPr lang="nl-BE"/>
          </a:p>
        </p:txBody>
      </p:sp>
    </p:spTree>
    <p:extLst>
      <p:ext uri="{BB962C8B-B14F-4D97-AF65-F5344CB8AC3E}">
        <p14:creationId xmlns:p14="http://schemas.microsoft.com/office/powerpoint/2010/main" val="24543855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nl-NL"/>
              <a:t>Klik om stijl te bewerken</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1BC638E3-1D13-4D2D-8B49-055B042504E4}" type="datetimeFigureOut">
              <a:rPr lang="nl-BE" smtClean="0"/>
              <a:t>17/02/2026</a:t>
            </a:fld>
            <a:endParaRPr lang="nl-BE"/>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CD81CBD-E0C4-46F2-97EB-5A799C047CE8}" type="slidenum">
              <a:rPr lang="nl-BE" smtClean="0"/>
              <a:t>‹nr.›</a:t>
            </a:fld>
            <a:endParaRPr lang="nl-BE"/>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13086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nl-NL"/>
              <a:t>Klik om stijl te bewerken</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1BC638E3-1D13-4D2D-8B49-055B042504E4}" type="datetimeFigureOut">
              <a:rPr lang="nl-BE" smtClean="0"/>
              <a:t>17/02/2026</a:t>
            </a:fld>
            <a:endParaRPr lang="nl-BE"/>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CD81CBD-E0C4-46F2-97EB-5A799C047CE8}" type="slidenum">
              <a:rPr lang="nl-BE" smtClean="0"/>
              <a:t>‹nr.›</a:t>
            </a:fld>
            <a:endParaRPr lang="nl-BE"/>
          </a:p>
        </p:txBody>
      </p:sp>
    </p:spTree>
    <p:extLst>
      <p:ext uri="{BB962C8B-B14F-4D97-AF65-F5344CB8AC3E}">
        <p14:creationId xmlns:p14="http://schemas.microsoft.com/office/powerpoint/2010/main" val="6420128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1BC638E3-1D13-4D2D-8B49-055B042504E4}" type="datetimeFigureOut">
              <a:rPr lang="nl-BE" smtClean="0"/>
              <a:t>17/02/2026</a:t>
            </a:fld>
            <a:endParaRPr lang="nl-BE"/>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CD81CBD-E0C4-46F2-97EB-5A799C047CE8}" type="slidenum">
              <a:rPr lang="nl-BE" smtClean="0"/>
              <a:t>‹nr.›</a:t>
            </a:fld>
            <a:endParaRPr lang="nl-BE"/>
          </a:p>
        </p:txBody>
      </p:sp>
    </p:spTree>
    <p:extLst>
      <p:ext uri="{BB962C8B-B14F-4D97-AF65-F5344CB8AC3E}">
        <p14:creationId xmlns:p14="http://schemas.microsoft.com/office/powerpoint/2010/main" val="1584373412"/>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 id="2147483691" r:id="rId15"/>
    <p:sldLayoutId id="2147483692" r:id="rId16"/>
    <p:sldLayoutId id="2147483693" r:id="rId17"/>
    <p:sldLayoutId id="2147483694" r:id="rId18"/>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www.google.com/search?sca_esv=2bbc76108a4ecd6f&amp;rlz=1C1GCEA_enBE1189BE1189&amp;q=Ben+Rottiers&amp;spell=1&amp;sa=X&amp;ved=2ahUKEwi3vPnu-d2SAxWQQ6QEHb0AGacQgK4QegQIARAC&amp;biw=1920&amp;bih=919&amp;dpr=1&amp;mstk=AUtExfCVf_46whhJO1dA-J7AIE7SMjErfVDtmxOpUofrXmlKZjc_5zaKkbgt5FVfRgi8iaGkkoqr2h7dl7yBCrJifLuMWSxNvAiw6wGK2EzuFQygIDdj9wsY-uvy06rzEKL0sGo&amp;csui=3"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E85C43BC-58B6-4A38-8324-79E90A911085}"/>
              </a:ext>
            </a:extLst>
          </p:cNvPr>
          <p:cNvSpPr txBox="1"/>
          <p:nvPr/>
        </p:nvSpPr>
        <p:spPr>
          <a:xfrm>
            <a:off x="3288484" y="1107347"/>
            <a:ext cx="6350466" cy="2800767"/>
          </a:xfrm>
          <a:prstGeom prst="rect">
            <a:avLst/>
          </a:prstGeom>
          <a:noFill/>
        </p:spPr>
        <p:txBody>
          <a:bodyPr wrap="square" rtlCol="0">
            <a:spAutoFit/>
          </a:bodyPr>
          <a:lstStyle/>
          <a:p>
            <a:r>
              <a:rPr lang="nl-BE" sz="8800" dirty="0"/>
              <a:t>Ontstaan van carnaval </a:t>
            </a:r>
          </a:p>
        </p:txBody>
      </p:sp>
      <p:pic>
        <p:nvPicPr>
          <p:cNvPr id="4" name="Afbeelding 3">
            <a:extLst>
              <a:ext uri="{FF2B5EF4-FFF2-40B4-BE49-F238E27FC236}">
                <a16:creationId xmlns:a16="http://schemas.microsoft.com/office/drawing/2014/main" id="{CC6FC0A9-DF1C-4CB5-BD47-83DDCEB84552}"/>
              </a:ext>
            </a:extLst>
          </p:cNvPr>
          <p:cNvPicPr>
            <a:picLocks noChangeAspect="1"/>
          </p:cNvPicPr>
          <p:nvPr/>
        </p:nvPicPr>
        <p:blipFill>
          <a:blip r:embed="rId2"/>
          <a:stretch>
            <a:fillRect/>
          </a:stretch>
        </p:blipFill>
        <p:spPr>
          <a:xfrm>
            <a:off x="7710935" y="4109449"/>
            <a:ext cx="3981275" cy="2239467"/>
          </a:xfrm>
          <a:prstGeom prst="rect">
            <a:avLst/>
          </a:prstGeom>
        </p:spPr>
      </p:pic>
      <p:pic>
        <p:nvPicPr>
          <p:cNvPr id="6" name="Afbeelding 5">
            <a:extLst>
              <a:ext uri="{FF2B5EF4-FFF2-40B4-BE49-F238E27FC236}">
                <a16:creationId xmlns:a16="http://schemas.microsoft.com/office/drawing/2014/main" id="{A58A258C-6388-4CE7-95D7-EABA5C460F58}"/>
              </a:ext>
            </a:extLst>
          </p:cNvPr>
          <p:cNvPicPr>
            <a:picLocks noChangeAspect="1"/>
          </p:cNvPicPr>
          <p:nvPr/>
        </p:nvPicPr>
        <p:blipFill>
          <a:blip r:embed="rId3"/>
          <a:stretch>
            <a:fillRect/>
          </a:stretch>
        </p:blipFill>
        <p:spPr>
          <a:xfrm>
            <a:off x="499790" y="3548149"/>
            <a:ext cx="2247178" cy="2800767"/>
          </a:xfrm>
          <a:prstGeom prst="rect">
            <a:avLst/>
          </a:prstGeom>
        </p:spPr>
      </p:pic>
    </p:spTree>
    <p:extLst>
      <p:ext uri="{BB962C8B-B14F-4D97-AF65-F5344CB8AC3E}">
        <p14:creationId xmlns:p14="http://schemas.microsoft.com/office/powerpoint/2010/main" val="31828001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968D731-FF29-4498-8805-0E2DFAD26558}"/>
              </a:ext>
            </a:extLst>
          </p:cNvPr>
          <p:cNvPicPr>
            <a:picLocks noGrp="1" noChangeAspect="1"/>
          </p:cNvPicPr>
          <p:nvPr>
            <p:ph idx="1"/>
          </p:nvPr>
        </p:nvPicPr>
        <p:blipFill>
          <a:blip r:embed="rId2"/>
          <a:stretch>
            <a:fillRect/>
          </a:stretch>
        </p:blipFill>
        <p:spPr>
          <a:xfrm>
            <a:off x="3800213" y="2928893"/>
            <a:ext cx="4236441" cy="3230904"/>
          </a:xfrm>
          <a:prstGeom prst="rect">
            <a:avLst/>
          </a:prstGeom>
        </p:spPr>
      </p:pic>
      <p:sp>
        <p:nvSpPr>
          <p:cNvPr id="4" name="Tekstvak 3">
            <a:extLst>
              <a:ext uri="{FF2B5EF4-FFF2-40B4-BE49-F238E27FC236}">
                <a16:creationId xmlns:a16="http://schemas.microsoft.com/office/drawing/2014/main" id="{7C739FB7-CC30-4009-AC65-B68A35CB5631}"/>
              </a:ext>
            </a:extLst>
          </p:cNvPr>
          <p:cNvSpPr txBox="1"/>
          <p:nvPr/>
        </p:nvSpPr>
        <p:spPr>
          <a:xfrm>
            <a:off x="2399251" y="989901"/>
            <a:ext cx="7717872" cy="1938992"/>
          </a:xfrm>
          <a:prstGeom prst="rect">
            <a:avLst/>
          </a:prstGeom>
          <a:noFill/>
        </p:spPr>
        <p:txBody>
          <a:bodyPr wrap="square" rtlCol="0">
            <a:spAutoFit/>
          </a:bodyPr>
          <a:lstStyle/>
          <a:p>
            <a:r>
              <a:rPr lang="nl-BE" sz="6000" b="1" dirty="0"/>
              <a:t>Jacques </a:t>
            </a:r>
            <a:r>
              <a:rPr lang="nl-BE" sz="6000" b="1" dirty="0" err="1"/>
              <a:t>Vermeire</a:t>
            </a:r>
            <a:r>
              <a:rPr lang="nl-BE" sz="6000" b="1" dirty="0"/>
              <a:t> als DDT</a:t>
            </a:r>
            <a:r>
              <a:rPr lang="nl-BE" sz="6000" dirty="0"/>
              <a:t> </a:t>
            </a:r>
          </a:p>
        </p:txBody>
      </p:sp>
    </p:spTree>
    <p:extLst>
      <p:ext uri="{BB962C8B-B14F-4D97-AF65-F5344CB8AC3E}">
        <p14:creationId xmlns:p14="http://schemas.microsoft.com/office/powerpoint/2010/main" val="32452055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D6921CA-F282-49AA-81B5-22D4A1307819}"/>
              </a:ext>
            </a:extLst>
          </p:cNvPr>
          <p:cNvSpPr>
            <a:spLocks noGrp="1"/>
          </p:cNvSpPr>
          <p:nvPr>
            <p:ph type="title"/>
          </p:nvPr>
        </p:nvSpPr>
        <p:spPr/>
        <p:txBody>
          <a:bodyPr>
            <a:noAutofit/>
          </a:bodyPr>
          <a:lstStyle/>
          <a:p>
            <a:r>
              <a:rPr lang="nl-BE" sz="7200" dirty="0"/>
              <a:t>Jef </a:t>
            </a:r>
            <a:r>
              <a:rPr lang="nl-BE" sz="7200" dirty="0" err="1"/>
              <a:t>Vandeviver</a:t>
            </a:r>
            <a:endParaRPr lang="nl-BE" sz="7200" dirty="0"/>
          </a:p>
        </p:txBody>
      </p:sp>
      <p:sp>
        <p:nvSpPr>
          <p:cNvPr id="3" name="Tijdelijke aanduiding voor inhoud 2">
            <a:extLst>
              <a:ext uri="{FF2B5EF4-FFF2-40B4-BE49-F238E27FC236}">
                <a16:creationId xmlns:a16="http://schemas.microsoft.com/office/drawing/2014/main" id="{DD0CB76B-B4B2-4CAB-828C-834D9A5323F1}"/>
              </a:ext>
            </a:extLst>
          </p:cNvPr>
          <p:cNvSpPr>
            <a:spLocks noGrp="1"/>
          </p:cNvSpPr>
          <p:nvPr>
            <p:ph idx="1"/>
          </p:nvPr>
        </p:nvSpPr>
        <p:spPr>
          <a:xfrm>
            <a:off x="7166947" y="3893019"/>
            <a:ext cx="1598846" cy="1404008"/>
          </a:xfrm>
        </p:spPr>
        <p:txBody>
          <a:bodyPr/>
          <a:lstStyle/>
          <a:p>
            <a:r>
              <a:rPr lang="nl-BE" dirty="0"/>
              <a:t>Als  Xavier </a:t>
            </a:r>
          </a:p>
          <a:p>
            <a:pPr marL="0" indent="0">
              <a:buNone/>
            </a:pPr>
            <a:endParaRPr lang="nl-BE" dirty="0"/>
          </a:p>
          <a:p>
            <a:pPr marL="0" indent="0">
              <a:buNone/>
            </a:pPr>
            <a:endParaRPr lang="nl-BE" dirty="0"/>
          </a:p>
        </p:txBody>
      </p:sp>
      <p:pic>
        <p:nvPicPr>
          <p:cNvPr id="3074" name="Picture 2" descr="PORTRET. Johny Voners (1945-2020): de man die van ...">
            <a:extLst>
              <a:ext uri="{FF2B5EF4-FFF2-40B4-BE49-F238E27FC236}">
                <a16:creationId xmlns:a16="http://schemas.microsoft.com/office/drawing/2014/main" id="{41C30C8B-E2C4-4AB0-8E7E-37216EA27B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699" y="2457974"/>
            <a:ext cx="4295163" cy="38211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54274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7055BCE-31D7-469B-A9E5-BBC26F25EEAE}"/>
              </a:ext>
            </a:extLst>
          </p:cNvPr>
          <p:cNvSpPr>
            <a:spLocks noGrp="1"/>
          </p:cNvSpPr>
          <p:nvPr>
            <p:ph type="title"/>
          </p:nvPr>
        </p:nvSpPr>
        <p:spPr/>
        <p:txBody>
          <a:bodyPr/>
          <a:lstStyle/>
          <a:p>
            <a:r>
              <a:rPr lang="nl-BE" b="1" i="0" dirty="0">
                <a:solidFill>
                  <a:srgbClr val="0A0A0A"/>
                </a:solidFill>
                <a:effectLst/>
                <a:latin typeface="Google Sans"/>
              </a:rPr>
              <a:t>Herman Verbruggen</a:t>
            </a:r>
            <a:endParaRPr lang="nl-BE" dirty="0"/>
          </a:p>
        </p:txBody>
      </p:sp>
      <p:sp>
        <p:nvSpPr>
          <p:cNvPr id="3" name="Tijdelijke aanduiding voor inhoud 2">
            <a:extLst>
              <a:ext uri="{FF2B5EF4-FFF2-40B4-BE49-F238E27FC236}">
                <a16:creationId xmlns:a16="http://schemas.microsoft.com/office/drawing/2014/main" id="{5302F8E9-5895-4E9B-8F30-729F6D4FBE96}"/>
              </a:ext>
            </a:extLst>
          </p:cNvPr>
          <p:cNvSpPr>
            <a:spLocks noGrp="1"/>
          </p:cNvSpPr>
          <p:nvPr>
            <p:ph idx="1"/>
          </p:nvPr>
        </p:nvSpPr>
        <p:spPr>
          <a:xfrm>
            <a:off x="8235384" y="3465885"/>
            <a:ext cx="1675537" cy="1889865"/>
          </a:xfrm>
        </p:spPr>
        <p:txBody>
          <a:bodyPr/>
          <a:lstStyle/>
          <a:p>
            <a:r>
              <a:rPr lang="nl-BE" dirty="0"/>
              <a:t>Als Marc vertogen </a:t>
            </a:r>
          </a:p>
        </p:txBody>
      </p:sp>
      <p:pic>
        <p:nvPicPr>
          <p:cNvPr id="1026" name="Picture 2" descr="Marcske uit 'De Kampioenen' kruipt achter de dj-tafel: “Het is intensief,  een uurtje alles geven. Maar het is enorm plezant” | Nieuwsblad">
            <a:extLst>
              <a:ext uri="{FF2B5EF4-FFF2-40B4-BE49-F238E27FC236}">
                <a16:creationId xmlns:a16="http://schemas.microsoft.com/office/drawing/2014/main" id="{110E5BD1-CBAD-4176-8F87-84A1B45600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92500" y="2432807"/>
            <a:ext cx="2607000" cy="3905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59167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15CA83D-DB20-4272-AA28-80A292309DD9}"/>
              </a:ext>
            </a:extLst>
          </p:cNvPr>
          <p:cNvSpPr>
            <a:spLocks noGrp="1"/>
          </p:cNvSpPr>
          <p:nvPr>
            <p:ph type="title"/>
          </p:nvPr>
        </p:nvSpPr>
        <p:spPr/>
        <p:txBody>
          <a:bodyPr/>
          <a:lstStyle/>
          <a:p>
            <a:r>
              <a:rPr lang="nl-BE" b="0" i="0" dirty="0">
                <a:solidFill>
                  <a:schemeClr val="tx1"/>
                </a:solidFill>
                <a:effectLst/>
                <a:latin typeface="Google Sans"/>
              </a:rPr>
              <a:t> </a:t>
            </a:r>
            <a:r>
              <a:rPr lang="nl-BE" b="1" dirty="0">
                <a:solidFill>
                  <a:schemeClr val="tx1"/>
                </a:solidFill>
                <a:effectLst/>
                <a:hlinkClick r:id="rId2">
                  <a:extLst>
                    <a:ext uri="{A12FA001-AC4F-418D-AE19-62706E023703}">
                      <ahyp:hlinkClr xmlns:ahyp="http://schemas.microsoft.com/office/drawing/2018/hyperlinkcolor" val="tx"/>
                    </a:ext>
                  </a:extLst>
                </a:hlinkClick>
              </a:rPr>
              <a:t>Ben</a:t>
            </a:r>
            <a:r>
              <a:rPr lang="nl-BE" b="1" dirty="0">
                <a:solidFill>
                  <a:srgbClr val="A8BF4D"/>
                </a:solidFill>
                <a:effectLst/>
                <a:hlinkClick r:id="rId2">
                  <a:extLst>
                    <a:ext uri="{A12FA001-AC4F-418D-AE19-62706E023703}">
                      <ahyp:hlinkClr xmlns:ahyp="http://schemas.microsoft.com/office/drawing/2018/hyperlinkcolor" val="tx"/>
                    </a:ext>
                  </a:extLst>
                </a:hlinkClick>
              </a:rPr>
              <a:t> </a:t>
            </a:r>
            <a:r>
              <a:rPr lang="nl-BE" b="1" dirty="0" err="1">
                <a:solidFill>
                  <a:schemeClr val="tx1"/>
                </a:solidFill>
                <a:effectLst/>
                <a:hlinkClick r:id="rId2">
                  <a:extLst>
                    <a:ext uri="{A12FA001-AC4F-418D-AE19-62706E023703}">
                      <ahyp:hlinkClr xmlns:ahyp="http://schemas.microsoft.com/office/drawing/2018/hyperlinkcolor" val="tx"/>
                    </a:ext>
                  </a:extLst>
                </a:hlinkClick>
              </a:rPr>
              <a:t>Rottiers</a:t>
            </a:r>
            <a:endParaRPr lang="nl-BE" dirty="0">
              <a:solidFill>
                <a:schemeClr val="tx1"/>
              </a:solidFill>
            </a:endParaRPr>
          </a:p>
        </p:txBody>
      </p:sp>
      <p:pic>
        <p:nvPicPr>
          <p:cNvPr id="4" name="Tijdelijke aanduiding voor inhoud 3">
            <a:extLst>
              <a:ext uri="{FF2B5EF4-FFF2-40B4-BE49-F238E27FC236}">
                <a16:creationId xmlns:a16="http://schemas.microsoft.com/office/drawing/2014/main" id="{3EB5FFFF-A722-4134-B6DE-6D1521B9FFEA}"/>
              </a:ext>
            </a:extLst>
          </p:cNvPr>
          <p:cNvPicPr>
            <a:picLocks noGrp="1" noChangeAspect="1"/>
          </p:cNvPicPr>
          <p:nvPr>
            <p:ph idx="1"/>
          </p:nvPr>
        </p:nvPicPr>
        <p:blipFill>
          <a:blip r:embed="rId3"/>
          <a:stretch>
            <a:fillRect/>
          </a:stretch>
        </p:blipFill>
        <p:spPr>
          <a:xfrm>
            <a:off x="1868604" y="2658844"/>
            <a:ext cx="3106068" cy="3366206"/>
          </a:xfrm>
          <a:prstGeom prst="rect">
            <a:avLst/>
          </a:prstGeom>
        </p:spPr>
      </p:pic>
      <p:sp>
        <p:nvSpPr>
          <p:cNvPr id="5" name="Tekstvak 4">
            <a:extLst>
              <a:ext uri="{FF2B5EF4-FFF2-40B4-BE49-F238E27FC236}">
                <a16:creationId xmlns:a16="http://schemas.microsoft.com/office/drawing/2014/main" id="{590B8438-B21A-431D-AFEB-0DDC32789ADE}"/>
              </a:ext>
            </a:extLst>
          </p:cNvPr>
          <p:cNvSpPr txBox="1"/>
          <p:nvPr/>
        </p:nvSpPr>
        <p:spPr>
          <a:xfrm>
            <a:off x="5746459" y="2768367"/>
            <a:ext cx="3422708" cy="369332"/>
          </a:xfrm>
          <a:prstGeom prst="rect">
            <a:avLst/>
          </a:prstGeom>
          <a:noFill/>
        </p:spPr>
        <p:txBody>
          <a:bodyPr wrap="square" rtlCol="0">
            <a:spAutoFit/>
          </a:bodyPr>
          <a:lstStyle/>
          <a:p>
            <a:r>
              <a:rPr lang="nl-BE" dirty="0"/>
              <a:t>Als pol </a:t>
            </a:r>
          </a:p>
        </p:txBody>
      </p:sp>
    </p:spTree>
    <p:extLst>
      <p:ext uri="{BB962C8B-B14F-4D97-AF65-F5344CB8AC3E}">
        <p14:creationId xmlns:p14="http://schemas.microsoft.com/office/powerpoint/2010/main" val="18725232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FAA5700-F4C7-4F8A-BE21-23149B0BF85E}"/>
              </a:ext>
            </a:extLst>
          </p:cNvPr>
          <p:cNvSpPr>
            <a:spLocks noGrp="1"/>
          </p:cNvSpPr>
          <p:nvPr>
            <p:ph type="title"/>
          </p:nvPr>
        </p:nvSpPr>
        <p:spPr/>
        <p:txBody>
          <a:bodyPr/>
          <a:lstStyle/>
          <a:p>
            <a:r>
              <a:rPr lang="nl-BE" dirty="0"/>
              <a:t>Ann </a:t>
            </a:r>
            <a:r>
              <a:rPr lang="nl-BE" dirty="0" err="1"/>
              <a:t>Tuts</a:t>
            </a:r>
            <a:r>
              <a:rPr lang="nl-BE" dirty="0"/>
              <a:t> </a:t>
            </a:r>
          </a:p>
        </p:txBody>
      </p:sp>
      <p:pic>
        <p:nvPicPr>
          <p:cNvPr id="2050" name="Picture 2" descr="acteurs | het kampioentje">
            <a:extLst>
              <a:ext uri="{FF2B5EF4-FFF2-40B4-BE49-F238E27FC236}">
                <a16:creationId xmlns:a16="http://schemas.microsoft.com/office/drawing/2014/main" id="{8CBC350B-038C-4721-B937-90333C50828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095313" y="2423953"/>
            <a:ext cx="3496724" cy="3496724"/>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a:extLst>
              <a:ext uri="{FF2B5EF4-FFF2-40B4-BE49-F238E27FC236}">
                <a16:creationId xmlns:a16="http://schemas.microsoft.com/office/drawing/2014/main" id="{BE011B2A-BE06-4099-BFF3-CA94E8E93A2C}"/>
              </a:ext>
            </a:extLst>
          </p:cNvPr>
          <p:cNvSpPr txBox="1"/>
          <p:nvPr/>
        </p:nvSpPr>
        <p:spPr>
          <a:xfrm>
            <a:off x="7793372" y="2634143"/>
            <a:ext cx="2340529" cy="369332"/>
          </a:xfrm>
          <a:prstGeom prst="rect">
            <a:avLst/>
          </a:prstGeom>
          <a:noFill/>
        </p:spPr>
        <p:txBody>
          <a:bodyPr wrap="square" rtlCol="0">
            <a:spAutoFit/>
          </a:bodyPr>
          <a:lstStyle/>
          <a:p>
            <a:r>
              <a:rPr lang="nl-BE" dirty="0"/>
              <a:t>Als Doortje </a:t>
            </a:r>
          </a:p>
        </p:txBody>
      </p:sp>
    </p:spTree>
    <p:extLst>
      <p:ext uri="{BB962C8B-B14F-4D97-AF65-F5344CB8AC3E}">
        <p14:creationId xmlns:p14="http://schemas.microsoft.com/office/powerpoint/2010/main" val="20503196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26DDD0D-4CCD-4369-B9EF-5BDB93786F6B}"/>
              </a:ext>
            </a:extLst>
          </p:cNvPr>
          <p:cNvSpPr>
            <a:spLocks noGrp="1"/>
          </p:cNvSpPr>
          <p:nvPr>
            <p:ph type="title"/>
          </p:nvPr>
        </p:nvSpPr>
        <p:spPr/>
        <p:txBody>
          <a:bodyPr/>
          <a:lstStyle/>
          <a:p>
            <a:r>
              <a:rPr lang="nl-BE" dirty="0"/>
              <a:t>Carnaval in Nederland </a:t>
            </a:r>
          </a:p>
        </p:txBody>
      </p:sp>
      <p:pic>
        <p:nvPicPr>
          <p:cNvPr id="4" name="Tijdelijke aanduiding voor inhoud 3">
            <a:extLst>
              <a:ext uri="{FF2B5EF4-FFF2-40B4-BE49-F238E27FC236}">
                <a16:creationId xmlns:a16="http://schemas.microsoft.com/office/drawing/2014/main" id="{769366F6-AE7E-47CF-AC1F-334C8C78BBF8}"/>
              </a:ext>
            </a:extLst>
          </p:cNvPr>
          <p:cNvPicPr>
            <a:picLocks noGrp="1" noChangeAspect="1"/>
          </p:cNvPicPr>
          <p:nvPr>
            <p:ph idx="1"/>
          </p:nvPr>
        </p:nvPicPr>
        <p:blipFill>
          <a:blip r:embed="rId2"/>
          <a:stretch>
            <a:fillRect/>
          </a:stretch>
        </p:blipFill>
        <p:spPr>
          <a:xfrm>
            <a:off x="1295402" y="2674909"/>
            <a:ext cx="3309580" cy="3317875"/>
          </a:xfrm>
          <a:prstGeom prst="rect">
            <a:avLst/>
          </a:prstGeom>
        </p:spPr>
      </p:pic>
      <p:pic>
        <p:nvPicPr>
          <p:cNvPr id="5" name="Afbeelding 4">
            <a:extLst>
              <a:ext uri="{FF2B5EF4-FFF2-40B4-BE49-F238E27FC236}">
                <a16:creationId xmlns:a16="http://schemas.microsoft.com/office/drawing/2014/main" id="{D40E204E-395E-440E-8A36-AFE29A46E7A5}"/>
              </a:ext>
            </a:extLst>
          </p:cNvPr>
          <p:cNvPicPr>
            <a:picLocks noChangeAspect="1"/>
          </p:cNvPicPr>
          <p:nvPr/>
        </p:nvPicPr>
        <p:blipFill>
          <a:blip r:embed="rId3"/>
          <a:stretch>
            <a:fillRect/>
          </a:stretch>
        </p:blipFill>
        <p:spPr>
          <a:xfrm>
            <a:off x="5201175" y="2746605"/>
            <a:ext cx="5309530" cy="3310729"/>
          </a:xfrm>
          <a:prstGeom prst="rect">
            <a:avLst/>
          </a:prstGeom>
        </p:spPr>
      </p:pic>
    </p:spTree>
    <p:extLst>
      <p:ext uri="{BB962C8B-B14F-4D97-AF65-F5344CB8AC3E}">
        <p14:creationId xmlns:p14="http://schemas.microsoft.com/office/powerpoint/2010/main" val="8027694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E58095-AB1D-4593-9BD3-630BCF01066D}"/>
              </a:ext>
            </a:extLst>
          </p:cNvPr>
          <p:cNvSpPr>
            <a:spLocks noGrp="1"/>
          </p:cNvSpPr>
          <p:nvPr>
            <p:ph type="title"/>
          </p:nvPr>
        </p:nvSpPr>
        <p:spPr/>
        <p:txBody>
          <a:bodyPr/>
          <a:lstStyle/>
          <a:p>
            <a:r>
              <a:rPr lang="nl-BE" dirty="0"/>
              <a:t>🎉 Oeteldonk</a:t>
            </a:r>
          </a:p>
        </p:txBody>
      </p:sp>
      <p:sp>
        <p:nvSpPr>
          <p:cNvPr id="3" name="Tijdelijke aanduiding voor inhoud 2">
            <a:extLst>
              <a:ext uri="{FF2B5EF4-FFF2-40B4-BE49-F238E27FC236}">
                <a16:creationId xmlns:a16="http://schemas.microsoft.com/office/drawing/2014/main" id="{1082B2BA-AB4D-4A2C-9A3C-21268AB8EE2E}"/>
              </a:ext>
            </a:extLst>
          </p:cNvPr>
          <p:cNvSpPr>
            <a:spLocks noGrp="1"/>
          </p:cNvSpPr>
          <p:nvPr>
            <p:ph idx="1"/>
          </p:nvPr>
        </p:nvSpPr>
        <p:spPr/>
        <p:txBody>
          <a:bodyPr/>
          <a:lstStyle/>
          <a:p>
            <a:r>
              <a:rPr lang="nl-BE" dirty="0"/>
              <a:t>Oeteldonk is de carnavalsnaam van Den Bosch. Tijdens carnaval verandert de stad in een boerenrijk met een eigen traditie. De kleuren rood, wit en geel zijn overal zichtbaar in kleding en versiering. De kikker is het bekende symbool van Oeteldonk.</a:t>
            </a:r>
          </a:p>
        </p:txBody>
      </p:sp>
      <p:pic>
        <p:nvPicPr>
          <p:cNvPr id="4" name="Afbeelding 3">
            <a:extLst>
              <a:ext uri="{FF2B5EF4-FFF2-40B4-BE49-F238E27FC236}">
                <a16:creationId xmlns:a16="http://schemas.microsoft.com/office/drawing/2014/main" id="{FF1B64C3-6205-48B9-A4F2-BB4BCB93F179}"/>
              </a:ext>
            </a:extLst>
          </p:cNvPr>
          <p:cNvPicPr>
            <a:picLocks noChangeAspect="1"/>
          </p:cNvPicPr>
          <p:nvPr/>
        </p:nvPicPr>
        <p:blipFill>
          <a:blip r:embed="rId2"/>
          <a:stretch>
            <a:fillRect/>
          </a:stretch>
        </p:blipFill>
        <p:spPr>
          <a:xfrm>
            <a:off x="9334105" y="3820923"/>
            <a:ext cx="2181225" cy="2571750"/>
          </a:xfrm>
          <a:prstGeom prst="rect">
            <a:avLst/>
          </a:prstGeom>
        </p:spPr>
      </p:pic>
    </p:spTree>
    <p:extLst>
      <p:ext uri="{BB962C8B-B14F-4D97-AF65-F5344CB8AC3E}">
        <p14:creationId xmlns:p14="http://schemas.microsoft.com/office/powerpoint/2010/main" val="41745309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024C18-E436-49AC-8085-09F358A6234B}"/>
              </a:ext>
            </a:extLst>
          </p:cNvPr>
          <p:cNvSpPr>
            <a:spLocks noGrp="1"/>
          </p:cNvSpPr>
          <p:nvPr>
            <p:ph type="title"/>
          </p:nvPr>
        </p:nvSpPr>
        <p:spPr/>
        <p:txBody>
          <a:bodyPr/>
          <a:lstStyle/>
          <a:p>
            <a:r>
              <a:rPr lang="nl-BE" dirty="0"/>
              <a:t>Prins Carnaval woordje uitleg </a:t>
            </a:r>
          </a:p>
        </p:txBody>
      </p:sp>
      <p:pic>
        <p:nvPicPr>
          <p:cNvPr id="4" name="Tijdelijke aanduiding voor inhoud 3">
            <a:extLst>
              <a:ext uri="{FF2B5EF4-FFF2-40B4-BE49-F238E27FC236}">
                <a16:creationId xmlns:a16="http://schemas.microsoft.com/office/drawing/2014/main" id="{64E8061C-5F1B-43B6-94ED-267DD9FB9A6A}"/>
              </a:ext>
            </a:extLst>
          </p:cNvPr>
          <p:cNvPicPr>
            <a:picLocks noGrp="1" noChangeAspect="1"/>
          </p:cNvPicPr>
          <p:nvPr>
            <p:ph idx="1"/>
          </p:nvPr>
        </p:nvPicPr>
        <p:blipFill>
          <a:blip r:embed="rId2"/>
          <a:stretch>
            <a:fillRect/>
          </a:stretch>
        </p:blipFill>
        <p:spPr>
          <a:xfrm>
            <a:off x="4169327" y="2377643"/>
            <a:ext cx="2608977" cy="3913467"/>
          </a:xfrm>
          <a:prstGeom prst="rect">
            <a:avLst/>
          </a:prstGeom>
        </p:spPr>
      </p:pic>
      <p:pic>
        <p:nvPicPr>
          <p:cNvPr id="5" name="Afbeelding 4">
            <a:extLst>
              <a:ext uri="{FF2B5EF4-FFF2-40B4-BE49-F238E27FC236}">
                <a16:creationId xmlns:a16="http://schemas.microsoft.com/office/drawing/2014/main" id="{68B2B7BC-A472-420E-A18D-BC8CE651E783}"/>
              </a:ext>
            </a:extLst>
          </p:cNvPr>
          <p:cNvPicPr>
            <a:picLocks noChangeAspect="1"/>
          </p:cNvPicPr>
          <p:nvPr/>
        </p:nvPicPr>
        <p:blipFill>
          <a:blip r:embed="rId3"/>
          <a:stretch>
            <a:fillRect/>
          </a:stretch>
        </p:blipFill>
        <p:spPr>
          <a:xfrm>
            <a:off x="8372511" y="2438776"/>
            <a:ext cx="2734811" cy="3854431"/>
          </a:xfrm>
          <a:prstGeom prst="rect">
            <a:avLst/>
          </a:prstGeom>
        </p:spPr>
      </p:pic>
      <p:pic>
        <p:nvPicPr>
          <p:cNvPr id="6" name="Afbeelding 5">
            <a:extLst>
              <a:ext uri="{FF2B5EF4-FFF2-40B4-BE49-F238E27FC236}">
                <a16:creationId xmlns:a16="http://schemas.microsoft.com/office/drawing/2014/main" id="{9A81FDC9-0266-4302-954B-E2F6DC5878BF}"/>
              </a:ext>
            </a:extLst>
          </p:cNvPr>
          <p:cNvPicPr>
            <a:picLocks noChangeAspect="1"/>
          </p:cNvPicPr>
          <p:nvPr/>
        </p:nvPicPr>
        <p:blipFill>
          <a:blip r:embed="rId4"/>
          <a:stretch>
            <a:fillRect/>
          </a:stretch>
        </p:blipFill>
        <p:spPr>
          <a:xfrm>
            <a:off x="973024" y="2436679"/>
            <a:ext cx="2569621" cy="3854431"/>
          </a:xfrm>
          <a:prstGeom prst="rect">
            <a:avLst/>
          </a:prstGeom>
        </p:spPr>
      </p:pic>
    </p:spTree>
    <p:extLst>
      <p:ext uri="{BB962C8B-B14F-4D97-AF65-F5344CB8AC3E}">
        <p14:creationId xmlns:p14="http://schemas.microsoft.com/office/powerpoint/2010/main" val="7611005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C0F168-A2FE-40EB-9F0A-98F406BC6098}"/>
              </a:ext>
            </a:extLst>
          </p:cNvPr>
          <p:cNvSpPr>
            <a:spLocks noGrp="1"/>
          </p:cNvSpPr>
          <p:nvPr>
            <p:ph type="title"/>
          </p:nvPr>
        </p:nvSpPr>
        <p:spPr/>
        <p:txBody>
          <a:bodyPr/>
          <a:lstStyle/>
          <a:p>
            <a:r>
              <a:rPr lang="nl-BE" dirty="0"/>
              <a:t>Belangrijk figuur prins carnaval </a:t>
            </a:r>
          </a:p>
        </p:txBody>
      </p:sp>
      <p:sp>
        <p:nvSpPr>
          <p:cNvPr id="3" name="Tijdelijke aanduiding voor inhoud 2">
            <a:extLst>
              <a:ext uri="{FF2B5EF4-FFF2-40B4-BE49-F238E27FC236}">
                <a16:creationId xmlns:a16="http://schemas.microsoft.com/office/drawing/2014/main" id="{802C695B-DB03-413C-9D62-40F5439C3CCE}"/>
              </a:ext>
            </a:extLst>
          </p:cNvPr>
          <p:cNvSpPr>
            <a:spLocks noGrp="1"/>
          </p:cNvSpPr>
          <p:nvPr>
            <p:ph idx="1"/>
          </p:nvPr>
        </p:nvSpPr>
        <p:spPr/>
        <p:txBody>
          <a:bodyPr/>
          <a:lstStyle/>
          <a:p>
            <a:r>
              <a:rPr lang="nl-BE" dirty="0"/>
              <a:t>Een belangrijk figuur tijdens carnaval is de prins carnaval. Hij krijgt symbolisch de sleutel van de stad overhandigd door de burgemeester. Daarmee neemt hij tijdelijk de macht over. Dit gebeurt vaak tijdens een officiële ceremonie.</a:t>
            </a:r>
          </a:p>
        </p:txBody>
      </p:sp>
      <p:pic>
        <p:nvPicPr>
          <p:cNvPr id="4" name="Afbeelding 3">
            <a:extLst>
              <a:ext uri="{FF2B5EF4-FFF2-40B4-BE49-F238E27FC236}">
                <a16:creationId xmlns:a16="http://schemas.microsoft.com/office/drawing/2014/main" id="{3EF854E5-D218-45C7-8581-DF9B050895DD}"/>
              </a:ext>
            </a:extLst>
          </p:cNvPr>
          <p:cNvPicPr>
            <a:picLocks noChangeAspect="1"/>
          </p:cNvPicPr>
          <p:nvPr/>
        </p:nvPicPr>
        <p:blipFill>
          <a:blip r:embed="rId2"/>
          <a:stretch>
            <a:fillRect/>
          </a:stretch>
        </p:blipFill>
        <p:spPr>
          <a:xfrm>
            <a:off x="5016616" y="3984015"/>
            <a:ext cx="3844952" cy="2162786"/>
          </a:xfrm>
          <a:prstGeom prst="rect">
            <a:avLst/>
          </a:prstGeom>
        </p:spPr>
      </p:pic>
    </p:spTree>
    <p:extLst>
      <p:ext uri="{BB962C8B-B14F-4D97-AF65-F5344CB8AC3E}">
        <p14:creationId xmlns:p14="http://schemas.microsoft.com/office/powerpoint/2010/main" val="32837169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087AE0-693D-4544-BE16-24F7E8BD7CAD}"/>
              </a:ext>
            </a:extLst>
          </p:cNvPr>
          <p:cNvSpPr>
            <a:spLocks noGrp="1"/>
          </p:cNvSpPr>
          <p:nvPr>
            <p:ph type="title"/>
          </p:nvPr>
        </p:nvSpPr>
        <p:spPr/>
        <p:txBody>
          <a:bodyPr/>
          <a:lstStyle/>
          <a:p>
            <a:r>
              <a:rPr lang="nl-BE" dirty="0"/>
              <a:t>Carnaval in Brazilië </a:t>
            </a:r>
          </a:p>
        </p:txBody>
      </p:sp>
      <p:pic>
        <p:nvPicPr>
          <p:cNvPr id="4" name="Tijdelijke aanduiding voor inhoud 3">
            <a:extLst>
              <a:ext uri="{FF2B5EF4-FFF2-40B4-BE49-F238E27FC236}">
                <a16:creationId xmlns:a16="http://schemas.microsoft.com/office/drawing/2014/main" id="{3E121731-9D2A-4AF3-89B8-F245B547EB31}"/>
              </a:ext>
            </a:extLst>
          </p:cNvPr>
          <p:cNvPicPr>
            <a:picLocks noGrp="1" noChangeAspect="1"/>
          </p:cNvPicPr>
          <p:nvPr>
            <p:ph idx="1"/>
          </p:nvPr>
        </p:nvPicPr>
        <p:blipFill>
          <a:blip r:embed="rId2"/>
          <a:stretch>
            <a:fillRect/>
          </a:stretch>
        </p:blipFill>
        <p:spPr>
          <a:xfrm>
            <a:off x="817229" y="2557993"/>
            <a:ext cx="5184179" cy="3317875"/>
          </a:xfrm>
          <a:prstGeom prst="rect">
            <a:avLst/>
          </a:prstGeom>
        </p:spPr>
      </p:pic>
      <p:pic>
        <p:nvPicPr>
          <p:cNvPr id="5" name="Afbeelding 4">
            <a:extLst>
              <a:ext uri="{FF2B5EF4-FFF2-40B4-BE49-F238E27FC236}">
                <a16:creationId xmlns:a16="http://schemas.microsoft.com/office/drawing/2014/main" id="{DEEE0B64-6C3F-41F3-B758-A1DE41B533AC}"/>
              </a:ext>
            </a:extLst>
          </p:cNvPr>
          <p:cNvPicPr>
            <a:picLocks noChangeAspect="1"/>
          </p:cNvPicPr>
          <p:nvPr/>
        </p:nvPicPr>
        <p:blipFill>
          <a:blip r:embed="rId3"/>
          <a:stretch>
            <a:fillRect/>
          </a:stretch>
        </p:blipFill>
        <p:spPr>
          <a:xfrm>
            <a:off x="6190594" y="2703552"/>
            <a:ext cx="4592406" cy="3063135"/>
          </a:xfrm>
          <a:prstGeom prst="rect">
            <a:avLst/>
          </a:prstGeom>
        </p:spPr>
      </p:pic>
    </p:spTree>
    <p:extLst>
      <p:ext uri="{BB962C8B-B14F-4D97-AF65-F5344CB8AC3E}">
        <p14:creationId xmlns:p14="http://schemas.microsoft.com/office/powerpoint/2010/main" val="3008342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E491DC9-AEE9-4A87-92F8-48A5C60D9B88}"/>
              </a:ext>
            </a:extLst>
          </p:cNvPr>
          <p:cNvSpPr>
            <a:spLocks noGrp="1"/>
          </p:cNvSpPr>
          <p:nvPr>
            <p:ph type="title"/>
          </p:nvPr>
        </p:nvSpPr>
        <p:spPr/>
        <p:txBody>
          <a:bodyPr>
            <a:normAutofit fontScale="90000"/>
          </a:bodyPr>
          <a:lstStyle/>
          <a:p>
            <a:r>
              <a:rPr lang="nl-BE" dirty="0"/>
              <a:t>Waar word carnaval het meest gevierd in België ? </a:t>
            </a:r>
          </a:p>
        </p:txBody>
      </p:sp>
      <p:sp>
        <p:nvSpPr>
          <p:cNvPr id="3" name="Ondertitel 2">
            <a:extLst>
              <a:ext uri="{FF2B5EF4-FFF2-40B4-BE49-F238E27FC236}">
                <a16:creationId xmlns:a16="http://schemas.microsoft.com/office/drawing/2014/main" id="{F47E96A7-84A7-469C-A98A-7F41FC0EAD5E}"/>
              </a:ext>
            </a:extLst>
          </p:cNvPr>
          <p:cNvSpPr>
            <a:spLocks noGrp="1"/>
          </p:cNvSpPr>
          <p:nvPr>
            <p:ph idx="1"/>
          </p:nvPr>
        </p:nvSpPr>
        <p:spPr/>
        <p:txBody>
          <a:bodyPr>
            <a:normAutofit/>
          </a:bodyPr>
          <a:lstStyle/>
          <a:p>
            <a:pPr lvl="4"/>
            <a:r>
              <a:rPr lang="nl-BE" sz="8600" dirty="0"/>
              <a:t>In Aalst </a:t>
            </a:r>
          </a:p>
        </p:txBody>
      </p:sp>
      <p:pic>
        <p:nvPicPr>
          <p:cNvPr id="4" name="Afbeelding 3">
            <a:extLst>
              <a:ext uri="{FF2B5EF4-FFF2-40B4-BE49-F238E27FC236}">
                <a16:creationId xmlns:a16="http://schemas.microsoft.com/office/drawing/2014/main" id="{84BA2EB2-12B9-445E-9471-56A4D77F928C}"/>
              </a:ext>
            </a:extLst>
          </p:cNvPr>
          <p:cNvPicPr>
            <a:picLocks noChangeAspect="1"/>
          </p:cNvPicPr>
          <p:nvPr/>
        </p:nvPicPr>
        <p:blipFill>
          <a:blip r:embed="rId2"/>
          <a:stretch>
            <a:fillRect/>
          </a:stretch>
        </p:blipFill>
        <p:spPr>
          <a:xfrm>
            <a:off x="7373923" y="3926047"/>
            <a:ext cx="4272793" cy="2403446"/>
          </a:xfrm>
          <a:prstGeom prst="rect">
            <a:avLst/>
          </a:prstGeom>
        </p:spPr>
      </p:pic>
    </p:spTree>
    <p:extLst>
      <p:ext uri="{BB962C8B-B14F-4D97-AF65-F5344CB8AC3E}">
        <p14:creationId xmlns:p14="http://schemas.microsoft.com/office/powerpoint/2010/main" val="18617243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E11962D-87A8-4CCA-866D-573D431D4B98}"/>
              </a:ext>
            </a:extLst>
          </p:cNvPr>
          <p:cNvSpPr>
            <a:spLocks noGrp="1"/>
          </p:cNvSpPr>
          <p:nvPr>
            <p:ph type="title"/>
          </p:nvPr>
        </p:nvSpPr>
        <p:spPr/>
        <p:txBody>
          <a:bodyPr/>
          <a:lstStyle/>
          <a:p>
            <a:r>
              <a:rPr lang="nl-BE" dirty="0"/>
              <a:t>Hoe vieren ze carnaval in Brazilië  </a:t>
            </a:r>
          </a:p>
        </p:txBody>
      </p:sp>
      <p:sp>
        <p:nvSpPr>
          <p:cNvPr id="3" name="Tijdelijke aanduiding voor inhoud 2">
            <a:extLst>
              <a:ext uri="{FF2B5EF4-FFF2-40B4-BE49-F238E27FC236}">
                <a16:creationId xmlns:a16="http://schemas.microsoft.com/office/drawing/2014/main" id="{B993D82A-6E38-47BB-B946-50AA2C5C4573}"/>
              </a:ext>
            </a:extLst>
          </p:cNvPr>
          <p:cNvSpPr>
            <a:spLocks noGrp="1"/>
          </p:cNvSpPr>
          <p:nvPr>
            <p:ph idx="1"/>
          </p:nvPr>
        </p:nvSpPr>
        <p:spPr/>
        <p:txBody>
          <a:bodyPr/>
          <a:lstStyle/>
          <a:p>
            <a:r>
              <a:rPr lang="nl-BE" dirty="0"/>
              <a:t>Carnaval in Brazilië is het grootste en bekendste carnaval ter wereld. Elk jaar trekken miljoenen mensen de straat op om mee te feesten. Het feest vindt plaats in de dagen vóór de vastentijd. Muziek, dans en kleurrijke kostuums staan centraal.</a:t>
            </a:r>
          </a:p>
        </p:txBody>
      </p:sp>
      <p:pic>
        <p:nvPicPr>
          <p:cNvPr id="4" name="Afbeelding 3">
            <a:extLst>
              <a:ext uri="{FF2B5EF4-FFF2-40B4-BE49-F238E27FC236}">
                <a16:creationId xmlns:a16="http://schemas.microsoft.com/office/drawing/2014/main" id="{E6B05A80-362E-4806-B81D-0BAF8765CFD7}"/>
              </a:ext>
            </a:extLst>
          </p:cNvPr>
          <p:cNvPicPr>
            <a:picLocks noChangeAspect="1"/>
          </p:cNvPicPr>
          <p:nvPr/>
        </p:nvPicPr>
        <p:blipFill>
          <a:blip r:embed="rId2"/>
          <a:stretch>
            <a:fillRect/>
          </a:stretch>
        </p:blipFill>
        <p:spPr>
          <a:xfrm>
            <a:off x="7766205" y="3867325"/>
            <a:ext cx="3639847" cy="2430478"/>
          </a:xfrm>
          <a:prstGeom prst="rect">
            <a:avLst/>
          </a:prstGeom>
        </p:spPr>
      </p:pic>
    </p:spTree>
    <p:extLst>
      <p:ext uri="{BB962C8B-B14F-4D97-AF65-F5344CB8AC3E}">
        <p14:creationId xmlns:p14="http://schemas.microsoft.com/office/powerpoint/2010/main" val="20743023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8FF73F5-37AA-43C3-AC06-5BC1EECCF3A9}"/>
              </a:ext>
            </a:extLst>
          </p:cNvPr>
          <p:cNvSpPr>
            <a:spLocks noGrp="1"/>
          </p:cNvSpPr>
          <p:nvPr>
            <p:ph type="title"/>
          </p:nvPr>
        </p:nvSpPr>
        <p:spPr/>
        <p:txBody>
          <a:bodyPr/>
          <a:lstStyle/>
          <a:p>
            <a:r>
              <a:rPr lang="nl-BE" dirty="0"/>
              <a:t>Waar gaat de beroemdste viering door </a:t>
            </a:r>
          </a:p>
        </p:txBody>
      </p:sp>
      <p:sp>
        <p:nvSpPr>
          <p:cNvPr id="3" name="Tijdelijke aanduiding voor inhoud 2">
            <a:extLst>
              <a:ext uri="{FF2B5EF4-FFF2-40B4-BE49-F238E27FC236}">
                <a16:creationId xmlns:a16="http://schemas.microsoft.com/office/drawing/2014/main" id="{AE3129B9-0422-4DF1-B47D-623077083382}"/>
              </a:ext>
            </a:extLst>
          </p:cNvPr>
          <p:cNvSpPr>
            <a:spLocks noGrp="1"/>
          </p:cNvSpPr>
          <p:nvPr>
            <p:ph idx="1"/>
          </p:nvPr>
        </p:nvSpPr>
        <p:spPr/>
        <p:txBody>
          <a:bodyPr/>
          <a:lstStyle/>
          <a:p>
            <a:r>
              <a:rPr lang="nl-BE" dirty="0"/>
              <a:t>De beroemdste viering is die van Rio de Janeiro. Daar marcheren de sambascholen door het beroemde </a:t>
            </a:r>
            <a:r>
              <a:rPr lang="nl-BE" dirty="0" err="1"/>
              <a:t>Sambódromo</a:t>
            </a:r>
            <a:r>
              <a:rPr lang="nl-BE" dirty="0"/>
              <a:t> da </a:t>
            </a:r>
            <a:r>
              <a:rPr lang="nl-BE" dirty="0" err="1"/>
              <a:t>Marquês</a:t>
            </a:r>
            <a:r>
              <a:rPr lang="nl-BE" dirty="0"/>
              <a:t> de </a:t>
            </a:r>
            <a:r>
              <a:rPr lang="nl-BE" dirty="0" err="1"/>
              <a:t>Sapucaí</a:t>
            </a:r>
            <a:r>
              <a:rPr lang="nl-BE" dirty="0"/>
              <a:t>. Dit is een speciaal stadion dat gebouwd is voor de optochten. Tienduizenden toeschouwers bekijken daar de spectaculaire shows.</a:t>
            </a:r>
          </a:p>
        </p:txBody>
      </p:sp>
      <p:pic>
        <p:nvPicPr>
          <p:cNvPr id="4" name="Afbeelding 3">
            <a:extLst>
              <a:ext uri="{FF2B5EF4-FFF2-40B4-BE49-F238E27FC236}">
                <a16:creationId xmlns:a16="http://schemas.microsoft.com/office/drawing/2014/main" id="{F90FDB2F-CBCE-4C51-A40D-576F474568E3}"/>
              </a:ext>
            </a:extLst>
          </p:cNvPr>
          <p:cNvPicPr>
            <a:picLocks noChangeAspect="1"/>
          </p:cNvPicPr>
          <p:nvPr/>
        </p:nvPicPr>
        <p:blipFill>
          <a:blip r:embed="rId2"/>
          <a:stretch>
            <a:fillRect/>
          </a:stretch>
        </p:blipFill>
        <p:spPr>
          <a:xfrm>
            <a:off x="7532355" y="4118994"/>
            <a:ext cx="4047249" cy="2158533"/>
          </a:xfrm>
          <a:prstGeom prst="rect">
            <a:avLst/>
          </a:prstGeom>
        </p:spPr>
      </p:pic>
    </p:spTree>
    <p:extLst>
      <p:ext uri="{BB962C8B-B14F-4D97-AF65-F5344CB8AC3E}">
        <p14:creationId xmlns:p14="http://schemas.microsoft.com/office/powerpoint/2010/main" val="14147394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FFA177-5071-4DCF-9792-8D17EC1E9442}"/>
              </a:ext>
            </a:extLst>
          </p:cNvPr>
          <p:cNvSpPr>
            <a:spLocks noGrp="1"/>
          </p:cNvSpPr>
          <p:nvPr>
            <p:ph type="title"/>
          </p:nvPr>
        </p:nvSpPr>
        <p:spPr/>
        <p:txBody>
          <a:bodyPr>
            <a:normAutofit fontScale="90000"/>
          </a:bodyPr>
          <a:lstStyle/>
          <a:p>
            <a:r>
              <a:rPr lang="nl-BE" dirty="0"/>
              <a:t>Welke is de belangrijkste muziekstijl tijdens het Braziliaanse carnaval</a:t>
            </a:r>
          </a:p>
        </p:txBody>
      </p:sp>
      <p:sp>
        <p:nvSpPr>
          <p:cNvPr id="3" name="Tijdelijke aanduiding voor inhoud 2">
            <a:extLst>
              <a:ext uri="{FF2B5EF4-FFF2-40B4-BE49-F238E27FC236}">
                <a16:creationId xmlns:a16="http://schemas.microsoft.com/office/drawing/2014/main" id="{14FF694E-5E2B-430C-B071-9492DE9E3FE1}"/>
              </a:ext>
            </a:extLst>
          </p:cNvPr>
          <p:cNvSpPr>
            <a:spLocks noGrp="1"/>
          </p:cNvSpPr>
          <p:nvPr>
            <p:ph idx="1"/>
          </p:nvPr>
        </p:nvSpPr>
        <p:spPr/>
        <p:txBody>
          <a:bodyPr/>
          <a:lstStyle/>
          <a:p>
            <a:r>
              <a:rPr lang="nl-BE" dirty="0"/>
              <a:t>Samba is de belangrijkste muziekstijl tijdens het Braziliaanse carnaval. Deze muzieksoort ontstond uit Afrikaanse ritmes die door tot slaaf gemaakte mensen werden meegenomen naar Brazilië. De dans is energiek en ritmisch. Samba is uitgegroeid tot een nationaal symbool.</a:t>
            </a:r>
          </a:p>
        </p:txBody>
      </p:sp>
      <p:pic>
        <p:nvPicPr>
          <p:cNvPr id="4" name="Afbeelding 3">
            <a:extLst>
              <a:ext uri="{FF2B5EF4-FFF2-40B4-BE49-F238E27FC236}">
                <a16:creationId xmlns:a16="http://schemas.microsoft.com/office/drawing/2014/main" id="{80FFEE47-C933-45D9-B50F-857D76DE096C}"/>
              </a:ext>
            </a:extLst>
          </p:cNvPr>
          <p:cNvPicPr>
            <a:picLocks noChangeAspect="1"/>
          </p:cNvPicPr>
          <p:nvPr/>
        </p:nvPicPr>
        <p:blipFill>
          <a:blip r:embed="rId2"/>
          <a:stretch>
            <a:fillRect/>
          </a:stretch>
        </p:blipFill>
        <p:spPr>
          <a:xfrm>
            <a:off x="7357146" y="4168979"/>
            <a:ext cx="4118292" cy="2059146"/>
          </a:xfrm>
          <a:prstGeom prst="rect">
            <a:avLst/>
          </a:prstGeom>
        </p:spPr>
      </p:pic>
    </p:spTree>
    <p:extLst>
      <p:ext uri="{BB962C8B-B14F-4D97-AF65-F5344CB8AC3E}">
        <p14:creationId xmlns:p14="http://schemas.microsoft.com/office/powerpoint/2010/main" val="11134240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41A2FA-9C98-4704-95A0-316B31E14EE1}"/>
              </a:ext>
            </a:extLst>
          </p:cNvPr>
          <p:cNvSpPr>
            <a:spLocks noGrp="1"/>
          </p:cNvSpPr>
          <p:nvPr>
            <p:ph type="title"/>
          </p:nvPr>
        </p:nvSpPr>
        <p:spPr/>
        <p:txBody>
          <a:bodyPr/>
          <a:lstStyle/>
          <a:p>
            <a:r>
              <a:rPr lang="nl-BE" dirty="0"/>
              <a:t>Hoe lang duurt carnaval in Brasilia ?  </a:t>
            </a:r>
          </a:p>
        </p:txBody>
      </p:sp>
      <p:sp>
        <p:nvSpPr>
          <p:cNvPr id="3" name="Tijdelijke aanduiding voor inhoud 2">
            <a:extLst>
              <a:ext uri="{FF2B5EF4-FFF2-40B4-BE49-F238E27FC236}">
                <a16:creationId xmlns:a16="http://schemas.microsoft.com/office/drawing/2014/main" id="{B8F6B3BE-F567-4569-9A47-10A2D3673818}"/>
              </a:ext>
            </a:extLst>
          </p:cNvPr>
          <p:cNvSpPr>
            <a:spLocks noGrp="1"/>
          </p:cNvSpPr>
          <p:nvPr>
            <p:ph idx="1"/>
          </p:nvPr>
        </p:nvSpPr>
        <p:spPr/>
        <p:txBody>
          <a:bodyPr/>
          <a:lstStyle/>
          <a:p>
            <a:r>
              <a:rPr lang="nl-BE" dirty="0"/>
              <a:t>Word de gedurende 5 dagen gevierd </a:t>
            </a:r>
          </a:p>
        </p:txBody>
      </p:sp>
      <p:pic>
        <p:nvPicPr>
          <p:cNvPr id="4" name="Afbeelding 3">
            <a:extLst>
              <a:ext uri="{FF2B5EF4-FFF2-40B4-BE49-F238E27FC236}">
                <a16:creationId xmlns:a16="http://schemas.microsoft.com/office/drawing/2014/main" id="{E59EEC8E-805C-4BA1-9DD3-07BF8512A111}"/>
              </a:ext>
            </a:extLst>
          </p:cNvPr>
          <p:cNvPicPr>
            <a:picLocks noChangeAspect="1"/>
          </p:cNvPicPr>
          <p:nvPr/>
        </p:nvPicPr>
        <p:blipFill>
          <a:blip r:embed="rId2"/>
          <a:stretch>
            <a:fillRect/>
          </a:stretch>
        </p:blipFill>
        <p:spPr>
          <a:xfrm>
            <a:off x="6096000" y="2859424"/>
            <a:ext cx="5392373" cy="3425155"/>
          </a:xfrm>
          <a:prstGeom prst="rect">
            <a:avLst/>
          </a:prstGeom>
        </p:spPr>
      </p:pic>
    </p:spTree>
    <p:extLst>
      <p:ext uri="{BB962C8B-B14F-4D97-AF65-F5344CB8AC3E}">
        <p14:creationId xmlns:p14="http://schemas.microsoft.com/office/powerpoint/2010/main" val="35550696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EF4016-856A-4EB0-9CCB-40C8A942B974}"/>
              </a:ext>
            </a:extLst>
          </p:cNvPr>
          <p:cNvSpPr>
            <a:spLocks noGrp="1"/>
          </p:cNvSpPr>
          <p:nvPr>
            <p:ph type="title"/>
          </p:nvPr>
        </p:nvSpPr>
        <p:spPr/>
        <p:txBody>
          <a:bodyPr/>
          <a:lstStyle/>
          <a:p>
            <a:r>
              <a:rPr lang="nl-BE" dirty="0"/>
              <a:t>Quiz carnaval </a:t>
            </a:r>
          </a:p>
        </p:txBody>
      </p:sp>
      <p:pic>
        <p:nvPicPr>
          <p:cNvPr id="4" name="Tijdelijke aanduiding voor inhoud 3">
            <a:extLst>
              <a:ext uri="{FF2B5EF4-FFF2-40B4-BE49-F238E27FC236}">
                <a16:creationId xmlns:a16="http://schemas.microsoft.com/office/drawing/2014/main" id="{7E98A65A-6AF9-4E2D-A0BC-6C1A8ADBEB13}"/>
              </a:ext>
            </a:extLst>
          </p:cNvPr>
          <p:cNvPicPr>
            <a:picLocks noGrp="1" noChangeAspect="1"/>
          </p:cNvPicPr>
          <p:nvPr>
            <p:ph idx="1"/>
          </p:nvPr>
        </p:nvPicPr>
        <p:blipFill>
          <a:blip r:embed="rId2"/>
          <a:stretch>
            <a:fillRect/>
          </a:stretch>
        </p:blipFill>
        <p:spPr>
          <a:xfrm>
            <a:off x="3917660" y="2463384"/>
            <a:ext cx="4549336" cy="3412484"/>
          </a:xfrm>
          <a:prstGeom prst="rect">
            <a:avLst/>
          </a:prstGeom>
        </p:spPr>
      </p:pic>
    </p:spTree>
    <p:extLst>
      <p:ext uri="{BB962C8B-B14F-4D97-AF65-F5344CB8AC3E}">
        <p14:creationId xmlns:p14="http://schemas.microsoft.com/office/powerpoint/2010/main" val="24655597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7DE7861-B4B3-4A01-805F-8F30C98C9318}"/>
              </a:ext>
            </a:extLst>
          </p:cNvPr>
          <p:cNvSpPr>
            <a:spLocks noGrp="1"/>
          </p:cNvSpPr>
          <p:nvPr>
            <p:ph type="title"/>
          </p:nvPr>
        </p:nvSpPr>
        <p:spPr/>
        <p:txBody>
          <a:bodyPr>
            <a:normAutofit fontScale="90000"/>
          </a:bodyPr>
          <a:lstStyle/>
          <a:p>
            <a:r>
              <a:rPr lang="nl-BE" dirty="0"/>
              <a:t>In welke periode wordt carnaval meestal gevierd?</a:t>
            </a:r>
          </a:p>
        </p:txBody>
      </p:sp>
      <p:sp>
        <p:nvSpPr>
          <p:cNvPr id="3" name="Tijdelijke aanduiding voor inhoud 2">
            <a:extLst>
              <a:ext uri="{FF2B5EF4-FFF2-40B4-BE49-F238E27FC236}">
                <a16:creationId xmlns:a16="http://schemas.microsoft.com/office/drawing/2014/main" id="{A1F77B57-F7E3-43D5-934E-010062075CEB}"/>
              </a:ext>
            </a:extLst>
          </p:cNvPr>
          <p:cNvSpPr>
            <a:spLocks noGrp="1"/>
          </p:cNvSpPr>
          <p:nvPr>
            <p:ph idx="1"/>
          </p:nvPr>
        </p:nvSpPr>
        <p:spPr/>
        <p:txBody>
          <a:bodyPr>
            <a:normAutofit/>
          </a:bodyPr>
          <a:lstStyle/>
          <a:p>
            <a:r>
              <a:rPr lang="nl-BE" sz="4400" dirty="0"/>
              <a:t>A) December</a:t>
            </a:r>
            <a:br>
              <a:rPr lang="nl-BE" sz="4400" dirty="0"/>
            </a:br>
            <a:r>
              <a:rPr lang="nl-BE" sz="4400" dirty="0"/>
              <a:t>B) Februari of maart</a:t>
            </a:r>
            <a:br>
              <a:rPr lang="nl-BE" sz="4400" dirty="0"/>
            </a:br>
            <a:r>
              <a:rPr lang="nl-BE" sz="4400" dirty="0"/>
              <a:t>C) Juli</a:t>
            </a:r>
          </a:p>
        </p:txBody>
      </p:sp>
    </p:spTree>
    <p:extLst>
      <p:ext uri="{BB962C8B-B14F-4D97-AF65-F5344CB8AC3E}">
        <p14:creationId xmlns:p14="http://schemas.microsoft.com/office/powerpoint/2010/main" val="8031341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D235CCF-9C14-4765-8338-FA98EB0DA611}"/>
              </a:ext>
            </a:extLst>
          </p:cNvPr>
          <p:cNvSpPr>
            <a:spLocks noGrp="1"/>
          </p:cNvSpPr>
          <p:nvPr>
            <p:ph type="title"/>
          </p:nvPr>
        </p:nvSpPr>
        <p:spPr/>
        <p:txBody>
          <a:bodyPr>
            <a:normAutofit fontScale="90000"/>
          </a:bodyPr>
          <a:lstStyle/>
          <a:p>
            <a:r>
              <a:rPr lang="nl-BE" dirty="0"/>
              <a:t>2. Carnaval begint vlak vóór welke christelijke periode?</a:t>
            </a:r>
          </a:p>
        </p:txBody>
      </p:sp>
      <p:sp>
        <p:nvSpPr>
          <p:cNvPr id="3" name="Tijdelijke aanduiding voor inhoud 2">
            <a:extLst>
              <a:ext uri="{FF2B5EF4-FFF2-40B4-BE49-F238E27FC236}">
                <a16:creationId xmlns:a16="http://schemas.microsoft.com/office/drawing/2014/main" id="{9945A109-F9F8-4095-9104-2BDB70D20501}"/>
              </a:ext>
            </a:extLst>
          </p:cNvPr>
          <p:cNvSpPr>
            <a:spLocks noGrp="1"/>
          </p:cNvSpPr>
          <p:nvPr>
            <p:ph idx="1"/>
          </p:nvPr>
        </p:nvSpPr>
        <p:spPr/>
        <p:txBody>
          <a:bodyPr/>
          <a:lstStyle/>
          <a:p>
            <a:r>
              <a:rPr lang="nl-BE" sz="4400" dirty="0"/>
              <a:t>A) Advent</a:t>
            </a:r>
            <a:br>
              <a:rPr lang="nl-BE" sz="4400" dirty="0"/>
            </a:br>
            <a:r>
              <a:rPr lang="nl-BE" sz="4400" dirty="0"/>
              <a:t>B) Kerstmis</a:t>
            </a:r>
            <a:br>
              <a:rPr lang="nl-BE" sz="4400" dirty="0"/>
            </a:br>
            <a:r>
              <a:rPr lang="nl-BE" sz="4400" dirty="0"/>
              <a:t>C) Vasten (Lent</a:t>
            </a:r>
            <a:r>
              <a:rPr lang="nl-BE" b="1" dirty="0"/>
              <a:t>)</a:t>
            </a:r>
            <a:endParaRPr lang="nl-BE" dirty="0"/>
          </a:p>
        </p:txBody>
      </p:sp>
    </p:spTree>
    <p:extLst>
      <p:ext uri="{BB962C8B-B14F-4D97-AF65-F5344CB8AC3E}">
        <p14:creationId xmlns:p14="http://schemas.microsoft.com/office/powerpoint/2010/main" val="24123362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7730933-08A4-4C2A-99B8-5BBEAF945645}"/>
              </a:ext>
            </a:extLst>
          </p:cNvPr>
          <p:cNvSpPr>
            <a:spLocks noGrp="1"/>
          </p:cNvSpPr>
          <p:nvPr>
            <p:ph type="title"/>
          </p:nvPr>
        </p:nvSpPr>
        <p:spPr/>
        <p:txBody>
          <a:bodyPr/>
          <a:lstStyle/>
          <a:p>
            <a:r>
              <a:rPr lang="nl-BE" dirty="0"/>
              <a:t>3. Hoe heet de dinsdag vóór Aswoensdag?</a:t>
            </a:r>
          </a:p>
        </p:txBody>
      </p:sp>
      <p:sp>
        <p:nvSpPr>
          <p:cNvPr id="3" name="Tijdelijke aanduiding voor inhoud 2">
            <a:extLst>
              <a:ext uri="{FF2B5EF4-FFF2-40B4-BE49-F238E27FC236}">
                <a16:creationId xmlns:a16="http://schemas.microsoft.com/office/drawing/2014/main" id="{5141B0F5-364E-489E-AD57-27725D0F9914}"/>
              </a:ext>
            </a:extLst>
          </p:cNvPr>
          <p:cNvSpPr>
            <a:spLocks noGrp="1"/>
          </p:cNvSpPr>
          <p:nvPr>
            <p:ph idx="1"/>
          </p:nvPr>
        </p:nvSpPr>
        <p:spPr/>
        <p:txBody>
          <a:bodyPr>
            <a:normAutofit/>
          </a:bodyPr>
          <a:lstStyle/>
          <a:p>
            <a:r>
              <a:rPr lang="nl-BE" sz="4800" dirty="0"/>
              <a:t>A) Goede Dinsdag</a:t>
            </a:r>
            <a:br>
              <a:rPr lang="nl-BE" sz="4800" dirty="0"/>
            </a:br>
            <a:r>
              <a:rPr lang="nl-BE" sz="4800" dirty="0"/>
              <a:t>B) Vette Dinsdag</a:t>
            </a:r>
            <a:br>
              <a:rPr lang="nl-BE" sz="4800" dirty="0"/>
            </a:br>
            <a:r>
              <a:rPr lang="nl-BE" sz="4800" dirty="0"/>
              <a:t>C) </a:t>
            </a:r>
            <a:r>
              <a:rPr lang="nl-BE" sz="4800" dirty="0" err="1"/>
              <a:t>Maskerdag</a:t>
            </a:r>
            <a:endParaRPr lang="nl-BE" sz="4800" dirty="0"/>
          </a:p>
        </p:txBody>
      </p:sp>
    </p:spTree>
    <p:extLst>
      <p:ext uri="{BB962C8B-B14F-4D97-AF65-F5344CB8AC3E}">
        <p14:creationId xmlns:p14="http://schemas.microsoft.com/office/powerpoint/2010/main" val="21915254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7BFA09F-0D60-4FFB-9120-E4BDAFC44B25}"/>
              </a:ext>
            </a:extLst>
          </p:cNvPr>
          <p:cNvSpPr>
            <a:spLocks noGrp="1"/>
          </p:cNvSpPr>
          <p:nvPr>
            <p:ph type="title"/>
          </p:nvPr>
        </p:nvSpPr>
        <p:spPr/>
        <p:txBody>
          <a:bodyPr>
            <a:normAutofit fontScale="90000"/>
          </a:bodyPr>
          <a:lstStyle/>
          <a:p>
            <a:r>
              <a:rPr lang="nl-BE" dirty="0"/>
              <a:t>Welke stad staat bekend om zijn grote carnavalsoptocht in België?</a:t>
            </a:r>
          </a:p>
        </p:txBody>
      </p:sp>
      <p:sp>
        <p:nvSpPr>
          <p:cNvPr id="3" name="Tijdelijke aanduiding voor inhoud 2">
            <a:extLst>
              <a:ext uri="{FF2B5EF4-FFF2-40B4-BE49-F238E27FC236}">
                <a16:creationId xmlns:a16="http://schemas.microsoft.com/office/drawing/2014/main" id="{2A79412A-40E1-4140-99E7-BAB3382B62CF}"/>
              </a:ext>
            </a:extLst>
          </p:cNvPr>
          <p:cNvSpPr>
            <a:spLocks noGrp="1"/>
          </p:cNvSpPr>
          <p:nvPr>
            <p:ph idx="1"/>
          </p:nvPr>
        </p:nvSpPr>
        <p:spPr/>
        <p:txBody>
          <a:bodyPr>
            <a:normAutofit/>
          </a:bodyPr>
          <a:lstStyle/>
          <a:p>
            <a:r>
              <a:rPr lang="da-DK" sz="5400" dirty="0"/>
              <a:t>A) Brugge</a:t>
            </a:r>
            <a:br>
              <a:rPr lang="da-DK" sz="5400" dirty="0"/>
            </a:br>
            <a:r>
              <a:rPr lang="da-DK" sz="5400" dirty="0"/>
              <a:t>B) Aalst</a:t>
            </a:r>
            <a:br>
              <a:rPr lang="da-DK" sz="5400" dirty="0"/>
            </a:br>
            <a:r>
              <a:rPr lang="da-DK" sz="5400" dirty="0"/>
              <a:t>C) Gent</a:t>
            </a:r>
            <a:endParaRPr lang="nl-BE" sz="5400" dirty="0"/>
          </a:p>
        </p:txBody>
      </p:sp>
    </p:spTree>
    <p:extLst>
      <p:ext uri="{BB962C8B-B14F-4D97-AF65-F5344CB8AC3E}">
        <p14:creationId xmlns:p14="http://schemas.microsoft.com/office/powerpoint/2010/main" val="27556829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5CF03E-31CD-4247-9E31-6C3334A32785}"/>
              </a:ext>
            </a:extLst>
          </p:cNvPr>
          <p:cNvSpPr>
            <a:spLocks noGrp="1"/>
          </p:cNvSpPr>
          <p:nvPr>
            <p:ph type="title"/>
          </p:nvPr>
        </p:nvSpPr>
        <p:spPr/>
        <p:txBody>
          <a:bodyPr>
            <a:normAutofit fontScale="90000"/>
          </a:bodyPr>
          <a:lstStyle/>
          <a:p>
            <a:r>
              <a:rPr lang="nl-BE" dirty="0"/>
              <a:t>Welke Braziliaanse stad is wereldberoemd om haar carnaval?</a:t>
            </a:r>
          </a:p>
        </p:txBody>
      </p:sp>
      <p:sp>
        <p:nvSpPr>
          <p:cNvPr id="3" name="Tijdelijke aanduiding voor inhoud 2">
            <a:extLst>
              <a:ext uri="{FF2B5EF4-FFF2-40B4-BE49-F238E27FC236}">
                <a16:creationId xmlns:a16="http://schemas.microsoft.com/office/drawing/2014/main" id="{D9825A01-1EC5-4216-8ABB-B1BB43FA39F1}"/>
              </a:ext>
            </a:extLst>
          </p:cNvPr>
          <p:cNvSpPr>
            <a:spLocks noGrp="1"/>
          </p:cNvSpPr>
          <p:nvPr>
            <p:ph idx="1"/>
          </p:nvPr>
        </p:nvSpPr>
        <p:spPr/>
        <p:txBody>
          <a:bodyPr>
            <a:normAutofit/>
          </a:bodyPr>
          <a:lstStyle/>
          <a:p>
            <a:r>
              <a:rPr lang="pt-BR" sz="5400" dirty="0"/>
              <a:t>A) São Paulo</a:t>
            </a:r>
            <a:br>
              <a:rPr lang="pt-BR" sz="5400" dirty="0"/>
            </a:br>
            <a:r>
              <a:rPr lang="pt-BR" sz="5400" dirty="0"/>
              <a:t>B) Brasília</a:t>
            </a:r>
            <a:br>
              <a:rPr lang="pt-BR" sz="5400" dirty="0"/>
            </a:br>
            <a:r>
              <a:rPr lang="pt-BR" sz="5400" dirty="0"/>
              <a:t>C) Rio de Janeiro</a:t>
            </a:r>
            <a:endParaRPr lang="nl-BE" sz="5400" dirty="0"/>
          </a:p>
        </p:txBody>
      </p:sp>
    </p:spTree>
    <p:extLst>
      <p:ext uri="{BB962C8B-B14F-4D97-AF65-F5344CB8AC3E}">
        <p14:creationId xmlns:p14="http://schemas.microsoft.com/office/powerpoint/2010/main" val="33284892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5AA139-377D-4A86-96A2-CCC616751C2B}"/>
              </a:ext>
            </a:extLst>
          </p:cNvPr>
          <p:cNvSpPr>
            <a:spLocks noGrp="1"/>
          </p:cNvSpPr>
          <p:nvPr>
            <p:ph type="title"/>
          </p:nvPr>
        </p:nvSpPr>
        <p:spPr/>
        <p:txBody>
          <a:bodyPr/>
          <a:lstStyle/>
          <a:p>
            <a:r>
              <a:rPr lang="nl-BE" dirty="0"/>
              <a:t>Woordje uitleg Aalst carnaval </a:t>
            </a:r>
          </a:p>
        </p:txBody>
      </p:sp>
      <p:pic>
        <p:nvPicPr>
          <p:cNvPr id="4" name="Tijdelijke aanduiding voor inhoud 3">
            <a:extLst>
              <a:ext uri="{FF2B5EF4-FFF2-40B4-BE49-F238E27FC236}">
                <a16:creationId xmlns:a16="http://schemas.microsoft.com/office/drawing/2014/main" id="{EE8338DC-2EAE-4418-B34D-95690655E1F5}"/>
              </a:ext>
            </a:extLst>
          </p:cNvPr>
          <p:cNvPicPr>
            <a:picLocks noGrp="1" noChangeAspect="1"/>
          </p:cNvPicPr>
          <p:nvPr>
            <p:ph idx="1"/>
          </p:nvPr>
        </p:nvPicPr>
        <p:blipFill>
          <a:blip r:embed="rId2"/>
          <a:stretch>
            <a:fillRect/>
          </a:stretch>
        </p:blipFill>
        <p:spPr>
          <a:xfrm>
            <a:off x="3095538" y="2285999"/>
            <a:ext cx="5706258" cy="3806889"/>
          </a:xfrm>
          <a:prstGeom prst="rect">
            <a:avLst/>
          </a:prstGeom>
        </p:spPr>
      </p:pic>
    </p:spTree>
    <p:extLst>
      <p:ext uri="{BB962C8B-B14F-4D97-AF65-F5344CB8AC3E}">
        <p14:creationId xmlns:p14="http://schemas.microsoft.com/office/powerpoint/2010/main" val="29525960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D0C9FB-A5C4-49DE-9E18-51386015DB00}"/>
              </a:ext>
            </a:extLst>
          </p:cNvPr>
          <p:cNvSpPr>
            <a:spLocks noGrp="1"/>
          </p:cNvSpPr>
          <p:nvPr>
            <p:ph type="title"/>
          </p:nvPr>
        </p:nvSpPr>
        <p:spPr/>
        <p:txBody>
          <a:bodyPr>
            <a:normAutofit fontScale="90000"/>
          </a:bodyPr>
          <a:lstStyle/>
          <a:p>
            <a:r>
              <a:rPr lang="nl-BE" dirty="0"/>
              <a:t>6. Wat dragen mensen meestal tijdens carnaval?</a:t>
            </a:r>
          </a:p>
        </p:txBody>
      </p:sp>
      <p:sp>
        <p:nvSpPr>
          <p:cNvPr id="3" name="Tijdelijke aanduiding voor inhoud 2">
            <a:extLst>
              <a:ext uri="{FF2B5EF4-FFF2-40B4-BE49-F238E27FC236}">
                <a16:creationId xmlns:a16="http://schemas.microsoft.com/office/drawing/2014/main" id="{8044EA92-12F5-40CA-B994-414CFBD0AB8E}"/>
              </a:ext>
            </a:extLst>
          </p:cNvPr>
          <p:cNvSpPr>
            <a:spLocks noGrp="1"/>
          </p:cNvSpPr>
          <p:nvPr>
            <p:ph idx="1"/>
          </p:nvPr>
        </p:nvSpPr>
        <p:spPr/>
        <p:txBody>
          <a:bodyPr>
            <a:normAutofit/>
          </a:bodyPr>
          <a:lstStyle/>
          <a:p>
            <a:r>
              <a:rPr lang="nl-BE" sz="5400" dirty="0"/>
              <a:t>A) Uniformen</a:t>
            </a:r>
            <a:br>
              <a:rPr lang="nl-BE" sz="5400" dirty="0"/>
            </a:br>
            <a:r>
              <a:rPr lang="nl-BE" sz="5400" dirty="0"/>
              <a:t>B) Verkleedkledij</a:t>
            </a:r>
            <a:br>
              <a:rPr lang="nl-BE" sz="5400" dirty="0"/>
            </a:br>
            <a:r>
              <a:rPr lang="nl-BE" sz="5400" dirty="0"/>
              <a:t>C) Schoolkledij</a:t>
            </a:r>
          </a:p>
        </p:txBody>
      </p:sp>
    </p:spTree>
    <p:extLst>
      <p:ext uri="{BB962C8B-B14F-4D97-AF65-F5344CB8AC3E}">
        <p14:creationId xmlns:p14="http://schemas.microsoft.com/office/powerpoint/2010/main" val="7848159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9E332F-8E36-425A-8A22-3687E6AAF8CF}"/>
              </a:ext>
            </a:extLst>
          </p:cNvPr>
          <p:cNvSpPr>
            <a:spLocks noGrp="1"/>
          </p:cNvSpPr>
          <p:nvPr>
            <p:ph type="title"/>
          </p:nvPr>
        </p:nvSpPr>
        <p:spPr/>
        <p:txBody>
          <a:bodyPr>
            <a:normAutofit fontScale="90000"/>
          </a:bodyPr>
          <a:lstStyle/>
          <a:p>
            <a:r>
              <a:rPr lang="nl-BE" dirty="0"/>
              <a:t>Hoe heet de prins die vaak centraal staat tijdens carnaval?</a:t>
            </a:r>
          </a:p>
        </p:txBody>
      </p:sp>
      <p:sp>
        <p:nvSpPr>
          <p:cNvPr id="3" name="Tijdelijke aanduiding voor inhoud 2">
            <a:extLst>
              <a:ext uri="{FF2B5EF4-FFF2-40B4-BE49-F238E27FC236}">
                <a16:creationId xmlns:a16="http://schemas.microsoft.com/office/drawing/2014/main" id="{87A7442E-F482-458D-875C-2344A0D72B16}"/>
              </a:ext>
            </a:extLst>
          </p:cNvPr>
          <p:cNvSpPr>
            <a:spLocks noGrp="1"/>
          </p:cNvSpPr>
          <p:nvPr>
            <p:ph idx="1"/>
          </p:nvPr>
        </p:nvSpPr>
        <p:spPr/>
        <p:txBody>
          <a:bodyPr>
            <a:normAutofit/>
          </a:bodyPr>
          <a:lstStyle/>
          <a:p>
            <a:r>
              <a:rPr lang="nl-BE" sz="4800" dirty="0"/>
              <a:t>A) Koning Carnaval</a:t>
            </a:r>
            <a:br>
              <a:rPr lang="nl-BE" sz="4800" dirty="0"/>
            </a:br>
            <a:r>
              <a:rPr lang="nl-BE" sz="4800" dirty="0"/>
              <a:t>B) Prins Carnaval</a:t>
            </a:r>
            <a:br>
              <a:rPr lang="nl-BE" sz="4800" dirty="0"/>
            </a:br>
            <a:r>
              <a:rPr lang="nl-BE" sz="4800" dirty="0"/>
              <a:t>C) Hertog Masker</a:t>
            </a:r>
          </a:p>
        </p:txBody>
      </p:sp>
    </p:spTree>
    <p:extLst>
      <p:ext uri="{BB962C8B-B14F-4D97-AF65-F5344CB8AC3E}">
        <p14:creationId xmlns:p14="http://schemas.microsoft.com/office/powerpoint/2010/main" val="3019821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3B45085-EB4E-4CAE-A543-1D58A2E3DF1A}"/>
              </a:ext>
            </a:extLst>
          </p:cNvPr>
          <p:cNvSpPr>
            <a:spLocks noGrp="1"/>
          </p:cNvSpPr>
          <p:nvPr>
            <p:ph type="title"/>
          </p:nvPr>
        </p:nvSpPr>
        <p:spPr/>
        <p:txBody>
          <a:bodyPr>
            <a:normAutofit fontScale="90000"/>
          </a:bodyPr>
          <a:lstStyle/>
          <a:p>
            <a:r>
              <a:rPr lang="nl-BE" dirty="0"/>
              <a:t>8. Wat wordt vaak gegooid tijdens optochten?</a:t>
            </a:r>
          </a:p>
        </p:txBody>
      </p:sp>
      <p:sp>
        <p:nvSpPr>
          <p:cNvPr id="3" name="Tijdelijke aanduiding voor inhoud 2">
            <a:extLst>
              <a:ext uri="{FF2B5EF4-FFF2-40B4-BE49-F238E27FC236}">
                <a16:creationId xmlns:a16="http://schemas.microsoft.com/office/drawing/2014/main" id="{25D762DB-B2CB-4787-AEBF-7CD207898EBB}"/>
              </a:ext>
            </a:extLst>
          </p:cNvPr>
          <p:cNvSpPr>
            <a:spLocks noGrp="1"/>
          </p:cNvSpPr>
          <p:nvPr>
            <p:ph idx="1"/>
          </p:nvPr>
        </p:nvSpPr>
        <p:spPr/>
        <p:txBody>
          <a:bodyPr>
            <a:normAutofit/>
          </a:bodyPr>
          <a:lstStyle/>
          <a:p>
            <a:r>
              <a:rPr lang="nl-BE" sz="5400" dirty="0"/>
              <a:t>A) Boeken</a:t>
            </a:r>
            <a:br>
              <a:rPr lang="nl-BE" sz="5400" dirty="0"/>
            </a:br>
            <a:r>
              <a:rPr lang="nl-BE" sz="5400" dirty="0"/>
              <a:t>B) Snoep</a:t>
            </a:r>
            <a:br>
              <a:rPr lang="nl-BE" sz="5400" dirty="0"/>
            </a:br>
            <a:r>
              <a:rPr lang="nl-BE" sz="5400" dirty="0"/>
              <a:t>C) Fruit</a:t>
            </a:r>
          </a:p>
        </p:txBody>
      </p:sp>
    </p:spTree>
    <p:extLst>
      <p:ext uri="{BB962C8B-B14F-4D97-AF65-F5344CB8AC3E}">
        <p14:creationId xmlns:p14="http://schemas.microsoft.com/office/powerpoint/2010/main" val="9125103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5D3258F-2EBE-4FE9-A7CF-509AA2549D6C}"/>
              </a:ext>
            </a:extLst>
          </p:cNvPr>
          <p:cNvSpPr>
            <a:spLocks noGrp="1"/>
          </p:cNvSpPr>
          <p:nvPr>
            <p:ph type="title"/>
          </p:nvPr>
        </p:nvSpPr>
        <p:spPr/>
        <p:txBody>
          <a:bodyPr>
            <a:normAutofit fontScale="90000"/>
          </a:bodyPr>
          <a:lstStyle/>
          <a:p>
            <a:r>
              <a:rPr lang="nl-BE" dirty="0"/>
              <a:t>Wat is een typische lekkernij tijdens carnaval in België en Nederland?</a:t>
            </a:r>
          </a:p>
        </p:txBody>
      </p:sp>
      <p:sp>
        <p:nvSpPr>
          <p:cNvPr id="3" name="Tijdelijke aanduiding voor inhoud 2">
            <a:extLst>
              <a:ext uri="{FF2B5EF4-FFF2-40B4-BE49-F238E27FC236}">
                <a16:creationId xmlns:a16="http://schemas.microsoft.com/office/drawing/2014/main" id="{B22A929D-EC5B-4C52-831F-7020A38C9358}"/>
              </a:ext>
            </a:extLst>
          </p:cNvPr>
          <p:cNvSpPr>
            <a:spLocks noGrp="1"/>
          </p:cNvSpPr>
          <p:nvPr>
            <p:ph idx="1"/>
          </p:nvPr>
        </p:nvSpPr>
        <p:spPr/>
        <p:txBody>
          <a:bodyPr>
            <a:normAutofit/>
          </a:bodyPr>
          <a:lstStyle/>
          <a:p>
            <a:r>
              <a:rPr lang="nl-BE" sz="4800" dirty="0"/>
              <a:t>A) Wafels</a:t>
            </a:r>
            <a:br>
              <a:rPr lang="nl-BE" sz="4800" dirty="0"/>
            </a:br>
            <a:r>
              <a:rPr lang="nl-BE" sz="4800" dirty="0"/>
              <a:t>B) Smoutebollen / Oliebollen</a:t>
            </a:r>
            <a:br>
              <a:rPr lang="nl-BE" sz="4800" dirty="0"/>
            </a:br>
            <a:r>
              <a:rPr lang="nl-BE" sz="4800" dirty="0"/>
              <a:t>C) Croissants</a:t>
            </a:r>
          </a:p>
        </p:txBody>
      </p:sp>
    </p:spTree>
    <p:extLst>
      <p:ext uri="{BB962C8B-B14F-4D97-AF65-F5344CB8AC3E}">
        <p14:creationId xmlns:p14="http://schemas.microsoft.com/office/powerpoint/2010/main" val="22210401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38CED6-C7A5-4250-B02C-4D6AED670E48}"/>
              </a:ext>
            </a:extLst>
          </p:cNvPr>
          <p:cNvSpPr>
            <a:spLocks noGrp="1"/>
          </p:cNvSpPr>
          <p:nvPr>
            <p:ph type="title"/>
          </p:nvPr>
        </p:nvSpPr>
        <p:spPr/>
        <p:txBody>
          <a:bodyPr/>
          <a:lstStyle/>
          <a:p>
            <a:r>
              <a:rPr lang="nl-BE" dirty="0"/>
              <a:t>10. Welke kleuren zie je vaak bij carnaval?</a:t>
            </a:r>
          </a:p>
        </p:txBody>
      </p:sp>
      <p:sp>
        <p:nvSpPr>
          <p:cNvPr id="3" name="Tijdelijke aanduiding voor inhoud 2">
            <a:extLst>
              <a:ext uri="{FF2B5EF4-FFF2-40B4-BE49-F238E27FC236}">
                <a16:creationId xmlns:a16="http://schemas.microsoft.com/office/drawing/2014/main" id="{75CF4538-7148-4936-BE52-A8B64F329C1E}"/>
              </a:ext>
            </a:extLst>
          </p:cNvPr>
          <p:cNvSpPr>
            <a:spLocks noGrp="1"/>
          </p:cNvSpPr>
          <p:nvPr>
            <p:ph idx="1"/>
          </p:nvPr>
        </p:nvSpPr>
        <p:spPr/>
        <p:txBody>
          <a:bodyPr/>
          <a:lstStyle/>
          <a:p>
            <a:r>
              <a:rPr lang="nl-BE" dirty="0"/>
              <a:t>A) Zwart en wit</a:t>
            </a:r>
            <a:br>
              <a:rPr lang="nl-BE" dirty="0"/>
            </a:br>
            <a:r>
              <a:rPr lang="nl-BE" dirty="0"/>
              <a:t>B) Felle en vrolijke kleuren</a:t>
            </a:r>
            <a:br>
              <a:rPr lang="nl-BE" dirty="0"/>
            </a:br>
            <a:r>
              <a:rPr lang="nl-BE" dirty="0"/>
              <a:t>C) Enkel blauw</a:t>
            </a:r>
          </a:p>
          <a:p>
            <a:r>
              <a:rPr lang="nl-BE" b="1" dirty="0"/>
              <a:t>11. Wat is het doel van c</a:t>
            </a:r>
          </a:p>
          <a:p>
            <a:endParaRPr lang="nl-BE" dirty="0"/>
          </a:p>
        </p:txBody>
      </p:sp>
    </p:spTree>
    <p:extLst>
      <p:ext uri="{BB962C8B-B14F-4D97-AF65-F5344CB8AC3E}">
        <p14:creationId xmlns:p14="http://schemas.microsoft.com/office/powerpoint/2010/main" val="9327361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12D141-7C2D-4A34-A3B7-6DFA7DBA82E1}"/>
              </a:ext>
            </a:extLst>
          </p:cNvPr>
          <p:cNvSpPr>
            <a:spLocks noGrp="1"/>
          </p:cNvSpPr>
          <p:nvPr>
            <p:ph type="title"/>
          </p:nvPr>
        </p:nvSpPr>
        <p:spPr/>
        <p:txBody>
          <a:bodyPr/>
          <a:lstStyle/>
          <a:p>
            <a:r>
              <a:rPr lang="nl-BE" dirty="0"/>
              <a:t>12. Hoe heet Aswoensdag in het Engels?</a:t>
            </a:r>
          </a:p>
        </p:txBody>
      </p:sp>
      <p:sp>
        <p:nvSpPr>
          <p:cNvPr id="3" name="Tijdelijke aanduiding voor inhoud 2">
            <a:extLst>
              <a:ext uri="{FF2B5EF4-FFF2-40B4-BE49-F238E27FC236}">
                <a16:creationId xmlns:a16="http://schemas.microsoft.com/office/drawing/2014/main" id="{5D9D04AD-0B29-4DBB-8C10-50CA2B9D24F6}"/>
              </a:ext>
            </a:extLst>
          </p:cNvPr>
          <p:cNvSpPr>
            <a:spLocks noGrp="1"/>
          </p:cNvSpPr>
          <p:nvPr>
            <p:ph idx="1"/>
          </p:nvPr>
        </p:nvSpPr>
        <p:spPr/>
        <p:txBody>
          <a:bodyPr>
            <a:normAutofit/>
          </a:bodyPr>
          <a:lstStyle/>
          <a:p>
            <a:r>
              <a:rPr lang="en-US" sz="4800" dirty="0"/>
              <a:t>A) Black Wednesday</a:t>
            </a:r>
            <a:br>
              <a:rPr lang="en-US" sz="4800" dirty="0"/>
            </a:br>
            <a:r>
              <a:rPr lang="en-US" sz="4800" dirty="0"/>
              <a:t>B) Ash Wednesday</a:t>
            </a:r>
            <a:br>
              <a:rPr lang="en-US" sz="4800" dirty="0"/>
            </a:br>
            <a:r>
              <a:rPr lang="en-US" sz="4800" dirty="0"/>
              <a:t>C) Dust Day</a:t>
            </a:r>
            <a:endParaRPr lang="nl-BE" sz="4800" dirty="0"/>
          </a:p>
        </p:txBody>
      </p:sp>
    </p:spTree>
    <p:extLst>
      <p:ext uri="{BB962C8B-B14F-4D97-AF65-F5344CB8AC3E}">
        <p14:creationId xmlns:p14="http://schemas.microsoft.com/office/powerpoint/2010/main" val="8330073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E7DE0B-C1DE-4E09-9930-3D8988DAF5CA}"/>
              </a:ext>
            </a:extLst>
          </p:cNvPr>
          <p:cNvSpPr>
            <a:spLocks noGrp="1"/>
          </p:cNvSpPr>
          <p:nvPr>
            <p:ph type="title"/>
          </p:nvPr>
        </p:nvSpPr>
        <p:spPr/>
        <p:txBody>
          <a:bodyPr>
            <a:normAutofit fontScale="90000"/>
          </a:bodyPr>
          <a:lstStyle/>
          <a:p>
            <a:r>
              <a:rPr lang="nl-BE" dirty="0"/>
              <a:t>In welke Duitse stad is carnaval heel bekend?</a:t>
            </a:r>
          </a:p>
        </p:txBody>
      </p:sp>
      <p:sp>
        <p:nvSpPr>
          <p:cNvPr id="3" name="Tijdelijke aanduiding voor inhoud 2">
            <a:extLst>
              <a:ext uri="{FF2B5EF4-FFF2-40B4-BE49-F238E27FC236}">
                <a16:creationId xmlns:a16="http://schemas.microsoft.com/office/drawing/2014/main" id="{1AC70D50-7465-410A-87FD-F5253D06DCDB}"/>
              </a:ext>
            </a:extLst>
          </p:cNvPr>
          <p:cNvSpPr>
            <a:spLocks noGrp="1"/>
          </p:cNvSpPr>
          <p:nvPr>
            <p:ph idx="1"/>
          </p:nvPr>
        </p:nvSpPr>
        <p:spPr/>
        <p:txBody>
          <a:bodyPr>
            <a:normAutofit/>
          </a:bodyPr>
          <a:lstStyle/>
          <a:p>
            <a:r>
              <a:rPr lang="de-DE" sz="4400" dirty="0"/>
              <a:t>A) München</a:t>
            </a:r>
            <a:br>
              <a:rPr lang="de-DE" sz="4400" dirty="0"/>
            </a:br>
            <a:r>
              <a:rPr lang="de-DE" sz="4400" dirty="0"/>
              <a:t>B) Hamburg</a:t>
            </a:r>
            <a:br>
              <a:rPr lang="de-DE" sz="4400" dirty="0"/>
            </a:br>
            <a:r>
              <a:rPr lang="de-DE" sz="4400" dirty="0"/>
              <a:t>C) </a:t>
            </a:r>
            <a:r>
              <a:rPr lang="de-DE" sz="4400" b="1" dirty="0"/>
              <a:t>Keulen (Köln)</a:t>
            </a:r>
            <a:endParaRPr lang="nl-BE" sz="4400" dirty="0"/>
          </a:p>
        </p:txBody>
      </p:sp>
    </p:spTree>
    <p:extLst>
      <p:ext uri="{BB962C8B-B14F-4D97-AF65-F5344CB8AC3E}">
        <p14:creationId xmlns:p14="http://schemas.microsoft.com/office/powerpoint/2010/main" val="3742054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82650C5-111E-445D-B1E7-68E28F8BED3A}"/>
              </a:ext>
            </a:extLst>
          </p:cNvPr>
          <p:cNvSpPr>
            <a:spLocks noGrp="1"/>
          </p:cNvSpPr>
          <p:nvPr>
            <p:ph type="title"/>
          </p:nvPr>
        </p:nvSpPr>
        <p:spPr/>
        <p:txBody>
          <a:bodyPr>
            <a:normAutofit fontScale="90000"/>
          </a:bodyPr>
          <a:lstStyle/>
          <a:p>
            <a:r>
              <a:rPr lang="nl-BE" dirty="0"/>
              <a:t>14. Wat wordt vaak verkozen bij de start van carnaval?</a:t>
            </a:r>
          </a:p>
        </p:txBody>
      </p:sp>
      <p:sp>
        <p:nvSpPr>
          <p:cNvPr id="3" name="Tijdelijke aanduiding voor inhoud 2">
            <a:extLst>
              <a:ext uri="{FF2B5EF4-FFF2-40B4-BE49-F238E27FC236}">
                <a16:creationId xmlns:a16="http://schemas.microsoft.com/office/drawing/2014/main" id="{F4BF4371-0DE7-4FF2-8C8B-5E092DD5DAD1}"/>
              </a:ext>
            </a:extLst>
          </p:cNvPr>
          <p:cNvSpPr>
            <a:spLocks noGrp="1"/>
          </p:cNvSpPr>
          <p:nvPr>
            <p:ph idx="1"/>
          </p:nvPr>
        </p:nvSpPr>
        <p:spPr/>
        <p:txBody>
          <a:bodyPr>
            <a:normAutofit/>
          </a:bodyPr>
          <a:lstStyle/>
          <a:p>
            <a:r>
              <a:rPr lang="nl-BE" sz="4800" dirty="0"/>
              <a:t>A) Burgemeester</a:t>
            </a:r>
            <a:br>
              <a:rPr lang="nl-BE" sz="4800" dirty="0"/>
            </a:br>
            <a:r>
              <a:rPr lang="nl-BE" sz="4800" dirty="0"/>
              <a:t>B) Prins(es) Carnaval</a:t>
            </a:r>
            <a:br>
              <a:rPr lang="nl-BE" sz="4800" dirty="0"/>
            </a:br>
            <a:r>
              <a:rPr lang="nl-BE" sz="4800" dirty="0"/>
              <a:t>C) Koningin van België</a:t>
            </a:r>
          </a:p>
        </p:txBody>
      </p:sp>
    </p:spTree>
    <p:extLst>
      <p:ext uri="{BB962C8B-B14F-4D97-AF65-F5344CB8AC3E}">
        <p14:creationId xmlns:p14="http://schemas.microsoft.com/office/powerpoint/2010/main" val="15509406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329B13-11E7-4E8E-8032-AAFC0C39FEB4}"/>
              </a:ext>
            </a:extLst>
          </p:cNvPr>
          <p:cNvSpPr>
            <a:spLocks noGrp="1"/>
          </p:cNvSpPr>
          <p:nvPr>
            <p:ph type="title"/>
          </p:nvPr>
        </p:nvSpPr>
        <p:spPr/>
        <p:txBody>
          <a:bodyPr/>
          <a:lstStyle/>
          <a:p>
            <a:r>
              <a:rPr lang="nl-BE" dirty="0"/>
              <a:t> Wat hoort bij een carnavalsoptocht?</a:t>
            </a:r>
          </a:p>
        </p:txBody>
      </p:sp>
      <p:sp>
        <p:nvSpPr>
          <p:cNvPr id="3" name="Tijdelijke aanduiding voor inhoud 2">
            <a:extLst>
              <a:ext uri="{FF2B5EF4-FFF2-40B4-BE49-F238E27FC236}">
                <a16:creationId xmlns:a16="http://schemas.microsoft.com/office/drawing/2014/main" id="{DB97F6FF-9F41-4A47-84E3-95DD25048AF3}"/>
              </a:ext>
            </a:extLst>
          </p:cNvPr>
          <p:cNvSpPr>
            <a:spLocks noGrp="1"/>
          </p:cNvSpPr>
          <p:nvPr>
            <p:ph idx="1"/>
          </p:nvPr>
        </p:nvSpPr>
        <p:spPr/>
        <p:txBody>
          <a:bodyPr>
            <a:normAutofit/>
          </a:bodyPr>
          <a:lstStyle/>
          <a:p>
            <a:r>
              <a:rPr lang="nl-BE" sz="5400" dirty="0"/>
              <a:t>A) Stilte</a:t>
            </a:r>
            <a:br>
              <a:rPr lang="nl-BE" sz="5400" dirty="0"/>
            </a:br>
            <a:r>
              <a:rPr lang="nl-BE" sz="5400" dirty="0"/>
              <a:t>B) Praalwagens</a:t>
            </a:r>
            <a:br>
              <a:rPr lang="nl-BE" sz="5400" dirty="0"/>
            </a:br>
            <a:r>
              <a:rPr lang="nl-BE" sz="5400" dirty="0"/>
              <a:t>C) Studerende mensen</a:t>
            </a:r>
          </a:p>
        </p:txBody>
      </p:sp>
    </p:spTree>
    <p:extLst>
      <p:ext uri="{BB962C8B-B14F-4D97-AF65-F5344CB8AC3E}">
        <p14:creationId xmlns:p14="http://schemas.microsoft.com/office/powerpoint/2010/main" val="9408196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85B0775-0738-4ECF-8F19-8BB5EF72B2D0}"/>
              </a:ext>
            </a:extLst>
          </p:cNvPr>
          <p:cNvSpPr>
            <a:spLocks noGrp="1"/>
          </p:cNvSpPr>
          <p:nvPr>
            <p:ph type="title"/>
          </p:nvPr>
        </p:nvSpPr>
        <p:spPr/>
        <p:txBody>
          <a:bodyPr/>
          <a:lstStyle/>
          <a:p>
            <a:r>
              <a:rPr lang="nl-BE" dirty="0"/>
              <a:t>Wat betekent “</a:t>
            </a:r>
            <a:r>
              <a:rPr lang="nl-BE" dirty="0" err="1"/>
              <a:t>vasteloavend</a:t>
            </a:r>
            <a:r>
              <a:rPr lang="nl-BE" dirty="0"/>
              <a:t>” in Limburg?</a:t>
            </a:r>
          </a:p>
        </p:txBody>
      </p:sp>
      <p:sp>
        <p:nvSpPr>
          <p:cNvPr id="3" name="Tijdelijke aanduiding voor inhoud 2">
            <a:extLst>
              <a:ext uri="{FF2B5EF4-FFF2-40B4-BE49-F238E27FC236}">
                <a16:creationId xmlns:a16="http://schemas.microsoft.com/office/drawing/2014/main" id="{20F8C8BD-D5B1-4CC5-8DC6-CD9A10603EDE}"/>
              </a:ext>
            </a:extLst>
          </p:cNvPr>
          <p:cNvSpPr>
            <a:spLocks noGrp="1"/>
          </p:cNvSpPr>
          <p:nvPr>
            <p:ph idx="1"/>
          </p:nvPr>
        </p:nvSpPr>
        <p:spPr/>
        <p:txBody>
          <a:bodyPr>
            <a:normAutofit/>
          </a:bodyPr>
          <a:lstStyle/>
          <a:p>
            <a:r>
              <a:rPr lang="en-US" sz="6600" dirty="0"/>
              <a:t>A) </a:t>
            </a:r>
            <a:r>
              <a:rPr lang="en-US" sz="6600" dirty="0" err="1"/>
              <a:t>Kerstfeest</a:t>
            </a:r>
            <a:br>
              <a:rPr lang="en-US" sz="6600" dirty="0"/>
            </a:br>
            <a:r>
              <a:rPr lang="en-US" sz="6600" dirty="0"/>
              <a:t>B) Carnaval</a:t>
            </a:r>
            <a:br>
              <a:rPr lang="en-US" sz="6600" dirty="0"/>
            </a:br>
            <a:r>
              <a:rPr lang="en-US" sz="6600" dirty="0"/>
              <a:t>C) </a:t>
            </a:r>
            <a:r>
              <a:rPr lang="en-US" sz="6600" dirty="0" err="1"/>
              <a:t>Pasen</a:t>
            </a:r>
            <a:endParaRPr lang="nl-BE" sz="6600" dirty="0"/>
          </a:p>
        </p:txBody>
      </p:sp>
    </p:spTree>
    <p:extLst>
      <p:ext uri="{BB962C8B-B14F-4D97-AF65-F5344CB8AC3E}">
        <p14:creationId xmlns:p14="http://schemas.microsoft.com/office/powerpoint/2010/main" val="41787549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1ED2C74-4223-4665-8AA6-450E9C4AE756}"/>
              </a:ext>
            </a:extLst>
          </p:cNvPr>
          <p:cNvSpPr>
            <a:spLocks noGrp="1"/>
          </p:cNvSpPr>
          <p:nvPr>
            <p:ph type="title"/>
          </p:nvPr>
        </p:nvSpPr>
        <p:spPr/>
        <p:txBody>
          <a:bodyPr/>
          <a:lstStyle/>
          <a:p>
            <a:r>
              <a:rPr lang="nl-BE" dirty="0"/>
              <a:t>Wat maakt Aalst carnaval zo bijzonder </a:t>
            </a:r>
          </a:p>
        </p:txBody>
      </p:sp>
      <p:sp>
        <p:nvSpPr>
          <p:cNvPr id="3" name="Tijdelijke aanduiding voor inhoud 2">
            <a:extLst>
              <a:ext uri="{FF2B5EF4-FFF2-40B4-BE49-F238E27FC236}">
                <a16:creationId xmlns:a16="http://schemas.microsoft.com/office/drawing/2014/main" id="{54601296-1410-40D1-B425-E99E10FC0EA7}"/>
              </a:ext>
            </a:extLst>
          </p:cNvPr>
          <p:cNvSpPr>
            <a:spLocks noGrp="1"/>
          </p:cNvSpPr>
          <p:nvPr>
            <p:ph idx="1"/>
          </p:nvPr>
        </p:nvSpPr>
        <p:spPr/>
        <p:txBody>
          <a:bodyPr>
            <a:normAutofit lnSpcReduction="10000"/>
          </a:bodyPr>
          <a:lstStyle/>
          <a:p>
            <a:pPr marL="0" indent="0">
              <a:buNone/>
            </a:pPr>
            <a:endParaRPr lang="nl-BE" sz="4400" dirty="0">
              <a:sym typeface="Wingdings" panose="05000000000000000000" pitchFamily="2" charset="2"/>
            </a:endParaRPr>
          </a:p>
          <a:p>
            <a:pPr marL="0" indent="0">
              <a:buNone/>
            </a:pPr>
            <a:r>
              <a:rPr lang="nl-BE" sz="4400" dirty="0">
                <a:sym typeface="Wingdings" panose="05000000000000000000" pitchFamily="2" charset="2"/>
              </a:rPr>
              <a:t>                      de grote stoet</a:t>
            </a:r>
          </a:p>
          <a:p>
            <a:pPr marL="0" indent="0">
              <a:buNone/>
            </a:pPr>
            <a:r>
              <a:rPr lang="nl-BE" sz="4400" dirty="0">
                <a:sym typeface="Wingdings" panose="05000000000000000000" pitchFamily="2" charset="2"/>
              </a:rPr>
              <a:t>                      de praalwagens </a:t>
            </a:r>
          </a:p>
          <a:p>
            <a:pPr marL="0" indent="0">
              <a:buNone/>
            </a:pPr>
            <a:r>
              <a:rPr lang="nl-BE" sz="4400" dirty="0">
                <a:sym typeface="Wingdings" panose="05000000000000000000" pitchFamily="2" charset="2"/>
              </a:rPr>
              <a:t>                      politiek </a:t>
            </a:r>
            <a:endParaRPr lang="nl-BE" sz="3000" dirty="0">
              <a:sym typeface="Wingdings" panose="05000000000000000000" pitchFamily="2" charset="2"/>
            </a:endParaRPr>
          </a:p>
        </p:txBody>
      </p:sp>
      <p:pic>
        <p:nvPicPr>
          <p:cNvPr id="5" name="Afbeelding 4">
            <a:extLst>
              <a:ext uri="{FF2B5EF4-FFF2-40B4-BE49-F238E27FC236}">
                <a16:creationId xmlns:a16="http://schemas.microsoft.com/office/drawing/2014/main" id="{4D0DE9FB-B053-40A9-8376-27B7BB837688}"/>
              </a:ext>
            </a:extLst>
          </p:cNvPr>
          <p:cNvPicPr>
            <a:picLocks noChangeAspect="1"/>
          </p:cNvPicPr>
          <p:nvPr/>
        </p:nvPicPr>
        <p:blipFill>
          <a:blip r:embed="rId2"/>
          <a:stretch>
            <a:fillRect/>
          </a:stretch>
        </p:blipFill>
        <p:spPr>
          <a:xfrm>
            <a:off x="8945524" y="2936147"/>
            <a:ext cx="2715173" cy="3390589"/>
          </a:xfrm>
          <a:prstGeom prst="rect">
            <a:avLst/>
          </a:prstGeom>
        </p:spPr>
      </p:pic>
      <p:pic>
        <p:nvPicPr>
          <p:cNvPr id="6" name="Afbeelding 5">
            <a:extLst>
              <a:ext uri="{FF2B5EF4-FFF2-40B4-BE49-F238E27FC236}">
                <a16:creationId xmlns:a16="http://schemas.microsoft.com/office/drawing/2014/main" id="{E5095B58-4ACD-403D-81B7-20357A680849}"/>
              </a:ext>
            </a:extLst>
          </p:cNvPr>
          <p:cNvPicPr>
            <a:picLocks noChangeAspect="1"/>
          </p:cNvPicPr>
          <p:nvPr/>
        </p:nvPicPr>
        <p:blipFill>
          <a:blip r:embed="rId3"/>
          <a:stretch>
            <a:fillRect/>
          </a:stretch>
        </p:blipFill>
        <p:spPr>
          <a:xfrm>
            <a:off x="531301" y="3070369"/>
            <a:ext cx="3190542" cy="2133675"/>
          </a:xfrm>
          <a:prstGeom prst="rect">
            <a:avLst/>
          </a:prstGeom>
        </p:spPr>
      </p:pic>
    </p:spTree>
    <p:extLst>
      <p:ext uri="{BB962C8B-B14F-4D97-AF65-F5344CB8AC3E}">
        <p14:creationId xmlns:p14="http://schemas.microsoft.com/office/powerpoint/2010/main" val="33632734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F858990-0C41-48CF-BB56-836B867D50EC}"/>
              </a:ext>
            </a:extLst>
          </p:cNvPr>
          <p:cNvSpPr>
            <a:spLocks noGrp="1"/>
          </p:cNvSpPr>
          <p:nvPr>
            <p:ph type="title"/>
          </p:nvPr>
        </p:nvSpPr>
        <p:spPr/>
        <p:txBody>
          <a:bodyPr>
            <a:normAutofit fontScale="90000"/>
          </a:bodyPr>
          <a:lstStyle/>
          <a:p>
            <a:r>
              <a:rPr lang="nl-BE" dirty="0"/>
              <a:t>Welke muziek hoor je vaak tijdens carnaval?</a:t>
            </a:r>
          </a:p>
        </p:txBody>
      </p:sp>
      <p:sp>
        <p:nvSpPr>
          <p:cNvPr id="3" name="Tijdelijke aanduiding voor inhoud 2">
            <a:extLst>
              <a:ext uri="{FF2B5EF4-FFF2-40B4-BE49-F238E27FC236}">
                <a16:creationId xmlns:a16="http://schemas.microsoft.com/office/drawing/2014/main" id="{43F1E8CF-F78A-43EE-A5A3-7101B7610E4F}"/>
              </a:ext>
            </a:extLst>
          </p:cNvPr>
          <p:cNvSpPr>
            <a:spLocks noGrp="1"/>
          </p:cNvSpPr>
          <p:nvPr>
            <p:ph idx="1"/>
          </p:nvPr>
        </p:nvSpPr>
        <p:spPr/>
        <p:txBody>
          <a:bodyPr/>
          <a:lstStyle/>
          <a:p>
            <a:r>
              <a:rPr lang="nl-BE" sz="4000" dirty="0"/>
              <a:t>A) Klassieke muziek</a:t>
            </a:r>
            <a:br>
              <a:rPr lang="nl-BE" sz="4000" dirty="0"/>
            </a:br>
            <a:r>
              <a:rPr lang="nl-BE" sz="4000" dirty="0"/>
              <a:t>B) Jazz</a:t>
            </a:r>
            <a:br>
              <a:rPr lang="nl-BE" sz="4000" dirty="0"/>
            </a:br>
            <a:r>
              <a:rPr lang="nl-BE" sz="4000" dirty="0"/>
              <a:t>C) </a:t>
            </a:r>
            <a:r>
              <a:rPr lang="nl-BE" sz="4000" b="1" dirty="0"/>
              <a:t>Carnavalsmuziek / meezingers</a:t>
            </a:r>
            <a:endParaRPr lang="nl-BE" sz="4000" dirty="0"/>
          </a:p>
        </p:txBody>
      </p:sp>
    </p:spTree>
    <p:extLst>
      <p:ext uri="{BB962C8B-B14F-4D97-AF65-F5344CB8AC3E}">
        <p14:creationId xmlns:p14="http://schemas.microsoft.com/office/powerpoint/2010/main" val="343025479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DDA722C-DDEB-4376-AC4A-86897D16C547}"/>
              </a:ext>
            </a:extLst>
          </p:cNvPr>
          <p:cNvSpPr>
            <a:spLocks noGrp="1"/>
          </p:cNvSpPr>
          <p:nvPr>
            <p:ph type="title"/>
          </p:nvPr>
        </p:nvSpPr>
        <p:spPr/>
        <p:txBody>
          <a:bodyPr/>
          <a:lstStyle/>
          <a:p>
            <a:r>
              <a:rPr lang="nl-BE" dirty="0"/>
              <a:t>Wat dragen veel mensen op hun gezicht?</a:t>
            </a:r>
          </a:p>
        </p:txBody>
      </p:sp>
      <p:sp>
        <p:nvSpPr>
          <p:cNvPr id="3" name="Tijdelijke aanduiding voor inhoud 2">
            <a:extLst>
              <a:ext uri="{FF2B5EF4-FFF2-40B4-BE49-F238E27FC236}">
                <a16:creationId xmlns:a16="http://schemas.microsoft.com/office/drawing/2014/main" id="{4E8CDBB5-8C4D-4A45-937B-91E6D4EB0405}"/>
              </a:ext>
            </a:extLst>
          </p:cNvPr>
          <p:cNvSpPr>
            <a:spLocks noGrp="1"/>
          </p:cNvSpPr>
          <p:nvPr>
            <p:ph idx="1"/>
          </p:nvPr>
        </p:nvSpPr>
        <p:spPr/>
        <p:txBody>
          <a:bodyPr>
            <a:normAutofit/>
          </a:bodyPr>
          <a:lstStyle/>
          <a:p>
            <a:r>
              <a:rPr lang="nl-BE" sz="5400" dirty="0"/>
              <a:t>A) Bril</a:t>
            </a:r>
            <a:br>
              <a:rPr lang="nl-BE" sz="5400" dirty="0"/>
            </a:br>
            <a:r>
              <a:rPr lang="nl-BE" sz="5400" dirty="0"/>
              <a:t>B) Masker</a:t>
            </a:r>
            <a:br>
              <a:rPr lang="nl-BE" sz="5400" dirty="0"/>
            </a:br>
            <a:r>
              <a:rPr lang="nl-BE" sz="5400" dirty="0"/>
              <a:t>C) Helm</a:t>
            </a:r>
          </a:p>
        </p:txBody>
      </p:sp>
    </p:spTree>
    <p:extLst>
      <p:ext uri="{BB962C8B-B14F-4D97-AF65-F5344CB8AC3E}">
        <p14:creationId xmlns:p14="http://schemas.microsoft.com/office/powerpoint/2010/main" val="346041420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80E367-D0DD-40E8-9307-74D74BFF4008}"/>
              </a:ext>
            </a:extLst>
          </p:cNvPr>
          <p:cNvSpPr>
            <a:spLocks noGrp="1"/>
          </p:cNvSpPr>
          <p:nvPr>
            <p:ph type="title"/>
          </p:nvPr>
        </p:nvSpPr>
        <p:spPr/>
        <p:txBody>
          <a:bodyPr>
            <a:normAutofit fontScale="90000"/>
          </a:bodyPr>
          <a:lstStyle/>
          <a:p>
            <a:r>
              <a:rPr lang="nl-BE" dirty="0"/>
              <a:t>Hoeveel dagen duurt carnaval meestal officieel?</a:t>
            </a:r>
          </a:p>
        </p:txBody>
      </p:sp>
      <p:sp>
        <p:nvSpPr>
          <p:cNvPr id="3" name="Tijdelijke aanduiding voor inhoud 2">
            <a:extLst>
              <a:ext uri="{FF2B5EF4-FFF2-40B4-BE49-F238E27FC236}">
                <a16:creationId xmlns:a16="http://schemas.microsoft.com/office/drawing/2014/main" id="{FE817C27-A1C8-422D-992A-67C0E3B11799}"/>
              </a:ext>
            </a:extLst>
          </p:cNvPr>
          <p:cNvSpPr>
            <a:spLocks noGrp="1"/>
          </p:cNvSpPr>
          <p:nvPr>
            <p:ph idx="1"/>
          </p:nvPr>
        </p:nvSpPr>
        <p:spPr/>
        <p:txBody>
          <a:bodyPr>
            <a:normAutofit/>
          </a:bodyPr>
          <a:lstStyle/>
          <a:p>
            <a:r>
              <a:rPr lang="nl-BE" sz="4800" dirty="0"/>
              <a:t>A) 1</a:t>
            </a:r>
            <a:br>
              <a:rPr lang="nl-BE" sz="4800" dirty="0"/>
            </a:br>
            <a:r>
              <a:rPr lang="nl-BE" sz="4800" dirty="0"/>
              <a:t>B) 3 (zondag, maandag, dinsdag)</a:t>
            </a:r>
            <a:br>
              <a:rPr lang="nl-BE" sz="4800" dirty="0"/>
            </a:br>
            <a:r>
              <a:rPr lang="nl-BE" sz="4800" dirty="0"/>
              <a:t>C) 7</a:t>
            </a:r>
          </a:p>
        </p:txBody>
      </p:sp>
    </p:spTree>
    <p:extLst>
      <p:ext uri="{BB962C8B-B14F-4D97-AF65-F5344CB8AC3E}">
        <p14:creationId xmlns:p14="http://schemas.microsoft.com/office/powerpoint/2010/main" val="21845614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0E35E7-ADCC-4BA4-AC55-CA4D5D0B9DB3}"/>
              </a:ext>
            </a:extLst>
          </p:cNvPr>
          <p:cNvSpPr>
            <a:spLocks noGrp="1"/>
          </p:cNvSpPr>
          <p:nvPr>
            <p:ph type="title"/>
          </p:nvPr>
        </p:nvSpPr>
        <p:spPr/>
        <p:txBody>
          <a:bodyPr>
            <a:normAutofit fontScale="90000"/>
          </a:bodyPr>
          <a:lstStyle/>
          <a:p>
            <a:r>
              <a:rPr lang="nl-BE" dirty="0"/>
              <a:t>. Wat wordt vaak symbolisch verbrand aan het einde van carnaval?</a:t>
            </a:r>
          </a:p>
        </p:txBody>
      </p:sp>
      <p:sp>
        <p:nvSpPr>
          <p:cNvPr id="3" name="Tijdelijke aanduiding voor inhoud 2">
            <a:extLst>
              <a:ext uri="{FF2B5EF4-FFF2-40B4-BE49-F238E27FC236}">
                <a16:creationId xmlns:a16="http://schemas.microsoft.com/office/drawing/2014/main" id="{E02A55F2-36D7-4158-8595-7410B15ACDA3}"/>
              </a:ext>
            </a:extLst>
          </p:cNvPr>
          <p:cNvSpPr>
            <a:spLocks noGrp="1"/>
          </p:cNvSpPr>
          <p:nvPr>
            <p:ph idx="1"/>
          </p:nvPr>
        </p:nvSpPr>
        <p:spPr/>
        <p:txBody>
          <a:bodyPr>
            <a:normAutofit/>
          </a:bodyPr>
          <a:lstStyle/>
          <a:p>
            <a:r>
              <a:rPr lang="nl-BE" sz="4800" dirty="0"/>
              <a:t>A) Een vlag</a:t>
            </a:r>
            <a:br>
              <a:rPr lang="nl-BE" sz="4800" dirty="0"/>
            </a:br>
            <a:r>
              <a:rPr lang="nl-BE" sz="4800" dirty="0"/>
              <a:t>B) Een pop (bijv. carnavalspop)</a:t>
            </a:r>
            <a:br>
              <a:rPr lang="nl-BE" sz="4800" dirty="0"/>
            </a:br>
            <a:r>
              <a:rPr lang="nl-BE" sz="4800" dirty="0"/>
              <a:t>C) Een boek</a:t>
            </a:r>
          </a:p>
        </p:txBody>
      </p:sp>
    </p:spTree>
    <p:extLst>
      <p:ext uri="{BB962C8B-B14F-4D97-AF65-F5344CB8AC3E}">
        <p14:creationId xmlns:p14="http://schemas.microsoft.com/office/powerpoint/2010/main" val="11613195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5EA103-FED3-40F4-830B-C47FF00D79AB}"/>
              </a:ext>
            </a:extLst>
          </p:cNvPr>
          <p:cNvSpPr>
            <a:spLocks noGrp="1"/>
          </p:cNvSpPr>
          <p:nvPr>
            <p:ph type="title"/>
          </p:nvPr>
        </p:nvSpPr>
        <p:spPr/>
        <p:txBody>
          <a:bodyPr>
            <a:normAutofit fontScale="90000"/>
          </a:bodyPr>
          <a:lstStyle/>
          <a:p>
            <a:r>
              <a:rPr lang="nl-BE" dirty="0"/>
              <a:t>21. In welk land is het carnaval van Venetië beroemd?</a:t>
            </a:r>
          </a:p>
        </p:txBody>
      </p:sp>
      <p:sp>
        <p:nvSpPr>
          <p:cNvPr id="3" name="Tijdelijke aanduiding voor inhoud 2">
            <a:extLst>
              <a:ext uri="{FF2B5EF4-FFF2-40B4-BE49-F238E27FC236}">
                <a16:creationId xmlns:a16="http://schemas.microsoft.com/office/drawing/2014/main" id="{DAE258AA-3A77-4066-AEF4-5C1DD1E65AB7}"/>
              </a:ext>
            </a:extLst>
          </p:cNvPr>
          <p:cNvSpPr>
            <a:spLocks noGrp="1"/>
          </p:cNvSpPr>
          <p:nvPr>
            <p:ph idx="1"/>
          </p:nvPr>
        </p:nvSpPr>
        <p:spPr/>
        <p:txBody>
          <a:bodyPr>
            <a:normAutofit/>
          </a:bodyPr>
          <a:lstStyle/>
          <a:p>
            <a:r>
              <a:rPr lang="nl-BE" sz="4800" dirty="0"/>
              <a:t>A) Spanje</a:t>
            </a:r>
            <a:br>
              <a:rPr lang="nl-BE" sz="4800" dirty="0"/>
            </a:br>
            <a:r>
              <a:rPr lang="nl-BE" sz="4800" dirty="0"/>
              <a:t>B) Frankrijk</a:t>
            </a:r>
            <a:br>
              <a:rPr lang="nl-BE" sz="4800" dirty="0"/>
            </a:br>
            <a:r>
              <a:rPr lang="nl-BE" sz="4800" dirty="0"/>
              <a:t>C) Italië</a:t>
            </a:r>
          </a:p>
        </p:txBody>
      </p:sp>
    </p:spTree>
    <p:extLst>
      <p:ext uri="{BB962C8B-B14F-4D97-AF65-F5344CB8AC3E}">
        <p14:creationId xmlns:p14="http://schemas.microsoft.com/office/powerpoint/2010/main" val="33722465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1A1FBA5-6B5F-40B4-A310-ECE0BF6B4B57}"/>
              </a:ext>
            </a:extLst>
          </p:cNvPr>
          <p:cNvSpPr>
            <a:spLocks noGrp="1"/>
          </p:cNvSpPr>
          <p:nvPr>
            <p:ph type="title"/>
          </p:nvPr>
        </p:nvSpPr>
        <p:spPr/>
        <p:txBody>
          <a:bodyPr/>
          <a:lstStyle/>
          <a:p>
            <a:r>
              <a:rPr lang="nl-BE" dirty="0"/>
              <a:t>Wat is typisch voor het carnaval in Venetië?</a:t>
            </a:r>
          </a:p>
        </p:txBody>
      </p:sp>
      <p:sp>
        <p:nvSpPr>
          <p:cNvPr id="3" name="Tijdelijke aanduiding voor inhoud 2">
            <a:extLst>
              <a:ext uri="{FF2B5EF4-FFF2-40B4-BE49-F238E27FC236}">
                <a16:creationId xmlns:a16="http://schemas.microsoft.com/office/drawing/2014/main" id="{B48CFD26-3A7E-4AE9-9388-C3C1650C1EB0}"/>
              </a:ext>
            </a:extLst>
          </p:cNvPr>
          <p:cNvSpPr>
            <a:spLocks noGrp="1"/>
          </p:cNvSpPr>
          <p:nvPr>
            <p:ph idx="1"/>
          </p:nvPr>
        </p:nvSpPr>
        <p:spPr/>
        <p:txBody>
          <a:bodyPr/>
          <a:lstStyle/>
          <a:p>
            <a:r>
              <a:rPr lang="nl-BE" sz="4800" dirty="0"/>
              <a:t>A) Sportwedstrijden</a:t>
            </a:r>
            <a:br>
              <a:rPr lang="nl-BE" sz="4800" dirty="0"/>
            </a:br>
            <a:r>
              <a:rPr lang="nl-BE" sz="4800" dirty="0"/>
              <a:t>B) Elegante maskers en kostuums</a:t>
            </a:r>
            <a:br>
              <a:rPr lang="nl-BE" sz="4800" dirty="0"/>
            </a:br>
            <a:r>
              <a:rPr lang="nl-BE" sz="4800" dirty="0"/>
              <a:t>C) </a:t>
            </a:r>
            <a:r>
              <a:rPr lang="nl-BE" sz="4800" dirty="0" err="1"/>
              <a:t>Bloemenparad</a:t>
            </a:r>
            <a:endParaRPr lang="nl-BE" dirty="0"/>
          </a:p>
        </p:txBody>
      </p:sp>
    </p:spTree>
    <p:extLst>
      <p:ext uri="{BB962C8B-B14F-4D97-AF65-F5344CB8AC3E}">
        <p14:creationId xmlns:p14="http://schemas.microsoft.com/office/powerpoint/2010/main" val="34416536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7C68F4A-695A-4A97-8B16-8F3F40751F90}"/>
              </a:ext>
            </a:extLst>
          </p:cNvPr>
          <p:cNvSpPr>
            <a:spLocks noGrp="1"/>
          </p:cNvSpPr>
          <p:nvPr>
            <p:ph type="title"/>
          </p:nvPr>
        </p:nvSpPr>
        <p:spPr/>
        <p:txBody>
          <a:bodyPr>
            <a:normAutofit fontScale="90000"/>
          </a:bodyPr>
          <a:lstStyle/>
          <a:p>
            <a:r>
              <a:rPr lang="nl-BE" dirty="0"/>
              <a:t>Wat betekent het woord “carnaval” vermoedelijk oorspronkelijk?</a:t>
            </a:r>
          </a:p>
        </p:txBody>
      </p:sp>
      <p:sp>
        <p:nvSpPr>
          <p:cNvPr id="3" name="Tijdelijke aanduiding voor inhoud 2">
            <a:extLst>
              <a:ext uri="{FF2B5EF4-FFF2-40B4-BE49-F238E27FC236}">
                <a16:creationId xmlns:a16="http://schemas.microsoft.com/office/drawing/2014/main" id="{2E8516BD-21CC-4E8E-921B-61F8861EE5A3}"/>
              </a:ext>
            </a:extLst>
          </p:cNvPr>
          <p:cNvSpPr>
            <a:spLocks noGrp="1"/>
          </p:cNvSpPr>
          <p:nvPr>
            <p:ph idx="1"/>
          </p:nvPr>
        </p:nvSpPr>
        <p:spPr/>
        <p:txBody>
          <a:bodyPr>
            <a:normAutofit/>
          </a:bodyPr>
          <a:lstStyle/>
          <a:p>
            <a:r>
              <a:rPr lang="nl-BE" sz="4800" dirty="0"/>
              <a:t>A) Zomerfeest</a:t>
            </a:r>
            <a:br>
              <a:rPr lang="nl-BE" sz="4800" dirty="0"/>
            </a:br>
            <a:r>
              <a:rPr lang="nl-BE" sz="4800" dirty="0"/>
              <a:t>B) Vaarwel aan vlees</a:t>
            </a:r>
            <a:br>
              <a:rPr lang="nl-BE" sz="4800" dirty="0"/>
            </a:br>
            <a:r>
              <a:rPr lang="nl-BE" sz="4800" dirty="0"/>
              <a:t>C) Dansdag</a:t>
            </a:r>
          </a:p>
        </p:txBody>
      </p:sp>
    </p:spTree>
    <p:extLst>
      <p:ext uri="{BB962C8B-B14F-4D97-AF65-F5344CB8AC3E}">
        <p14:creationId xmlns:p14="http://schemas.microsoft.com/office/powerpoint/2010/main" val="244053940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041DC0-D45C-4BDA-B2CC-9DD936F49508}"/>
              </a:ext>
            </a:extLst>
          </p:cNvPr>
          <p:cNvSpPr>
            <a:spLocks noGrp="1"/>
          </p:cNvSpPr>
          <p:nvPr>
            <p:ph type="title"/>
          </p:nvPr>
        </p:nvSpPr>
        <p:spPr/>
        <p:txBody>
          <a:bodyPr>
            <a:normAutofit fontScale="90000"/>
          </a:bodyPr>
          <a:lstStyle/>
          <a:p>
            <a:r>
              <a:rPr lang="nl-BE" dirty="0"/>
              <a:t>Welke dag start vaak het carnavalsweekend in veel steden?</a:t>
            </a:r>
          </a:p>
        </p:txBody>
      </p:sp>
      <p:sp>
        <p:nvSpPr>
          <p:cNvPr id="3" name="Tijdelijke aanduiding voor inhoud 2">
            <a:extLst>
              <a:ext uri="{FF2B5EF4-FFF2-40B4-BE49-F238E27FC236}">
                <a16:creationId xmlns:a16="http://schemas.microsoft.com/office/drawing/2014/main" id="{363413FF-AAE9-4A30-9443-7840DCD02737}"/>
              </a:ext>
            </a:extLst>
          </p:cNvPr>
          <p:cNvSpPr>
            <a:spLocks noGrp="1"/>
          </p:cNvSpPr>
          <p:nvPr>
            <p:ph idx="1"/>
          </p:nvPr>
        </p:nvSpPr>
        <p:spPr/>
        <p:txBody>
          <a:bodyPr>
            <a:normAutofit/>
          </a:bodyPr>
          <a:lstStyle/>
          <a:p>
            <a:r>
              <a:rPr lang="nl-BE" sz="5400" dirty="0"/>
              <a:t>A) Donderdag</a:t>
            </a:r>
            <a:br>
              <a:rPr lang="nl-BE" sz="5400" dirty="0"/>
            </a:br>
            <a:r>
              <a:rPr lang="nl-BE" sz="5400" dirty="0"/>
              <a:t>B) Vrijdag</a:t>
            </a:r>
            <a:br>
              <a:rPr lang="nl-BE" sz="5400" dirty="0"/>
            </a:br>
            <a:r>
              <a:rPr lang="nl-BE" sz="5400" dirty="0"/>
              <a:t>C) Zaterdag</a:t>
            </a:r>
          </a:p>
        </p:txBody>
      </p:sp>
    </p:spTree>
    <p:extLst>
      <p:ext uri="{BB962C8B-B14F-4D97-AF65-F5344CB8AC3E}">
        <p14:creationId xmlns:p14="http://schemas.microsoft.com/office/powerpoint/2010/main" val="4438672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72AB47-BF1E-4A4B-9317-3A2D22ED6152}"/>
              </a:ext>
            </a:extLst>
          </p:cNvPr>
          <p:cNvSpPr>
            <a:spLocks noGrp="1"/>
          </p:cNvSpPr>
          <p:nvPr>
            <p:ph type="title"/>
          </p:nvPr>
        </p:nvSpPr>
        <p:spPr/>
        <p:txBody>
          <a:bodyPr>
            <a:normAutofit fontScale="90000"/>
          </a:bodyPr>
          <a:lstStyle/>
          <a:p>
            <a:r>
              <a:rPr lang="nl-BE" dirty="0"/>
              <a:t>Wat is een andere naam voor carnaval in sommige streken?</a:t>
            </a:r>
          </a:p>
        </p:txBody>
      </p:sp>
      <p:sp>
        <p:nvSpPr>
          <p:cNvPr id="3" name="Tijdelijke aanduiding voor inhoud 2">
            <a:extLst>
              <a:ext uri="{FF2B5EF4-FFF2-40B4-BE49-F238E27FC236}">
                <a16:creationId xmlns:a16="http://schemas.microsoft.com/office/drawing/2014/main" id="{305F0F4B-C18A-4E4F-A100-4F5C75807DDF}"/>
              </a:ext>
            </a:extLst>
          </p:cNvPr>
          <p:cNvSpPr>
            <a:spLocks noGrp="1"/>
          </p:cNvSpPr>
          <p:nvPr>
            <p:ph idx="1"/>
          </p:nvPr>
        </p:nvSpPr>
        <p:spPr/>
        <p:txBody>
          <a:bodyPr>
            <a:normAutofit/>
          </a:bodyPr>
          <a:lstStyle/>
          <a:p>
            <a:r>
              <a:rPr lang="nl-BE" sz="4800" dirty="0"/>
              <a:t>A) Lichtfeest</a:t>
            </a:r>
            <a:br>
              <a:rPr lang="nl-BE" sz="4800" dirty="0"/>
            </a:br>
            <a:r>
              <a:rPr lang="nl-BE" sz="4800" dirty="0"/>
              <a:t>B) </a:t>
            </a:r>
            <a:r>
              <a:rPr lang="nl-BE" sz="4800" dirty="0" err="1"/>
              <a:t>Vastnacht</a:t>
            </a:r>
            <a:br>
              <a:rPr lang="nl-BE" sz="4800" dirty="0"/>
            </a:br>
            <a:r>
              <a:rPr lang="nl-BE" sz="4800" dirty="0"/>
              <a:t>C) Winterdag</a:t>
            </a:r>
          </a:p>
        </p:txBody>
      </p:sp>
    </p:spTree>
    <p:extLst>
      <p:ext uri="{BB962C8B-B14F-4D97-AF65-F5344CB8AC3E}">
        <p14:creationId xmlns:p14="http://schemas.microsoft.com/office/powerpoint/2010/main" val="21935336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4F8FEB-C269-42CA-B60A-184B3A34BCA0}"/>
              </a:ext>
            </a:extLst>
          </p:cNvPr>
          <p:cNvSpPr>
            <a:spLocks noGrp="1"/>
          </p:cNvSpPr>
          <p:nvPr>
            <p:ph type="title"/>
          </p:nvPr>
        </p:nvSpPr>
        <p:spPr/>
        <p:txBody>
          <a:bodyPr/>
          <a:lstStyle/>
          <a:p>
            <a:r>
              <a:rPr lang="nl-BE" dirty="0"/>
              <a:t>Bedankt voor jullie aandacht </a:t>
            </a:r>
          </a:p>
        </p:txBody>
      </p:sp>
      <p:sp>
        <p:nvSpPr>
          <p:cNvPr id="3" name="Tijdelijke aanduiding voor inhoud 2">
            <a:extLst>
              <a:ext uri="{FF2B5EF4-FFF2-40B4-BE49-F238E27FC236}">
                <a16:creationId xmlns:a16="http://schemas.microsoft.com/office/drawing/2014/main" id="{A7D88743-E3ED-4121-913A-B9456F4B564F}"/>
              </a:ext>
            </a:extLst>
          </p:cNvPr>
          <p:cNvSpPr>
            <a:spLocks noGrp="1"/>
          </p:cNvSpPr>
          <p:nvPr>
            <p:ph idx="1"/>
          </p:nvPr>
        </p:nvSpPr>
        <p:spPr>
          <a:xfrm>
            <a:off x="1269810" y="3920962"/>
            <a:ext cx="4016649" cy="863183"/>
          </a:xfrm>
        </p:spPr>
        <p:txBody>
          <a:bodyPr>
            <a:normAutofit fontScale="47500" lnSpcReduction="20000"/>
          </a:bodyPr>
          <a:lstStyle/>
          <a:p>
            <a:r>
              <a:rPr lang="nl-BE" dirty="0"/>
              <a:t>Jarne Hennebel </a:t>
            </a:r>
          </a:p>
          <a:p>
            <a:endParaRPr lang="nl-BE" dirty="0"/>
          </a:p>
          <a:p>
            <a:r>
              <a:rPr lang="nl-BE" dirty="0"/>
              <a:t>Animator kei revalidatie </a:t>
            </a:r>
            <a:r>
              <a:rPr lang="nl-BE" dirty="0" err="1"/>
              <a:t>oostduinkerke</a:t>
            </a:r>
            <a:r>
              <a:rPr lang="nl-BE" dirty="0"/>
              <a:t> </a:t>
            </a:r>
          </a:p>
          <a:p>
            <a:endParaRPr lang="nl-BE" dirty="0"/>
          </a:p>
        </p:txBody>
      </p:sp>
      <p:pic>
        <p:nvPicPr>
          <p:cNvPr id="1026" name="Picture 2" descr="Revalidatieziekenhuis het KEI: “Meer beleving voor onze ...">
            <a:extLst>
              <a:ext uri="{FF2B5EF4-FFF2-40B4-BE49-F238E27FC236}">
                <a16:creationId xmlns:a16="http://schemas.microsoft.com/office/drawing/2014/main" id="{7DEB0C46-1221-442B-B215-1E7CEE6537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6402" y="3089244"/>
            <a:ext cx="3825381" cy="2869035"/>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a:extLst>
              <a:ext uri="{FF2B5EF4-FFF2-40B4-BE49-F238E27FC236}">
                <a16:creationId xmlns:a16="http://schemas.microsoft.com/office/drawing/2014/main" id="{2572B006-43BD-48E7-956E-B831D04E3D24}"/>
              </a:ext>
            </a:extLst>
          </p:cNvPr>
          <p:cNvSpPr txBox="1"/>
          <p:nvPr/>
        </p:nvSpPr>
        <p:spPr>
          <a:xfrm>
            <a:off x="6006517" y="3089244"/>
            <a:ext cx="5335399" cy="1477328"/>
          </a:xfrm>
          <a:prstGeom prst="rect">
            <a:avLst/>
          </a:prstGeom>
          <a:noFill/>
        </p:spPr>
        <p:txBody>
          <a:bodyPr wrap="square" rtlCol="0">
            <a:spAutoFit/>
          </a:bodyPr>
          <a:lstStyle/>
          <a:p>
            <a:pPr marL="285750" indent="-285750">
              <a:buFont typeface="Wingdings" panose="05000000000000000000" pitchFamily="2" charset="2"/>
              <a:buChar char="à"/>
            </a:pPr>
            <a:r>
              <a:rPr lang="nl-BE" dirty="0">
                <a:sym typeface="Wingdings" panose="05000000000000000000" pitchFamily="2" charset="2"/>
              </a:rPr>
              <a:t>Jarne Hennebel </a:t>
            </a:r>
          </a:p>
          <a:p>
            <a:pPr marL="285750" indent="-285750">
              <a:buFont typeface="Wingdings" panose="05000000000000000000" pitchFamily="2" charset="2"/>
              <a:buChar char="à"/>
            </a:pPr>
            <a:endParaRPr lang="nl-BE" dirty="0">
              <a:sym typeface="Wingdings" panose="05000000000000000000" pitchFamily="2" charset="2"/>
            </a:endParaRPr>
          </a:p>
          <a:p>
            <a:pPr marL="285750" indent="-285750">
              <a:buFont typeface="Wingdings" panose="05000000000000000000" pitchFamily="2" charset="2"/>
              <a:buChar char="à"/>
            </a:pPr>
            <a:r>
              <a:rPr lang="nl-BE" dirty="0">
                <a:sym typeface="Wingdings" panose="05000000000000000000" pitchFamily="2" charset="2"/>
              </a:rPr>
              <a:t>Animator </a:t>
            </a:r>
          </a:p>
          <a:p>
            <a:pPr marL="285750" indent="-285750">
              <a:buFont typeface="Wingdings" panose="05000000000000000000" pitchFamily="2" charset="2"/>
              <a:buChar char="à"/>
            </a:pPr>
            <a:endParaRPr lang="nl-BE" dirty="0">
              <a:sym typeface="Wingdings" panose="05000000000000000000" pitchFamily="2" charset="2"/>
            </a:endParaRPr>
          </a:p>
          <a:p>
            <a:pPr marL="285750" indent="-285750">
              <a:buFont typeface="Wingdings" panose="05000000000000000000" pitchFamily="2" charset="2"/>
              <a:buChar char="à"/>
            </a:pPr>
            <a:r>
              <a:rPr lang="nl-BE" dirty="0">
                <a:sym typeface="Wingdings" panose="05000000000000000000" pitchFamily="2" charset="2"/>
              </a:rPr>
              <a:t>Revalidatie ziekenhuis Oostduinkerke </a:t>
            </a:r>
            <a:endParaRPr lang="nl-BE" dirty="0"/>
          </a:p>
        </p:txBody>
      </p:sp>
    </p:spTree>
    <p:extLst>
      <p:ext uri="{BB962C8B-B14F-4D97-AF65-F5344CB8AC3E}">
        <p14:creationId xmlns:p14="http://schemas.microsoft.com/office/powerpoint/2010/main" val="14225318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C907B4-50C6-4BAC-9886-0BC9FB9F1A33}"/>
              </a:ext>
            </a:extLst>
          </p:cNvPr>
          <p:cNvSpPr>
            <a:spLocks noGrp="1"/>
          </p:cNvSpPr>
          <p:nvPr>
            <p:ph type="title"/>
          </p:nvPr>
        </p:nvSpPr>
        <p:spPr/>
        <p:txBody>
          <a:bodyPr/>
          <a:lstStyle/>
          <a:p>
            <a:r>
              <a:rPr lang="nl-BE" dirty="0"/>
              <a:t>De Maskers en Kostuums</a:t>
            </a:r>
          </a:p>
        </p:txBody>
      </p:sp>
      <p:sp>
        <p:nvSpPr>
          <p:cNvPr id="3" name="Tijdelijke aanduiding voor inhoud 2">
            <a:extLst>
              <a:ext uri="{FF2B5EF4-FFF2-40B4-BE49-F238E27FC236}">
                <a16:creationId xmlns:a16="http://schemas.microsoft.com/office/drawing/2014/main" id="{E058DA76-6603-496A-9143-9D2E1D550D30}"/>
              </a:ext>
            </a:extLst>
          </p:cNvPr>
          <p:cNvSpPr>
            <a:spLocks noGrp="1"/>
          </p:cNvSpPr>
          <p:nvPr>
            <p:ph idx="1"/>
          </p:nvPr>
        </p:nvSpPr>
        <p:spPr/>
        <p:txBody>
          <a:bodyPr/>
          <a:lstStyle/>
          <a:p>
            <a:endParaRPr lang="nl-BE" dirty="0"/>
          </a:p>
          <a:p>
            <a:pPr marL="0" indent="0">
              <a:buNone/>
            </a:pPr>
            <a:r>
              <a:rPr lang="nl-BE" dirty="0"/>
              <a:t>                           </a:t>
            </a:r>
            <a:r>
              <a:rPr lang="nl-BE" dirty="0">
                <a:sym typeface="Wingdings" panose="05000000000000000000" pitchFamily="2" charset="2"/>
              </a:rPr>
              <a:t> opvallende maskers </a:t>
            </a:r>
          </a:p>
          <a:p>
            <a:endParaRPr lang="nl-BE" dirty="0">
              <a:sym typeface="Wingdings" panose="05000000000000000000" pitchFamily="2" charset="2"/>
            </a:endParaRPr>
          </a:p>
          <a:p>
            <a:pPr marL="0" indent="0">
              <a:buNone/>
            </a:pPr>
            <a:r>
              <a:rPr lang="nl-BE" dirty="0">
                <a:sym typeface="Wingdings" panose="05000000000000000000" pitchFamily="2" charset="2"/>
              </a:rPr>
              <a:t>                           maskers van bekende personen </a:t>
            </a:r>
          </a:p>
          <a:p>
            <a:pPr marL="0" indent="0">
              <a:buNone/>
            </a:pPr>
            <a:r>
              <a:rPr lang="nl-BE" dirty="0">
                <a:sym typeface="Wingdings" panose="05000000000000000000" pitchFamily="2" charset="2"/>
              </a:rPr>
              <a:t>                            </a:t>
            </a:r>
          </a:p>
          <a:p>
            <a:pPr marL="0" indent="0">
              <a:buNone/>
            </a:pPr>
            <a:r>
              <a:rPr lang="nl-BE" dirty="0">
                <a:sym typeface="Wingdings" panose="05000000000000000000" pitchFamily="2" charset="2"/>
              </a:rPr>
              <a:t>                           bekende Vlamingen </a:t>
            </a:r>
          </a:p>
        </p:txBody>
      </p:sp>
      <p:pic>
        <p:nvPicPr>
          <p:cNvPr id="4" name="Afbeelding 3">
            <a:extLst>
              <a:ext uri="{FF2B5EF4-FFF2-40B4-BE49-F238E27FC236}">
                <a16:creationId xmlns:a16="http://schemas.microsoft.com/office/drawing/2014/main" id="{BA9D07BD-816E-4D0A-ABD9-68E77E15C6BE}"/>
              </a:ext>
            </a:extLst>
          </p:cNvPr>
          <p:cNvPicPr>
            <a:picLocks noChangeAspect="1"/>
          </p:cNvPicPr>
          <p:nvPr/>
        </p:nvPicPr>
        <p:blipFill>
          <a:blip r:embed="rId2"/>
          <a:stretch>
            <a:fillRect/>
          </a:stretch>
        </p:blipFill>
        <p:spPr>
          <a:xfrm>
            <a:off x="7718465" y="3740012"/>
            <a:ext cx="3933131" cy="2621559"/>
          </a:xfrm>
          <a:prstGeom prst="rect">
            <a:avLst/>
          </a:prstGeom>
        </p:spPr>
      </p:pic>
    </p:spTree>
    <p:extLst>
      <p:ext uri="{BB962C8B-B14F-4D97-AF65-F5344CB8AC3E}">
        <p14:creationId xmlns:p14="http://schemas.microsoft.com/office/powerpoint/2010/main" val="7358972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A070B9-9BF4-42F2-87DD-DABD4536E47E}"/>
              </a:ext>
            </a:extLst>
          </p:cNvPr>
          <p:cNvSpPr>
            <a:spLocks noGrp="1"/>
          </p:cNvSpPr>
          <p:nvPr>
            <p:ph type="title"/>
          </p:nvPr>
        </p:nvSpPr>
        <p:spPr/>
        <p:txBody>
          <a:bodyPr/>
          <a:lstStyle/>
          <a:p>
            <a:r>
              <a:rPr lang="nl-BE" dirty="0"/>
              <a:t>Wanneer wordt het gevierd?</a:t>
            </a:r>
          </a:p>
        </p:txBody>
      </p:sp>
      <p:sp>
        <p:nvSpPr>
          <p:cNvPr id="3" name="Tijdelijke aanduiding voor inhoud 2">
            <a:extLst>
              <a:ext uri="{FF2B5EF4-FFF2-40B4-BE49-F238E27FC236}">
                <a16:creationId xmlns:a16="http://schemas.microsoft.com/office/drawing/2014/main" id="{3CFA51E1-AC1C-4E7E-A9A1-980279953E76}"/>
              </a:ext>
            </a:extLst>
          </p:cNvPr>
          <p:cNvSpPr>
            <a:spLocks noGrp="1"/>
          </p:cNvSpPr>
          <p:nvPr>
            <p:ph idx="1"/>
          </p:nvPr>
        </p:nvSpPr>
        <p:spPr/>
        <p:txBody>
          <a:bodyPr/>
          <a:lstStyle/>
          <a:p>
            <a:r>
              <a:rPr lang="nl-BE" dirty="0"/>
              <a:t>                                                     </a:t>
            </a:r>
          </a:p>
          <a:p>
            <a:pPr marL="0" indent="0">
              <a:buNone/>
            </a:pPr>
            <a:r>
              <a:rPr lang="nl-BE" dirty="0"/>
              <a:t>                                </a:t>
            </a:r>
            <a:r>
              <a:rPr lang="nl-BE" sz="3200" dirty="0">
                <a:sym typeface="Wingdings" panose="05000000000000000000" pitchFamily="2" charset="2"/>
              </a:rPr>
              <a:t> word meestal op een maandag gevierd</a:t>
            </a:r>
          </a:p>
          <a:p>
            <a:pPr marL="0" indent="0">
              <a:buNone/>
            </a:pPr>
            <a:endParaRPr lang="nl-BE" sz="3200" dirty="0">
              <a:sym typeface="Wingdings" panose="05000000000000000000" pitchFamily="2" charset="2"/>
            </a:endParaRPr>
          </a:p>
          <a:p>
            <a:pPr marL="0" indent="0">
              <a:buNone/>
            </a:pPr>
            <a:r>
              <a:rPr lang="nl-BE" sz="3200" dirty="0">
                <a:sym typeface="Wingdings" panose="05000000000000000000" pitchFamily="2" charset="2"/>
              </a:rPr>
              <a:t>                        word gevierd op vette dinsdag  </a:t>
            </a:r>
            <a:endParaRPr lang="nl-BE" sz="3200" dirty="0"/>
          </a:p>
        </p:txBody>
      </p:sp>
      <p:pic>
        <p:nvPicPr>
          <p:cNvPr id="4" name="Afbeelding 3">
            <a:extLst>
              <a:ext uri="{FF2B5EF4-FFF2-40B4-BE49-F238E27FC236}">
                <a16:creationId xmlns:a16="http://schemas.microsoft.com/office/drawing/2014/main" id="{2CBAEBBC-9999-46D9-A2D6-855B69131E72}"/>
              </a:ext>
            </a:extLst>
          </p:cNvPr>
          <p:cNvPicPr>
            <a:picLocks noChangeAspect="1"/>
          </p:cNvPicPr>
          <p:nvPr/>
        </p:nvPicPr>
        <p:blipFill>
          <a:blip r:embed="rId2"/>
          <a:stretch>
            <a:fillRect/>
          </a:stretch>
        </p:blipFill>
        <p:spPr>
          <a:xfrm>
            <a:off x="9112925" y="4706224"/>
            <a:ext cx="2569838" cy="1631041"/>
          </a:xfrm>
          <a:prstGeom prst="rect">
            <a:avLst/>
          </a:prstGeom>
        </p:spPr>
      </p:pic>
    </p:spTree>
    <p:extLst>
      <p:ext uri="{BB962C8B-B14F-4D97-AF65-F5344CB8AC3E}">
        <p14:creationId xmlns:p14="http://schemas.microsoft.com/office/powerpoint/2010/main" val="32392312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AB789D5-80B0-4D02-BFFD-D4C5A2ED6BE7}"/>
              </a:ext>
            </a:extLst>
          </p:cNvPr>
          <p:cNvSpPr>
            <a:spLocks noGrp="1"/>
          </p:cNvSpPr>
          <p:nvPr>
            <p:ph type="title"/>
          </p:nvPr>
        </p:nvSpPr>
        <p:spPr/>
        <p:txBody>
          <a:bodyPr>
            <a:normAutofit fontScale="90000"/>
          </a:bodyPr>
          <a:lstStyle/>
          <a:p>
            <a:r>
              <a:rPr lang="nl-BE" b="1" dirty="0"/>
              <a:t>Wat is de sfeer?</a:t>
            </a:r>
            <a:br>
              <a:rPr lang="nl-BE" b="1" dirty="0"/>
            </a:br>
            <a:endParaRPr lang="nl-BE" dirty="0"/>
          </a:p>
        </p:txBody>
      </p:sp>
      <p:sp>
        <p:nvSpPr>
          <p:cNvPr id="3" name="Tijdelijke aanduiding voor inhoud 2">
            <a:extLst>
              <a:ext uri="{FF2B5EF4-FFF2-40B4-BE49-F238E27FC236}">
                <a16:creationId xmlns:a16="http://schemas.microsoft.com/office/drawing/2014/main" id="{4AD5AE96-31C8-488A-849A-7745CC15ED12}"/>
              </a:ext>
            </a:extLst>
          </p:cNvPr>
          <p:cNvSpPr>
            <a:spLocks noGrp="1"/>
          </p:cNvSpPr>
          <p:nvPr>
            <p:ph idx="1"/>
          </p:nvPr>
        </p:nvSpPr>
        <p:spPr/>
        <p:txBody>
          <a:bodyPr/>
          <a:lstStyle/>
          <a:p>
            <a:pPr marL="0" indent="0">
              <a:buNone/>
            </a:pPr>
            <a:r>
              <a:rPr lang="nl-BE" dirty="0"/>
              <a:t>     </a:t>
            </a:r>
          </a:p>
          <a:p>
            <a:r>
              <a:rPr lang="nl-BE" dirty="0"/>
              <a:t>                                  </a:t>
            </a:r>
            <a:r>
              <a:rPr lang="nl-BE" dirty="0">
                <a:sym typeface="Wingdings" panose="05000000000000000000" pitchFamily="2" charset="2"/>
              </a:rPr>
              <a:t> </a:t>
            </a:r>
            <a:r>
              <a:rPr lang="nl-BE" dirty="0"/>
              <a:t>Mensen van alle leeftijden doen mee</a:t>
            </a:r>
          </a:p>
          <a:p>
            <a:endParaRPr lang="nl-BE" dirty="0"/>
          </a:p>
          <a:p>
            <a:r>
              <a:rPr lang="nl-BE" dirty="0"/>
              <a:t>                                </a:t>
            </a:r>
            <a:r>
              <a:rPr lang="nl-BE" dirty="0">
                <a:sym typeface="Wingdings" panose="05000000000000000000" pitchFamily="2" charset="2"/>
              </a:rPr>
              <a:t> </a:t>
            </a:r>
            <a:r>
              <a:rPr lang="nl-BE" dirty="0"/>
              <a:t>Er is veel gelach, confetti, en uiteraard</a:t>
            </a:r>
          </a:p>
          <a:p>
            <a:endParaRPr lang="nl-BE" dirty="0"/>
          </a:p>
          <a:p>
            <a:pPr marL="0" indent="0">
              <a:buNone/>
            </a:pPr>
            <a:r>
              <a:rPr lang="nl-BE" dirty="0"/>
              <a:t>                                 </a:t>
            </a:r>
            <a:r>
              <a:rPr lang="nl-BE" dirty="0">
                <a:sym typeface="Wingdings" panose="05000000000000000000" pitchFamily="2" charset="2"/>
              </a:rPr>
              <a:t> Er is veel gelach, confetti, en uiteraard</a:t>
            </a:r>
            <a:endParaRPr lang="nl-BE" dirty="0"/>
          </a:p>
        </p:txBody>
      </p:sp>
      <p:pic>
        <p:nvPicPr>
          <p:cNvPr id="4" name="Afbeelding 3">
            <a:extLst>
              <a:ext uri="{FF2B5EF4-FFF2-40B4-BE49-F238E27FC236}">
                <a16:creationId xmlns:a16="http://schemas.microsoft.com/office/drawing/2014/main" id="{7E12C563-6333-4780-92E2-B199ABE8E906}"/>
              </a:ext>
            </a:extLst>
          </p:cNvPr>
          <p:cNvPicPr>
            <a:picLocks noChangeAspect="1"/>
          </p:cNvPicPr>
          <p:nvPr/>
        </p:nvPicPr>
        <p:blipFill>
          <a:blip r:embed="rId2"/>
          <a:stretch>
            <a:fillRect/>
          </a:stretch>
        </p:blipFill>
        <p:spPr>
          <a:xfrm>
            <a:off x="975349" y="3078758"/>
            <a:ext cx="2838844" cy="2129133"/>
          </a:xfrm>
          <a:prstGeom prst="rect">
            <a:avLst/>
          </a:prstGeom>
        </p:spPr>
      </p:pic>
      <p:pic>
        <p:nvPicPr>
          <p:cNvPr id="5" name="Afbeelding 4">
            <a:extLst>
              <a:ext uri="{FF2B5EF4-FFF2-40B4-BE49-F238E27FC236}">
                <a16:creationId xmlns:a16="http://schemas.microsoft.com/office/drawing/2014/main" id="{84B7C7A2-CC6C-4BE9-BC4E-FFFFB2CF6701}"/>
              </a:ext>
            </a:extLst>
          </p:cNvPr>
          <p:cNvPicPr>
            <a:picLocks noChangeAspect="1"/>
          </p:cNvPicPr>
          <p:nvPr/>
        </p:nvPicPr>
        <p:blipFill>
          <a:blip r:embed="rId3"/>
          <a:stretch>
            <a:fillRect/>
          </a:stretch>
        </p:blipFill>
        <p:spPr>
          <a:xfrm>
            <a:off x="9211112" y="3241139"/>
            <a:ext cx="2456226" cy="1637484"/>
          </a:xfrm>
          <a:prstGeom prst="rect">
            <a:avLst/>
          </a:prstGeom>
        </p:spPr>
      </p:pic>
    </p:spTree>
    <p:extLst>
      <p:ext uri="{BB962C8B-B14F-4D97-AF65-F5344CB8AC3E}">
        <p14:creationId xmlns:p14="http://schemas.microsoft.com/office/powerpoint/2010/main" val="9057793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310E8B-0220-4D8C-9F16-7C593BCF8719}"/>
              </a:ext>
            </a:extLst>
          </p:cNvPr>
          <p:cNvSpPr>
            <a:spLocks noGrp="1"/>
          </p:cNvSpPr>
          <p:nvPr>
            <p:ph type="title"/>
          </p:nvPr>
        </p:nvSpPr>
        <p:spPr/>
        <p:txBody>
          <a:bodyPr/>
          <a:lstStyle/>
          <a:p>
            <a:r>
              <a:rPr lang="nl-BE" dirty="0"/>
              <a:t>Film carnaval </a:t>
            </a:r>
          </a:p>
        </p:txBody>
      </p:sp>
      <p:pic>
        <p:nvPicPr>
          <p:cNvPr id="5" name="Tijdelijke aanduiding voor inhoud 4">
            <a:extLst>
              <a:ext uri="{FF2B5EF4-FFF2-40B4-BE49-F238E27FC236}">
                <a16:creationId xmlns:a16="http://schemas.microsoft.com/office/drawing/2014/main" id="{FAE6DEA5-71CB-455D-A75F-5A09D473F41F}"/>
              </a:ext>
            </a:extLst>
          </p:cNvPr>
          <p:cNvPicPr>
            <a:picLocks noGrp="1" noChangeAspect="1"/>
          </p:cNvPicPr>
          <p:nvPr>
            <p:ph idx="1"/>
          </p:nvPr>
        </p:nvPicPr>
        <p:blipFill>
          <a:blip r:embed="rId2"/>
          <a:stretch>
            <a:fillRect/>
          </a:stretch>
        </p:blipFill>
        <p:spPr>
          <a:xfrm>
            <a:off x="4158625" y="2852258"/>
            <a:ext cx="4519428" cy="2510794"/>
          </a:xfrm>
          <a:prstGeom prst="rect">
            <a:avLst/>
          </a:prstGeom>
        </p:spPr>
      </p:pic>
      <p:pic>
        <p:nvPicPr>
          <p:cNvPr id="4" name="Afbeelding 3">
            <a:extLst>
              <a:ext uri="{FF2B5EF4-FFF2-40B4-BE49-F238E27FC236}">
                <a16:creationId xmlns:a16="http://schemas.microsoft.com/office/drawing/2014/main" id="{7B56A87B-0731-45EF-B42A-702CB066B7B1}"/>
              </a:ext>
            </a:extLst>
          </p:cNvPr>
          <p:cNvPicPr>
            <a:picLocks noChangeAspect="1"/>
          </p:cNvPicPr>
          <p:nvPr/>
        </p:nvPicPr>
        <p:blipFill>
          <a:blip r:embed="rId3"/>
          <a:stretch>
            <a:fillRect/>
          </a:stretch>
        </p:blipFill>
        <p:spPr>
          <a:xfrm>
            <a:off x="805497" y="2607967"/>
            <a:ext cx="3267901" cy="3267901"/>
          </a:xfrm>
          <a:prstGeom prst="rect">
            <a:avLst/>
          </a:prstGeom>
        </p:spPr>
      </p:pic>
      <p:pic>
        <p:nvPicPr>
          <p:cNvPr id="6" name="Afbeelding 5">
            <a:extLst>
              <a:ext uri="{FF2B5EF4-FFF2-40B4-BE49-F238E27FC236}">
                <a16:creationId xmlns:a16="http://schemas.microsoft.com/office/drawing/2014/main" id="{ED9655CA-731E-49A0-B7BD-1B99E17D1D41}"/>
              </a:ext>
            </a:extLst>
          </p:cNvPr>
          <p:cNvPicPr>
            <a:picLocks noChangeAspect="1"/>
          </p:cNvPicPr>
          <p:nvPr/>
        </p:nvPicPr>
        <p:blipFill>
          <a:blip r:embed="rId4"/>
          <a:stretch>
            <a:fillRect/>
          </a:stretch>
        </p:blipFill>
        <p:spPr>
          <a:xfrm>
            <a:off x="8763280" y="2796043"/>
            <a:ext cx="2623223" cy="2623223"/>
          </a:xfrm>
          <a:prstGeom prst="rect">
            <a:avLst/>
          </a:prstGeom>
        </p:spPr>
      </p:pic>
    </p:spTree>
    <p:extLst>
      <p:ext uri="{BB962C8B-B14F-4D97-AF65-F5344CB8AC3E}">
        <p14:creationId xmlns:p14="http://schemas.microsoft.com/office/powerpoint/2010/main" val="19540362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4916FA-8CBA-4525-A859-13FEC5716AEC}"/>
              </a:ext>
            </a:extLst>
          </p:cNvPr>
          <p:cNvSpPr>
            <a:spLocks noGrp="1"/>
          </p:cNvSpPr>
          <p:nvPr>
            <p:ph type="title"/>
          </p:nvPr>
        </p:nvSpPr>
        <p:spPr/>
        <p:txBody>
          <a:bodyPr/>
          <a:lstStyle/>
          <a:p>
            <a:r>
              <a:rPr lang="nl-BE" dirty="0"/>
              <a:t>Auteurs die meedoen in de film </a:t>
            </a:r>
          </a:p>
        </p:txBody>
      </p:sp>
      <p:pic>
        <p:nvPicPr>
          <p:cNvPr id="4" name="Tijdelijke aanduiding voor inhoud 3">
            <a:extLst>
              <a:ext uri="{FF2B5EF4-FFF2-40B4-BE49-F238E27FC236}">
                <a16:creationId xmlns:a16="http://schemas.microsoft.com/office/drawing/2014/main" id="{5323FB87-EEE4-47CA-A097-0ACE2E602E6D}"/>
              </a:ext>
            </a:extLst>
          </p:cNvPr>
          <p:cNvPicPr>
            <a:picLocks noGrp="1" noChangeAspect="1"/>
          </p:cNvPicPr>
          <p:nvPr>
            <p:ph idx="1"/>
          </p:nvPr>
        </p:nvPicPr>
        <p:blipFill>
          <a:blip r:embed="rId2"/>
          <a:stretch>
            <a:fillRect/>
          </a:stretch>
        </p:blipFill>
        <p:spPr>
          <a:xfrm>
            <a:off x="3294777" y="2687419"/>
            <a:ext cx="5334000" cy="2990850"/>
          </a:xfrm>
          <a:prstGeom prst="rect">
            <a:avLst/>
          </a:prstGeom>
        </p:spPr>
      </p:pic>
    </p:spTree>
    <p:extLst>
      <p:ext uri="{BB962C8B-B14F-4D97-AF65-F5344CB8AC3E}">
        <p14:creationId xmlns:p14="http://schemas.microsoft.com/office/powerpoint/2010/main" val="2317474605"/>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sch">
  <a:themeElements>
    <a:clrScheme name="Organisch">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sch">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sch">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119</TotalTime>
  <Words>984</Words>
  <Application>Microsoft Office PowerPoint</Application>
  <PresentationFormat>Breedbeeld</PresentationFormat>
  <Paragraphs>113</Paragraphs>
  <Slides>49</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49</vt:i4>
      </vt:variant>
    </vt:vector>
  </HeadingPairs>
  <TitlesOfParts>
    <vt:vector size="54" baseType="lpstr">
      <vt:lpstr>Arial</vt:lpstr>
      <vt:lpstr>Garamond</vt:lpstr>
      <vt:lpstr>Google Sans</vt:lpstr>
      <vt:lpstr>Wingdings</vt:lpstr>
      <vt:lpstr>Organisch</vt:lpstr>
      <vt:lpstr>PowerPoint-presentatie</vt:lpstr>
      <vt:lpstr>Waar word carnaval het meest gevierd in België ? </vt:lpstr>
      <vt:lpstr>Woordje uitleg Aalst carnaval </vt:lpstr>
      <vt:lpstr>Wat maakt Aalst carnaval zo bijzonder </vt:lpstr>
      <vt:lpstr>De Maskers en Kostuums</vt:lpstr>
      <vt:lpstr>Wanneer wordt het gevierd?</vt:lpstr>
      <vt:lpstr>Wat is de sfeer? </vt:lpstr>
      <vt:lpstr>Film carnaval </vt:lpstr>
      <vt:lpstr>Auteurs die meedoen in de film </vt:lpstr>
      <vt:lpstr>PowerPoint-presentatie</vt:lpstr>
      <vt:lpstr>Jef Vandeviver</vt:lpstr>
      <vt:lpstr>Herman Verbruggen</vt:lpstr>
      <vt:lpstr> Ben Rottiers</vt:lpstr>
      <vt:lpstr>Ann Tuts </vt:lpstr>
      <vt:lpstr>Carnaval in Nederland </vt:lpstr>
      <vt:lpstr>🎉 Oeteldonk</vt:lpstr>
      <vt:lpstr>Prins Carnaval woordje uitleg </vt:lpstr>
      <vt:lpstr>Belangrijk figuur prins carnaval </vt:lpstr>
      <vt:lpstr>Carnaval in Brazilië </vt:lpstr>
      <vt:lpstr>Hoe vieren ze carnaval in Brazilië  </vt:lpstr>
      <vt:lpstr>Waar gaat de beroemdste viering door </vt:lpstr>
      <vt:lpstr>Welke is de belangrijkste muziekstijl tijdens het Braziliaanse carnaval</vt:lpstr>
      <vt:lpstr>Hoe lang duurt carnaval in Brasilia ?  </vt:lpstr>
      <vt:lpstr>Quiz carnaval </vt:lpstr>
      <vt:lpstr>In welke periode wordt carnaval meestal gevierd?</vt:lpstr>
      <vt:lpstr>2. Carnaval begint vlak vóór welke christelijke periode?</vt:lpstr>
      <vt:lpstr>3. Hoe heet de dinsdag vóór Aswoensdag?</vt:lpstr>
      <vt:lpstr>Welke stad staat bekend om zijn grote carnavalsoptocht in België?</vt:lpstr>
      <vt:lpstr>Welke Braziliaanse stad is wereldberoemd om haar carnaval?</vt:lpstr>
      <vt:lpstr>6. Wat dragen mensen meestal tijdens carnaval?</vt:lpstr>
      <vt:lpstr>Hoe heet de prins die vaak centraal staat tijdens carnaval?</vt:lpstr>
      <vt:lpstr>8. Wat wordt vaak gegooid tijdens optochten?</vt:lpstr>
      <vt:lpstr>Wat is een typische lekkernij tijdens carnaval in België en Nederland?</vt:lpstr>
      <vt:lpstr>10. Welke kleuren zie je vaak bij carnaval?</vt:lpstr>
      <vt:lpstr>12. Hoe heet Aswoensdag in het Engels?</vt:lpstr>
      <vt:lpstr>In welke Duitse stad is carnaval heel bekend?</vt:lpstr>
      <vt:lpstr>14. Wat wordt vaak verkozen bij de start van carnaval?</vt:lpstr>
      <vt:lpstr> Wat hoort bij een carnavalsoptocht?</vt:lpstr>
      <vt:lpstr>Wat betekent “vasteloavend” in Limburg?</vt:lpstr>
      <vt:lpstr>Welke muziek hoor je vaak tijdens carnaval?</vt:lpstr>
      <vt:lpstr>Wat dragen veel mensen op hun gezicht?</vt:lpstr>
      <vt:lpstr>Hoeveel dagen duurt carnaval meestal officieel?</vt:lpstr>
      <vt:lpstr>. Wat wordt vaak symbolisch verbrand aan het einde van carnaval?</vt:lpstr>
      <vt:lpstr>21. In welk land is het carnaval van Venetië beroemd?</vt:lpstr>
      <vt:lpstr>Wat is typisch voor het carnaval in Venetië?</vt:lpstr>
      <vt:lpstr>Wat betekent het woord “carnaval” vermoedelijk oorspronkelijk?</vt:lpstr>
      <vt:lpstr>Welke dag start vaak het carnavalsweekend in veel steden?</vt:lpstr>
      <vt:lpstr>Wat is een andere naam voor carnaval in sommige streken?</vt:lpstr>
      <vt:lpstr>Bedankt voor jullie aandacht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Jarne Hennebel</dc:creator>
  <cp:lastModifiedBy>Jarne Hennebel</cp:lastModifiedBy>
  <cp:revision>3</cp:revision>
  <dcterms:created xsi:type="dcterms:W3CDTF">2026-02-16T08:24:57Z</dcterms:created>
  <dcterms:modified xsi:type="dcterms:W3CDTF">2026-02-17T09:04:20Z</dcterms:modified>
</cp:coreProperties>
</file>