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1B4"/>
    <a:srgbClr val="FCFA9C"/>
    <a:srgbClr val="2FB5C3"/>
    <a:srgbClr val="A7E6EF"/>
    <a:srgbClr val="FCFC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21202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44665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7722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88334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32171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5039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46168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78317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51141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95345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4674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AF779-8A5E-4491-B66D-024CA0DEA878}" type="datetimeFigureOut">
              <a:rPr lang="nl-BE" smtClean="0"/>
              <a:t>20/03/2024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546A2-C33B-44CB-9D60-10E57637D9D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2674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58686" y="781396"/>
            <a:ext cx="9144000" cy="2803212"/>
          </a:xfrm>
          <a:solidFill>
            <a:srgbClr val="2FB5C3"/>
          </a:solidFill>
        </p:spPr>
        <p:txBody>
          <a:bodyPr>
            <a:noAutofit/>
          </a:bodyPr>
          <a:lstStyle/>
          <a:p>
            <a:r>
              <a:rPr lang="nl-NL" sz="9600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De Paas</a:t>
            </a:r>
            <a:br>
              <a:rPr lang="nl-NL" sz="9600" dirty="0" smtClean="0">
                <a:solidFill>
                  <a:srgbClr val="FFFF00"/>
                </a:solidFill>
                <a:latin typeface="Britannic Bold" panose="020B0903060703020204" pitchFamily="34" charset="0"/>
              </a:rPr>
            </a:br>
            <a:r>
              <a:rPr lang="nl-NL" sz="9600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QUIZ</a:t>
            </a:r>
            <a:endParaRPr lang="nl-BE" sz="9600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77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45707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</a:rPr>
              <a:t>As donderdag en Witte vrijdag</a:t>
            </a:r>
          </a:p>
          <a:p>
            <a:endParaRPr lang="nl-NL" dirty="0">
              <a:solidFill>
                <a:srgbClr val="2FB5C3"/>
              </a:solidFill>
            </a:endParaRPr>
          </a:p>
          <a:p>
            <a:r>
              <a:rPr lang="nl-NL" dirty="0" smtClean="0">
                <a:solidFill>
                  <a:srgbClr val="2FB5C3"/>
                </a:solidFill>
              </a:rPr>
              <a:t>Goede donderdag en Witte vrijdag</a:t>
            </a:r>
          </a:p>
          <a:p>
            <a:endParaRPr lang="nl-NL" dirty="0">
              <a:solidFill>
                <a:srgbClr val="2FB5C3"/>
              </a:solidFill>
            </a:endParaRPr>
          </a:p>
          <a:p>
            <a:r>
              <a:rPr lang="nl-NL" dirty="0" smtClean="0">
                <a:solidFill>
                  <a:srgbClr val="2FB5C3"/>
                </a:solidFill>
              </a:rPr>
              <a:t>Witte donderdag en Goede vrijdag </a:t>
            </a:r>
            <a:endParaRPr lang="nl-BE" dirty="0">
              <a:solidFill>
                <a:srgbClr val="2FB5C3"/>
              </a:solidFill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 heten de donderdag en vrijdag voor Pasen?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6576969" y="3807015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7056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578595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2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3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4</a:t>
            </a:r>
          </a:p>
          <a:p>
            <a:endParaRPr lang="nl-BE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Hoeveel letters  ( A ) zitten er in Paashaas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1795244" y="3790237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4736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45707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Perzik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Perseen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Pesach</a:t>
            </a: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De naam Pasen is afgeleid van een Joods woord, welk?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2785145" y="3832181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577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96041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Zodat de buren ze niet konden vinden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Men dacht dat de grond dan vruchtbaarder werd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Om het vinden moeilijker te maken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Vroeger verstopte men eieren in de grond, waarom?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9152389" y="2783558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8963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87652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Dat je eruit ziet als een konijn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Dat je in het geel gekleed bent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Dat je er heel goed uitziet, het is een compliment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Wat betekent het spreekwoord</a:t>
            </a:r>
            <a:b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</a:br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‘er op je Paasbest uitzien’?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9244668" y="3807014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6485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12151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Een week na Pasen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Een maand voor Pasen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Een week voor Pasen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Wanneer valt Palmzondag?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4790114" y="3815403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5581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94705"/>
          </a:xfrm>
          <a:solidFill>
            <a:srgbClr val="FCFA9C"/>
          </a:solidFill>
        </p:spPr>
        <p:txBody>
          <a:bodyPr>
            <a:normAutofit lnSpcReduction="10000"/>
          </a:bodyPr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40 dagen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15 dagen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100 dagen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Hoeveel dagen na Pasen duurt het nog tot Hemelvaart?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2994870" y="1743323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772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519872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Ten vroegste 30 januari en ten laatste 30 mei 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Ten vroegste 22 maart en ten laatste 25 april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Pasen valt altijd op dezelfde datum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>
            <a:normAutofit fontScale="90000"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Pasen valt nooit op dezelfde datum, wanneer kan het ten vroegste en ten laatste?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8732939" y="2766779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2070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29597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De oren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De voeten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In het midden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>
            <a:normAutofit fontScale="90000"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Waar bijten 76% van de mensen eerst een stuk af als ze een chocolade paashaas eten?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13" y="2096477"/>
            <a:ext cx="3283120" cy="2187892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2827090" y="1777695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2923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934682"/>
            <a:ext cx="10515600" cy="2167535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Ja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pPr marL="0" indent="0">
              <a:buNone/>
            </a:pPr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Nee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Is Pasen een officiële feestdag?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2013358" y="1869157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9193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Op welke dag valt Pasen?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951460"/>
            <a:ext cx="10515600" cy="2553428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Maandag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Zondag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Dat kan elk jaar verschillen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Pijl-omlaag 3"/>
          <p:cNvSpPr/>
          <p:nvPr/>
        </p:nvSpPr>
        <p:spPr>
          <a:xfrm rot="5400000">
            <a:off x="2734811" y="2909392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9349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20540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Rozen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Narcissen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Gerbera’s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 heten de bloemen die rond Pasen altijd bloeien?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1572" y="2053162"/>
            <a:ext cx="2887288" cy="2165466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3101468" y="2817113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7313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37986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Witte rozen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Witte hyacinten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Witte lelies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Niet alleen narcissen staan symbool voor Pasen maar ook?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24374" r="25812"/>
          <a:stretch/>
        </p:blipFill>
        <p:spPr>
          <a:xfrm>
            <a:off x="5586153" y="1948142"/>
            <a:ext cx="1700368" cy="2492952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3221372" y="3840570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8867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12819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Nooit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4 keer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20 keer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>
            <a:normAutofit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Hoeveel keer is het al voorgevallen dat het sneeuwt bij Pasen?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2541864" y="2800336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0864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47711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Ze stampen met hun pootjes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Het ei barst automatisch als de tijd rijp is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Ze hebben een speciale ‘tand’ om de schaal stuk te maken, die tand valt na de geboorte direct af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 geraken kuikentjes uit hun ei?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7264866" y="4134185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171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01091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Nee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Ja, een witte oorlel geeft witte eieren en een rode oorlel geeft bruine eieren</a:t>
            </a: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Kan je aan de oorlel van een kip zien welke kleur eieren ze legt?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4135773" y="3177840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7910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94705"/>
          </a:xfrm>
          <a:solidFill>
            <a:srgbClr val="FCFA9C"/>
          </a:solidFill>
        </p:spPr>
        <p:txBody>
          <a:bodyPr>
            <a:normAutofit lnSpcReduction="10000"/>
          </a:bodyPr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Veel te veel suikers eten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Vruchtbaarheid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Lekker eten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Een paasei staat symbool voor?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4077049" y="2682890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744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991880"/>
            <a:ext cx="10515600" cy="2763000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Witte chocolade bevat cacaoboter</a:t>
            </a:r>
          </a:p>
          <a:p>
            <a:pPr marL="0" indent="0">
              <a:buNone/>
            </a:pPr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Donkere chocolade bevat cacaobonen en cacaoboter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Melk chocolade bevat cacaobonen en cacaoboter </a:t>
            </a: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838200" y="134937"/>
            <a:ext cx="10515600" cy="1690688"/>
          </a:xfrm>
          <a:solidFill>
            <a:srgbClr val="2FB5C3"/>
          </a:solidFill>
        </p:spPr>
        <p:txBody>
          <a:bodyPr>
            <a:normAutofit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Chocolade wordt gemaakt van cacao, welke stelling is juist? (1)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6795082" y="1936270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6958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96251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1600</a:t>
            </a:r>
            <a:endParaRPr lang="nl-BE" dirty="0" smtClean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1800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1900</a:t>
            </a: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Wanneer is de moderne paashaas ontstaan?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2407640" y="1734934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3994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12630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17 miljoen eieren 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35 miljoen eieren 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5 miljoen eieren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Hoeveel eieren (van de kip) eten we samen in het Paasweekend?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4328719" y="1776879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6754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12877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10 chocolade eieren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50 chocolade eieren 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90 chocolade eieren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Hoeveel chocolade eieren eten we tijdens het Paasweekend?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4832059" y="2774863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9297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70874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Veel chocolade eten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De herrijzenis van Christus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Het laatste avondmaal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Wat is de betekenis van Pasen?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5957581" y="2842280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423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2091632"/>
            <a:ext cx="10515600" cy="2729750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Voor de stad Rome en voor de wereld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Voor de arbeiders en de adel</a:t>
            </a:r>
          </a:p>
          <a:p>
            <a:endParaRPr lang="nl-NL" dirty="0" smtClean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Voor de chocolade en de kinderen</a:t>
            </a:r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838200" y="248747"/>
            <a:ext cx="10515600" cy="1713057"/>
          </a:xfrm>
          <a:solidFill>
            <a:srgbClr val="2FB5C3"/>
          </a:solidFill>
        </p:spPr>
        <p:txBody>
          <a:bodyPr>
            <a:normAutofit fontScale="90000"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Met Pasen spreekt de Paus een zegen uit in het Latijns = Urbi et Orbi, Wat betekend die zegen?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7365534" y="2020158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7026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29255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Om de demonen van de winter te verjagen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Omdat het gezellig is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Om de kerstboom te verbranden</a:t>
            </a: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Waarom worden er paasvuren aangestoken?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948" y="2477193"/>
            <a:ext cx="2941166" cy="1960777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8086987" y="1703083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2047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045633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De kerk wilde mensen een extra dag vrij gunnen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Er is een feestdag voor Jezus en een extra voor God 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Dat is ooit zo bedacht door de tweede kamer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Waarom vieren we twee Paasdagen?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sp>
        <p:nvSpPr>
          <p:cNvPr id="5" name="Pijl-omlaag 4"/>
          <p:cNvSpPr/>
          <p:nvPr/>
        </p:nvSpPr>
        <p:spPr>
          <a:xfrm rot="5400000">
            <a:off x="9034943" y="1776879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4161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2297488"/>
          </a:xfrm>
          <a:solidFill>
            <a:srgbClr val="FCFA9C"/>
          </a:solidFill>
        </p:spPr>
        <p:txBody>
          <a:bodyPr/>
          <a:lstStyle/>
          <a:p>
            <a:endParaRPr lang="nl-NL" sz="4800" dirty="0" smtClean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pPr marL="0" indent="0" algn="ctr">
              <a:buNone/>
            </a:pPr>
            <a:r>
              <a:rPr lang="nl-NL" sz="4800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Iets wat nooit zal gebeuren</a:t>
            </a:r>
          </a:p>
          <a:p>
            <a:endParaRPr lang="nl-NL" sz="5400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>
            <a:normAutofit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Wat betekenen dit spreekwoord?</a:t>
            </a:r>
            <a:b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</a:br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‘Als Pasen en Pinksteren op 1 dag vallen’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88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2247611"/>
          </a:xfrm>
          <a:solidFill>
            <a:srgbClr val="FCFA9C"/>
          </a:solidFill>
        </p:spPr>
        <p:txBody>
          <a:bodyPr/>
          <a:lstStyle/>
          <a:p>
            <a:endParaRPr lang="nl-NL" sz="4800" dirty="0" smtClean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pPr marL="0" indent="0" algn="ctr">
              <a:buNone/>
            </a:pPr>
            <a:r>
              <a:rPr lang="nl-NL" sz="4800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Als Kerst warm is, wordt Pasen koud</a:t>
            </a:r>
          </a:p>
          <a:p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Wat betekent dit spreekwoord?</a:t>
            </a:r>
            <a:b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</a:br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‘Een groene Kerstmis, een witte Pasen’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26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925378"/>
            <a:ext cx="10515600" cy="2480368"/>
          </a:xfrm>
          <a:solidFill>
            <a:srgbClr val="FCFA9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nl-NL" sz="4800" dirty="0" smtClean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pPr marL="0" indent="0" algn="ctr">
              <a:buNone/>
            </a:pPr>
            <a:r>
              <a:rPr lang="nl-NL" sz="4800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Iets doen wat te laat komt</a:t>
            </a:r>
            <a:endParaRPr lang="nl-BE" sz="4800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b="1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Wat betekent dit spreekwoord?</a:t>
            </a:r>
            <a:br>
              <a:rPr lang="nl-NL" b="1" dirty="0" smtClean="0">
                <a:solidFill>
                  <a:srgbClr val="FFFF00"/>
                </a:solidFill>
                <a:latin typeface="Britannic Bold" panose="020B0903060703020204" pitchFamily="34" charset="0"/>
              </a:rPr>
            </a:br>
            <a:r>
              <a:rPr lang="nl-NL" b="1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‘vijgen na Pasen’ </a:t>
            </a:r>
            <a:endParaRPr lang="nl-BE" b="1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69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29997"/>
          </a:xfrm>
          <a:solidFill>
            <a:srgbClr val="FCFA9C"/>
          </a:solidFill>
        </p:spPr>
        <p:txBody>
          <a:bodyPr>
            <a:normAutofit/>
          </a:bodyPr>
          <a:lstStyle/>
          <a:p>
            <a:r>
              <a:rPr lang="nl-NL" sz="4800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Waar</a:t>
            </a:r>
          </a:p>
          <a:p>
            <a:endParaRPr lang="nl-NL" sz="4800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sz="4800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Niet waar</a:t>
            </a:r>
            <a:endParaRPr lang="nl-BE" sz="4800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838200" y="149629"/>
            <a:ext cx="10515600" cy="1541059"/>
          </a:xfrm>
          <a:solidFill>
            <a:srgbClr val="2FB5C3"/>
          </a:solidFill>
        </p:spPr>
        <p:txBody>
          <a:bodyPr>
            <a:normAutofit fontScale="90000"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In Amerika worden er met Pasen eieren op de grasvelden van het Witte Huis gerold?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6751" y="1926544"/>
            <a:ext cx="3651365" cy="2428157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3045204" y="1885936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1152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2041756"/>
            <a:ext cx="10515600" cy="2629997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Italië 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België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Spanje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838200" y="212321"/>
            <a:ext cx="10515600" cy="1613304"/>
          </a:xfrm>
          <a:solidFill>
            <a:srgbClr val="2FB5C3"/>
          </a:solidFill>
        </p:spPr>
        <p:txBody>
          <a:bodyPr>
            <a:normAutofit fontScale="90000"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In welk land wordt met Pasen een traditionele zoete cake genaamd </a:t>
            </a:r>
            <a:b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</a:br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‘colomba di Pasqua’ gegeten 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161" y="2132533"/>
            <a:ext cx="3668975" cy="2448441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2407640" y="1952170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3047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46128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De Bilby (paasbilby)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De kangoeroe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Geen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Wij kennen de Paashaas, maar welk dier staat centraal in Australië tijdens Pasen?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8814" y="2071254"/>
            <a:ext cx="4450080" cy="2225040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4664279" y="1752472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6864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63000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Zweden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Dit bestaat niet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Hongarije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>
            <a:normAutofit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In welk land wordt er een paasbuffet genaamd Påskbord gehouden?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823" y="2044382"/>
            <a:ext cx="3100647" cy="2325485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2737093" y="1725600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7358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29597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Snoepjes en taart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Chocolade paaseitjes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Je mag niet snoepen tijdens Pasen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Wat kan je snoepen tijdens Pasen?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252" y="2196544"/>
            <a:ext cx="3727046" cy="1987758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4882393" y="2800336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9711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16379"/>
            <a:ext cx="10515600" cy="1574310"/>
          </a:xfrm>
          <a:solidFill>
            <a:srgbClr val="2FB5C3"/>
          </a:solidFill>
        </p:spPr>
        <p:txBody>
          <a:bodyPr>
            <a:normAutofit fontScale="90000"/>
          </a:bodyPr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Welk fruit wordt geassocieerd met paasdecoraties en symboliseert vruchtbaarheid? 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79873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De sinaasappel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De banaan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De pruim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1011" y="1891378"/>
            <a:ext cx="3657600" cy="2438400"/>
          </a:xfrm>
          <a:prstGeom prst="rect">
            <a:avLst/>
          </a:prstGeom>
        </p:spPr>
      </p:pic>
      <p:sp>
        <p:nvSpPr>
          <p:cNvPr id="5" name="Pijl-omlaag 4"/>
          <p:cNvSpPr/>
          <p:nvPr/>
        </p:nvSpPr>
        <p:spPr>
          <a:xfrm rot="5400000">
            <a:off x="3884103" y="1776879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2987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595373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4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20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12</a:t>
            </a:r>
          </a:p>
          <a:p>
            <a:endParaRPr lang="nl-NL" dirty="0"/>
          </a:p>
          <a:p>
            <a:endParaRPr lang="nl-BE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Hoeveel paaseieren zitten er in een dozijn?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325" y="1994918"/>
            <a:ext cx="2400192" cy="2256786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2172749" y="3794504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2029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586984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 dag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21 dagen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1 jaar </a:t>
            </a:r>
            <a:endParaRPr lang="nl-BE" dirty="0">
              <a:solidFill>
                <a:srgbClr val="2FB5C3"/>
              </a:solidFill>
              <a:latin typeface="Britannic Bold" panose="020B0903060703020204" pitchFamily="34" charset="0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Hoelang zit een kip op een ei?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160" y="2104704"/>
            <a:ext cx="3048000" cy="2028825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3078760" y="2800334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2835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71542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</a:rPr>
              <a:t>Een haas heeft langere oren dan een konijn</a:t>
            </a:r>
          </a:p>
          <a:p>
            <a:endParaRPr lang="nl-NL" dirty="0">
              <a:solidFill>
                <a:srgbClr val="2FB5C3"/>
              </a:solidFill>
            </a:endParaRPr>
          </a:p>
          <a:p>
            <a:r>
              <a:rPr lang="nl-NL" dirty="0" smtClean="0">
                <a:solidFill>
                  <a:srgbClr val="2FB5C3"/>
                </a:solidFill>
              </a:rPr>
              <a:t>Een konijn is het vrouwtje een haas het mannetje</a:t>
            </a:r>
          </a:p>
          <a:p>
            <a:endParaRPr lang="nl-NL" dirty="0">
              <a:solidFill>
                <a:srgbClr val="2FB5C3"/>
              </a:solidFill>
            </a:endParaRPr>
          </a:p>
          <a:p>
            <a:r>
              <a:rPr lang="nl-NL" dirty="0" smtClean="0">
                <a:solidFill>
                  <a:srgbClr val="2FB5C3"/>
                </a:solidFill>
              </a:rPr>
              <a:t>Een haas heeft kortere poten dan een konijn</a:t>
            </a:r>
            <a:endParaRPr lang="nl-BE" dirty="0">
              <a:solidFill>
                <a:srgbClr val="2FB5C3"/>
              </a:solidFill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838200" y="281998"/>
            <a:ext cx="10515600" cy="1325563"/>
          </a:xfrm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Wat is het verschil tussen een haas en een konijn?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5491" y="2320808"/>
            <a:ext cx="2562225" cy="1781175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7768205" y="1751712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50559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12151"/>
          </a:xfrm>
          <a:solidFill>
            <a:srgbClr val="FCFA9C"/>
          </a:solidFill>
        </p:spPr>
        <p:txBody>
          <a:bodyPr/>
          <a:lstStyle/>
          <a:p>
            <a:r>
              <a:rPr lang="nl-NL" dirty="0" smtClean="0">
                <a:solidFill>
                  <a:srgbClr val="2FB5C3"/>
                </a:solidFill>
              </a:rPr>
              <a:t>Parijs</a:t>
            </a:r>
          </a:p>
          <a:p>
            <a:endParaRPr lang="nl-NL" dirty="0">
              <a:solidFill>
                <a:srgbClr val="2FB5C3"/>
              </a:solidFill>
            </a:endParaRPr>
          </a:p>
          <a:p>
            <a:r>
              <a:rPr lang="nl-NL" dirty="0" smtClean="0">
                <a:solidFill>
                  <a:srgbClr val="2FB5C3"/>
                </a:solidFill>
              </a:rPr>
              <a:t>Rome</a:t>
            </a:r>
          </a:p>
          <a:p>
            <a:endParaRPr lang="nl-NL" dirty="0">
              <a:solidFill>
                <a:srgbClr val="2FB5C3"/>
              </a:solidFill>
            </a:endParaRPr>
          </a:p>
          <a:p>
            <a:r>
              <a:rPr lang="nl-NL" dirty="0" smtClean="0">
                <a:solidFill>
                  <a:srgbClr val="2FB5C3"/>
                </a:solidFill>
              </a:rPr>
              <a:t>In de winkel </a:t>
            </a:r>
            <a:endParaRPr lang="nl-BE" dirty="0">
              <a:solidFill>
                <a:srgbClr val="2FB5C3"/>
              </a:solidFill>
            </a:endParaRPr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Waar gaan de paasklokken eieren halen?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335" y="2079794"/>
            <a:ext cx="2022763" cy="2022763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2492433" y="2772393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9512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503094"/>
          </a:xfrm>
          <a:solidFill>
            <a:srgbClr val="FCFA9C"/>
          </a:solidFill>
        </p:spPr>
        <p:txBody>
          <a:bodyPr>
            <a:normAutofit lnSpcReduction="10000"/>
          </a:bodyPr>
          <a:lstStyle/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Callebaut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Cote d’or</a:t>
            </a:r>
          </a:p>
          <a:p>
            <a:endParaRPr lang="nl-NL" dirty="0">
              <a:solidFill>
                <a:srgbClr val="2FB5C3"/>
              </a:solidFill>
              <a:latin typeface="Britannic Bold" panose="020B0903060703020204" pitchFamily="34" charset="0"/>
            </a:endParaRPr>
          </a:p>
          <a:p>
            <a:r>
              <a:rPr lang="nl-NL" dirty="0" smtClean="0">
                <a:solidFill>
                  <a:srgbClr val="2FB5C3"/>
                </a:solidFill>
                <a:latin typeface="Britannic Bold" panose="020B0903060703020204" pitchFamily="34" charset="0"/>
              </a:rPr>
              <a:t>Toblerone</a:t>
            </a:r>
          </a:p>
          <a:p>
            <a:pPr marL="0" indent="0">
              <a:buNone/>
            </a:pPr>
            <a:endParaRPr lang="nl-BE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solidFill>
            <a:srgbClr val="2FB5C3"/>
          </a:solidFill>
        </p:spPr>
        <p:txBody>
          <a:bodyPr/>
          <a:lstStyle/>
          <a:p>
            <a:r>
              <a:rPr lang="nl-NL" dirty="0" smtClean="0">
                <a:solidFill>
                  <a:srgbClr val="FFFF00"/>
                </a:solidFill>
                <a:latin typeface="Britannic Bold" panose="020B0903060703020204" pitchFamily="34" charset="0"/>
              </a:rPr>
              <a:t>Paaseieren zijn gemaakt van chocolade, welke chocolade is niet Belgisch? </a:t>
            </a:r>
            <a:endParaRPr lang="nl-BE" dirty="0">
              <a:solidFill>
                <a:srgbClr val="FFFF00"/>
              </a:solidFill>
              <a:latin typeface="Britannic Bold" panose="020B0903060703020204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87" y="2122853"/>
            <a:ext cx="3025456" cy="1908637"/>
          </a:xfrm>
          <a:prstGeom prst="rect">
            <a:avLst/>
          </a:prstGeom>
        </p:spPr>
      </p:pic>
      <p:sp>
        <p:nvSpPr>
          <p:cNvPr id="6" name="Pijl-omlaag 5"/>
          <p:cNvSpPr/>
          <p:nvPr/>
        </p:nvSpPr>
        <p:spPr>
          <a:xfrm rot="5400000">
            <a:off x="3171038" y="3574290"/>
            <a:ext cx="276837" cy="637563"/>
          </a:xfrm>
          <a:prstGeom prst="downArrow">
            <a:avLst/>
          </a:prstGeom>
          <a:solidFill>
            <a:srgbClr val="FF81B4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132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836</Words>
  <Application>Microsoft Office PowerPoint</Application>
  <PresentationFormat>Breedbeeld</PresentationFormat>
  <Paragraphs>221</Paragraphs>
  <Slides>40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40</vt:i4>
      </vt:variant>
    </vt:vector>
  </HeadingPairs>
  <TitlesOfParts>
    <vt:vector size="45" baseType="lpstr">
      <vt:lpstr>Arial</vt:lpstr>
      <vt:lpstr>Britannic Bold</vt:lpstr>
      <vt:lpstr>Calibri</vt:lpstr>
      <vt:lpstr>Calibri Light</vt:lpstr>
      <vt:lpstr>Kantoorthema</vt:lpstr>
      <vt:lpstr>De Paas QUIZ</vt:lpstr>
      <vt:lpstr>Op welke dag valt Pasen? </vt:lpstr>
      <vt:lpstr>Wat is de betekenis van Pasen?</vt:lpstr>
      <vt:lpstr>Wat kan je snoepen tijdens Pasen? </vt:lpstr>
      <vt:lpstr>Hoeveel paaseieren zitten er in een dozijn?</vt:lpstr>
      <vt:lpstr>Hoelang zit een kip op een ei?</vt:lpstr>
      <vt:lpstr>Wat is het verschil tussen een haas en een konijn? </vt:lpstr>
      <vt:lpstr>Waar gaan de paasklokken eieren halen?</vt:lpstr>
      <vt:lpstr>Paaseieren zijn gemaakt van chocolade, welke chocolade is niet Belgisch? </vt:lpstr>
      <vt:lpstr>Hoe heten de donderdag en vrijdag voor Pasen? </vt:lpstr>
      <vt:lpstr>Hoeveel letters  ( A ) zitten er in Paashaas</vt:lpstr>
      <vt:lpstr>De naam Pasen is afgeleid van een Joods woord, welk? </vt:lpstr>
      <vt:lpstr>Vroeger verstopte men eieren in de grond, waarom? </vt:lpstr>
      <vt:lpstr>Wat betekent het spreekwoord ‘er op je Paasbest uitzien’? </vt:lpstr>
      <vt:lpstr>Wanneer valt Palmzondag? </vt:lpstr>
      <vt:lpstr>Hoeveel dagen na Pasen duurt het nog tot Hemelvaart? </vt:lpstr>
      <vt:lpstr>Pasen valt nooit op dezelfde datum, wanneer kan het ten vroegste en ten laatste? </vt:lpstr>
      <vt:lpstr>Waar bijten 76% van de mensen eerst een stuk af als ze een chocolade paashaas eten? </vt:lpstr>
      <vt:lpstr>Is Pasen een officiële feestdag? </vt:lpstr>
      <vt:lpstr>Hoe heten de bloemen die rond Pasen altijd bloeien? </vt:lpstr>
      <vt:lpstr>Niet alleen narcissen staan symbool voor Pasen maar ook? </vt:lpstr>
      <vt:lpstr>Hoeveel keer is het al voorgevallen dat het sneeuwt bij Pasen? </vt:lpstr>
      <vt:lpstr>Hoe geraken kuikentjes uit hun ei? </vt:lpstr>
      <vt:lpstr>Kan je aan de oorlel van een kip zien welke kleur eieren ze legt? </vt:lpstr>
      <vt:lpstr>Een paasei staat symbool voor? </vt:lpstr>
      <vt:lpstr>Chocolade wordt gemaakt van cacao, welke stelling is juist? (1)</vt:lpstr>
      <vt:lpstr>Wanneer is de moderne paashaas ontstaan? </vt:lpstr>
      <vt:lpstr>Hoeveel eieren (van de kip) eten we samen in het Paasweekend? </vt:lpstr>
      <vt:lpstr>Hoeveel chocolade eieren eten we tijdens het Paasweekend? </vt:lpstr>
      <vt:lpstr>Met Pasen spreekt de Paus een zegen uit in het Latijns = Urbi et Orbi, Wat betekend die zegen? </vt:lpstr>
      <vt:lpstr>Waarom worden er paasvuren aangestoken? </vt:lpstr>
      <vt:lpstr>Waarom vieren we twee Paasdagen? </vt:lpstr>
      <vt:lpstr>Wat betekenen dit spreekwoord? ‘Als Pasen en Pinksteren op 1 dag vallen’ </vt:lpstr>
      <vt:lpstr>Wat betekent dit spreekwoord? ‘Een groene Kerstmis, een witte Pasen’ </vt:lpstr>
      <vt:lpstr>Wat betekent dit spreekwoord? ‘vijgen na Pasen’ </vt:lpstr>
      <vt:lpstr>In Amerika worden er met Pasen eieren op de grasvelden van het Witte Huis gerold?</vt:lpstr>
      <vt:lpstr>In welk land wordt met Pasen een traditionele zoete cake genaamd  ‘colomba di Pasqua’ gegeten ? </vt:lpstr>
      <vt:lpstr>Wij kennen de Paashaas, maar welk dier staat centraal in Australië tijdens Pasen? </vt:lpstr>
      <vt:lpstr>In welk land wordt er een paasbuffet genaamd Påskbord gehouden? </vt:lpstr>
      <vt:lpstr>Welk fruit wordt geassocieerd met paasdecoraties en symboliseert vruchtbaarheid? </vt:lpstr>
    </vt:vector>
  </TitlesOfParts>
  <Company>Zorgbedrijf Antwerpen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Paas QUIZ</dc:title>
  <dc:creator>ZB WZC Lozanahof Animatie</dc:creator>
  <cp:lastModifiedBy>ZB WZC Lozanahof Animatie</cp:lastModifiedBy>
  <cp:revision>10</cp:revision>
  <dcterms:created xsi:type="dcterms:W3CDTF">2024-03-20T07:38:13Z</dcterms:created>
  <dcterms:modified xsi:type="dcterms:W3CDTF">2024-03-20T08:50:36Z</dcterms:modified>
</cp:coreProperties>
</file>