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77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1BC638E3-1D13-4D2D-8B49-055B042504E4}" type="datetimeFigureOut">
              <a:rPr lang="nl-BE" smtClean="0"/>
              <a:t>22/01/2026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CD81CBD-E0C4-46F2-97EB-5A799C047CE8}" type="slidenum">
              <a:rPr lang="nl-BE" smtClean="0"/>
              <a:t>‹nr.›</a:t>
            </a:fld>
            <a:endParaRPr lang="nl-BE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2133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638E3-1D13-4D2D-8B49-055B042504E4}" type="datetimeFigureOut">
              <a:rPr lang="nl-BE" smtClean="0"/>
              <a:t>22/01/2026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81CBD-E0C4-46F2-97EB-5A799C047CE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63298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638E3-1D13-4D2D-8B49-055B042504E4}" type="datetimeFigureOut">
              <a:rPr lang="nl-BE" smtClean="0"/>
              <a:t>22/01/2026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81CBD-E0C4-46F2-97EB-5A799C047CE8}" type="slidenum">
              <a:rPr lang="nl-BE" smtClean="0"/>
              <a:t>‹nr.›</a:t>
            </a:fld>
            <a:endParaRPr lang="nl-BE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5854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638E3-1D13-4D2D-8B49-055B042504E4}" type="datetimeFigureOut">
              <a:rPr lang="nl-BE" smtClean="0"/>
              <a:t>22/01/2026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81CBD-E0C4-46F2-97EB-5A799C047CE8}" type="slidenum">
              <a:rPr lang="nl-BE" smtClean="0"/>
              <a:t>‹nr.›</a:t>
            </a:fld>
            <a:endParaRPr lang="nl-BE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16142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638E3-1D13-4D2D-8B49-055B042504E4}" type="datetimeFigureOut">
              <a:rPr lang="nl-BE" smtClean="0"/>
              <a:t>22/01/2026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81CBD-E0C4-46F2-97EB-5A799C047CE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167083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638E3-1D13-4D2D-8B49-055B042504E4}" type="datetimeFigureOut">
              <a:rPr lang="nl-BE" smtClean="0"/>
              <a:t>22/01/2026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81CBD-E0C4-46F2-97EB-5A799C047CE8}" type="slidenum">
              <a:rPr lang="nl-BE" smtClean="0"/>
              <a:t>‹nr.›</a:t>
            </a:fld>
            <a:endParaRPr lang="nl-BE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2534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638E3-1D13-4D2D-8B49-055B042504E4}" type="datetimeFigureOut">
              <a:rPr lang="nl-BE" smtClean="0"/>
              <a:t>22/01/2026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81CBD-E0C4-46F2-97EB-5A799C047CE8}" type="slidenum">
              <a:rPr lang="nl-BE" smtClean="0"/>
              <a:t>‹nr.›</a:t>
            </a:fld>
            <a:endParaRPr lang="nl-BE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97085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638E3-1D13-4D2D-8B49-055B042504E4}" type="datetimeFigureOut">
              <a:rPr lang="nl-BE" smtClean="0"/>
              <a:t>22/01/2026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81CBD-E0C4-46F2-97EB-5A799C047CE8}" type="slidenum">
              <a:rPr lang="nl-BE" smtClean="0"/>
              <a:t>‹nr.›</a:t>
            </a:fld>
            <a:endParaRPr lang="nl-BE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21835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638E3-1D13-4D2D-8B49-055B042504E4}" type="datetimeFigureOut">
              <a:rPr lang="nl-BE" smtClean="0"/>
              <a:t>22/01/2026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81CBD-E0C4-46F2-97EB-5A799C047CE8}" type="slidenum">
              <a:rPr lang="nl-BE" smtClean="0"/>
              <a:t>‹nr.›</a:t>
            </a:fld>
            <a:endParaRPr lang="nl-BE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75988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1952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1/22/2026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8080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638E3-1D13-4D2D-8B49-055B042504E4}" type="datetimeFigureOut">
              <a:rPr lang="nl-BE" smtClean="0"/>
              <a:t>22/01/2026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81CBD-E0C4-46F2-97EB-5A799C047CE8}" type="slidenum">
              <a:rPr lang="nl-BE" smtClean="0"/>
              <a:t>‹nr.›</a:t>
            </a:fld>
            <a:endParaRPr lang="nl-BE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2489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638E3-1D13-4D2D-8B49-055B042504E4}" type="datetimeFigureOut">
              <a:rPr lang="nl-BE" smtClean="0"/>
              <a:t>22/01/2026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81CBD-E0C4-46F2-97EB-5A799C047CE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29136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638E3-1D13-4D2D-8B49-055B042504E4}" type="datetimeFigureOut">
              <a:rPr lang="nl-BE" smtClean="0"/>
              <a:t>22/01/2026</a:t>
            </a:fld>
            <a:endParaRPr lang="nl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81CBD-E0C4-46F2-97EB-5A799C047CE8}" type="slidenum">
              <a:rPr lang="nl-BE" smtClean="0"/>
              <a:t>‹nr.›</a:t>
            </a:fld>
            <a:endParaRPr lang="nl-BE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3947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638E3-1D13-4D2D-8B49-055B042504E4}" type="datetimeFigureOut">
              <a:rPr lang="nl-BE" smtClean="0"/>
              <a:t>22/01/2026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81CBD-E0C4-46F2-97EB-5A799C047CE8}" type="slidenum">
              <a:rPr lang="nl-BE" smtClean="0"/>
              <a:t>‹nr.›</a:t>
            </a:fld>
            <a:endParaRPr lang="nl-BE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4053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638E3-1D13-4D2D-8B49-055B042504E4}" type="datetimeFigureOut">
              <a:rPr lang="nl-BE" smtClean="0"/>
              <a:t>22/01/2026</a:t>
            </a:fld>
            <a:endParaRPr lang="nl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81CBD-E0C4-46F2-97EB-5A799C047CE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66824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638E3-1D13-4D2D-8B49-055B042504E4}" type="datetimeFigureOut">
              <a:rPr lang="nl-BE" smtClean="0"/>
              <a:t>22/01/2026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81CBD-E0C4-46F2-97EB-5A799C047CE8}" type="slidenum">
              <a:rPr lang="nl-BE" smtClean="0"/>
              <a:t>‹nr.›</a:t>
            </a:fld>
            <a:endParaRPr lang="nl-BE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8232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638E3-1D13-4D2D-8B49-055B042504E4}" type="datetimeFigureOut">
              <a:rPr lang="nl-BE" smtClean="0"/>
              <a:t>22/01/2026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81CBD-E0C4-46F2-97EB-5A799C047CE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12075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BC638E3-1D13-4D2D-8B49-055B042504E4}" type="datetimeFigureOut">
              <a:rPr lang="nl-BE" smtClean="0"/>
              <a:t>22/01/2026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CD81CBD-E0C4-46F2-97EB-5A799C047CE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879699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  <p:sldLayoutId id="2147483693" r:id="rId17"/>
    <p:sldLayoutId id="2147483694" r:id="rId18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>
            <a:extLst>
              <a:ext uri="{FF2B5EF4-FFF2-40B4-BE49-F238E27FC236}">
                <a16:creationId xmlns:a16="http://schemas.microsoft.com/office/drawing/2014/main" id="{169EBF3B-AF78-45D9-9A97-02FAEBF19C6B}"/>
              </a:ext>
            </a:extLst>
          </p:cNvPr>
          <p:cNvSpPr txBox="1"/>
          <p:nvPr/>
        </p:nvSpPr>
        <p:spPr>
          <a:xfrm>
            <a:off x="2659310" y="2608976"/>
            <a:ext cx="77178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8000" dirty="0"/>
              <a:t>     Australië 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993B974C-C8EA-4AB4-B024-AF4D992E92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3162" y="4033081"/>
            <a:ext cx="3491572" cy="2327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4052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47A16304-FBC2-4161-8B49-5E6AFA72D68C}"/>
              </a:ext>
            </a:extLst>
          </p:cNvPr>
          <p:cNvSpPr txBox="1"/>
          <p:nvPr/>
        </p:nvSpPr>
        <p:spPr>
          <a:xfrm>
            <a:off x="4118994" y="956345"/>
            <a:ext cx="570451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5400" dirty="0"/>
              <a:t>Culturele en menselijke banden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71E72756-4438-4E11-B9DF-1047356F4CD9}"/>
              </a:ext>
            </a:extLst>
          </p:cNvPr>
          <p:cNvSpPr txBox="1"/>
          <p:nvPr/>
        </p:nvSpPr>
        <p:spPr>
          <a:xfrm>
            <a:off x="2718033" y="3313651"/>
            <a:ext cx="84980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000" dirty="0"/>
              <a:t>Er zijn uitwisselingen op het gebied </a:t>
            </a:r>
            <a:r>
              <a:rPr lang="nl-BE" sz="4000" dirty="0" err="1"/>
              <a:t>van:onderwijswetenschapcultuurToerisme</a:t>
            </a:r>
            <a:r>
              <a:rPr lang="nl-BE" sz="4000" dirty="0"/>
              <a:t> tussen beide landen komt ook voor.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822917A9-09E5-43A4-AD9C-49349D29E5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3319" y="5150840"/>
            <a:ext cx="2203981" cy="1234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939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2CA25B7-0ECE-4D3A-AA53-70D243FBCEA3}"/>
              </a:ext>
            </a:extLst>
          </p:cNvPr>
          <p:cNvSpPr txBox="1"/>
          <p:nvPr/>
        </p:nvSpPr>
        <p:spPr>
          <a:xfrm>
            <a:off x="3590488" y="1015068"/>
            <a:ext cx="66524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800" dirty="0"/>
              <a:t>Toeristische trekpleisters  in Australië  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A1CEC8BF-6E4E-4D9D-9BD0-C71DD5D648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538" y="2467412"/>
            <a:ext cx="6000924" cy="3375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3388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93A2694-ABD5-4712-9B5D-F385BFC0943C}"/>
              </a:ext>
            </a:extLst>
          </p:cNvPr>
          <p:cNvSpPr txBox="1"/>
          <p:nvPr/>
        </p:nvSpPr>
        <p:spPr>
          <a:xfrm>
            <a:off x="4345497" y="989901"/>
            <a:ext cx="424483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6000" dirty="0"/>
              <a:t>Natuur &amp; landschappen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A759C431-7049-4685-AB01-F7023E47C3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402" y="40770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nl-BE" altLang="nl-BE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Great Barrier Reef</a:t>
            </a:r>
            <a:r>
              <a:rPr kumimoji="0" lang="nl-BE" altLang="nl-B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– Het grootste koraalrif ter wereld, ideaal om te duiken en snorkelen.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nl-BE" altLang="nl-BE" sz="1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Uluru</a:t>
            </a:r>
            <a:r>
              <a:rPr kumimoji="0" lang="nl-BE" altLang="nl-BE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(</a:t>
            </a:r>
            <a:r>
              <a:rPr kumimoji="0" lang="nl-BE" altLang="nl-BE" sz="1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Ayers</a:t>
            </a:r>
            <a:r>
              <a:rPr kumimoji="0" lang="nl-BE" altLang="nl-BE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Rock)</a:t>
            </a:r>
            <a:r>
              <a:rPr kumimoji="0" lang="nl-BE" altLang="nl-B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– Heilige rode rots in het midden van Australië, belangrijk voor de Aboriginalcultuur.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nl-BE" altLang="nl-BE" sz="1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Outback</a:t>
            </a:r>
            <a:r>
              <a:rPr kumimoji="0" lang="nl-BE" altLang="nl-B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– Uitgestrekt woestijngebied met unieke natuur en dieren.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nl-BE" altLang="nl-BE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Blue </a:t>
            </a:r>
            <a:r>
              <a:rPr kumimoji="0" lang="nl-BE" altLang="nl-BE" sz="1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Mountains</a:t>
            </a:r>
            <a:r>
              <a:rPr kumimoji="0" lang="nl-BE" altLang="nl-B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– Nationaal park met bergen, watervallen en eucalyptusbossen.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nl-BE" altLang="nl-BE" sz="18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Kakadu</a:t>
            </a:r>
            <a:r>
              <a:rPr kumimoji="0" lang="nl-BE" altLang="nl-BE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National Park</a:t>
            </a:r>
            <a:r>
              <a:rPr kumimoji="0" lang="nl-BE" altLang="nl-B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– Bekend om natuur, krokodillen en Aboriginal </a:t>
            </a:r>
            <a:r>
              <a:rPr kumimoji="0" lang="nl-BE" altLang="nl-B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rotstekeninge</a:t>
            </a:r>
            <a:endParaRPr kumimoji="0" lang="nl-BE" altLang="nl-B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BE5F46C1-242D-44A1-85B1-020D5DB3C4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8106" y="4730700"/>
            <a:ext cx="2708678" cy="152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7339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B1C07F4A-3418-4EDB-BC8D-FA19DF1DC0A7}"/>
              </a:ext>
            </a:extLst>
          </p:cNvPr>
          <p:cNvSpPr txBox="1"/>
          <p:nvPr/>
        </p:nvSpPr>
        <p:spPr>
          <a:xfrm>
            <a:off x="3145872" y="1006679"/>
            <a:ext cx="74997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400" dirty="0"/>
              <a:t>Steden &amp; bezienswaardigheden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AC7AE3FE-3923-44F9-ADD1-349FB6DC5990}"/>
              </a:ext>
            </a:extLst>
          </p:cNvPr>
          <p:cNvSpPr txBox="1"/>
          <p:nvPr/>
        </p:nvSpPr>
        <p:spPr>
          <a:xfrm>
            <a:off x="2869035" y="2516697"/>
            <a:ext cx="823798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dirty="0"/>
              <a:t>Sydney Opera House – Wereldberoemd gebouw en symbool van </a:t>
            </a:r>
            <a:r>
              <a:rPr lang="nl-BE" sz="2800" dirty="0" err="1"/>
              <a:t>Australië.Sydney</a:t>
            </a:r>
            <a:r>
              <a:rPr lang="nl-BE" sz="2800" dirty="0"/>
              <a:t> </a:t>
            </a:r>
            <a:r>
              <a:rPr lang="nl-BE" sz="2800" dirty="0" err="1"/>
              <a:t>Harbour</a:t>
            </a:r>
            <a:r>
              <a:rPr lang="nl-BE" sz="2800" dirty="0"/>
              <a:t> Bridge – Grote brug met prachtig </a:t>
            </a:r>
            <a:r>
              <a:rPr lang="nl-BE" sz="2800" dirty="0" err="1"/>
              <a:t>uitzicht.Melbourne</a:t>
            </a:r>
            <a:r>
              <a:rPr lang="nl-BE" sz="2800" dirty="0"/>
              <a:t> – Culturele stad met kunst, sport en </a:t>
            </a:r>
            <a:r>
              <a:rPr lang="nl-BE" sz="2800" dirty="0" err="1"/>
              <a:t>cafés.Brisbane</a:t>
            </a:r>
            <a:r>
              <a:rPr lang="nl-BE" sz="2800" dirty="0"/>
              <a:t> &amp; Gold Coast – Stranden, zon en pretparken.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AEF941C6-9015-4950-8946-B0B212BE7C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3272" y="4413670"/>
            <a:ext cx="2888347" cy="1949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7057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BD500B34-EB3E-42F4-9145-CBBE3D6353AB}"/>
              </a:ext>
            </a:extLst>
          </p:cNvPr>
          <p:cNvSpPr txBox="1"/>
          <p:nvPr/>
        </p:nvSpPr>
        <p:spPr>
          <a:xfrm>
            <a:off x="3154261" y="1107347"/>
            <a:ext cx="68789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5400" dirty="0"/>
              <a:t>Dieren &amp; stranden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A694DB8B-2E1F-42EE-A888-8226D62A5008}"/>
              </a:ext>
            </a:extLst>
          </p:cNvPr>
          <p:cNvSpPr txBox="1"/>
          <p:nvPr/>
        </p:nvSpPr>
        <p:spPr>
          <a:xfrm>
            <a:off x="2340528" y="2525086"/>
            <a:ext cx="86658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600" dirty="0"/>
              <a:t>Kangoeroes en koala’s – Typisch Australische dieren, te zien in </a:t>
            </a:r>
            <a:r>
              <a:rPr lang="nl-BE" sz="3600" dirty="0" err="1"/>
              <a:t>natuurparken.Bondi</a:t>
            </a:r>
            <a:r>
              <a:rPr lang="nl-BE" sz="3600" dirty="0"/>
              <a:t> Beach – Bekend strand bij </a:t>
            </a:r>
            <a:r>
              <a:rPr lang="nl-BE" sz="3600" dirty="0" err="1"/>
              <a:t>Sydney.Whitehaven</a:t>
            </a:r>
            <a:r>
              <a:rPr lang="nl-BE" sz="3600" dirty="0"/>
              <a:t> Beach – Eén van de witste stranden ter wereld.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C2F70936-0C96-41F2-8AC3-932302724E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9659" y="4698681"/>
            <a:ext cx="3213507" cy="1648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5567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>
            <a:extLst>
              <a:ext uri="{FF2B5EF4-FFF2-40B4-BE49-F238E27FC236}">
                <a16:creationId xmlns:a16="http://schemas.microsoft.com/office/drawing/2014/main" id="{622882A0-9475-40E8-A9BD-4525CE5365F1}"/>
              </a:ext>
            </a:extLst>
          </p:cNvPr>
          <p:cNvSpPr txBox="1"/>
          <p:nvPr/>
        </p:nvSpPr>
        <p:spPr>
          <a:xfrm>
            <a:off x="3196206" y="1006679"/>
            <a:ext cx="77094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6000" dirty="0"/>
              <a:t>Gastronomie Australië 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8448DDAD-CBCE-41E1-8D4B-4A7FE357D2BE}"/>
              </a:ext>
            </a:extLst>
          </p:cNvPr>
          <p:cNvSpPr txBox="1"/>
          <p:nvPr/>
        </p:nvSpPr>
        <p:spPr>
          <a:xfrm>
            <a:off x="2457974" y="2348917"/>
            <a:ext cx="8279934" cy="256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BE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F9302089-4BB9-4813-ADCD-9E9AC5C02C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2767" y="2139723"/>
            <a:ext cx="5373324" cy="3535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3934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7E0DB6B6-ED20-4878-81A9-52593B60A311}"/>
              </a:ext>
            </a:extLst>
          </p:cNvPr>
          <p:cNvSpPr txBox="1"/>
          <p:nvPr/>
        </p:nvSpPr>
        <p:spPr>
          <a:xfrm>
            <a:off x="3162649" y="1082180"/>
            <a:ext cx="64930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6000" dirty="0"/>
              <a:t>Eten in Australië  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7FF4CD90-7BFB-47F2-93FF-4F029F42C89D}"/>
              </a:ext>
            </a:extLst>
          </p:cNvPr>
          <p:cNvSpPr txBox="1"/>
          <p:nvPr/>
        </p:nvSpPr>
        <p:spPr>
          <a:xfrm>
            <a:off x="2759978" y="2894202"/>
            <a:ext cx="8179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dirty="0"/>
              <a:t>Typisch Australisch </a:t>
            </a:r>
            <a:r>
              <a:rPr lang="nl-BE" sz="2400" dirty="0" err="1"/>
              <a:t>etenBarbecue</a:t>
            </a:r>
            <a:r>
              <a:rPr lang="nl-BE" sz="2400" dirty="0"/>
              <a:t> (BBQ) – Heel populair; vaak vlees, vis en </a:t>
            </a:r>
            <a:r>
              <a:rPr lang="nl-BE" sz="2400" dirty="0" err="1"/>
              <a:t>zeevruchtenMeat</a:t>
            </a:r>
            <a:r>
              <a:rPr lang="nl-BE" sz="2400" dirty="0"/>
              <a:t> </a:t>
            </a:r>
            <a:r>
              <a:rPr lang="nl-BE" sz="2400" dirty="0" err="1"/>
              <a:t>pie</a:t>
            </a:r>
            <a:r>
              <a:rPr lang="nl-BE" sz="2400" dirty="0"/>
              <a:t> – Hartige pastei met vlees en </a:t>
            </a:r>
            <a:r>
              <a:rPr lang="nl-BE" sz="2400" dirty="0" err="1"/>
              <a:t>sausVegemite</a:t>
            </a:r>
            <a:r>
              <a:rPr lang="nl-BE" sz="2400" dirty="0"/>
              <a:t> – Zoute broodspread, typisch </a:t>
            </a:r>
            <a:r>
              <a:rPr lang="nl-BE" sz="2400" dirty="0" err="1"/>
              <a:t>AustralischLam</a:t>
            </a:r>
            <a:r>
              <a:rPr lang="nl-BE" sz="2400" dirty="0"/>
              <a:t> en rundvlees – Veel gegeten, vaak van lokale </a:t>
            </a:r>
            <a:r>
              <a:rPr lang="nl-BE" sz="2400" dirty="0" err="1"/>
              <a:t>boerderijenSeafood</a:t>
            </a:r>
            <a:r>
              <a:rPr lang="nl-BE" sz="2400" dirty="0"/>
              <a:t> – Garnalen (“</a:t>
            </a:r>
            <a:r>
              <a:rPr lang="nl-BE" sz="2400" dirty="0" err="1"/>
              <a:t>prawns</a:t>
            </a:r>
            <a:r>
              <a:rPr lang="nl-BE" sz="2400" dirty="0"/>
              <a:t>”), oesters, kreeft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D6A7698E-9297-46DD-9969-9ECFA58865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2939" y="4392220"/>
            <a:ext cx="2968828" cy="1979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998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CE91036C-CD8A-45F2-99D9-D04043DDD7B4}"/>
              </a:ext>
            </a:extLst>
          </p:cNvPr>
          <p:cNvSpPr txBox="1"/>
          <p:nvPr/>
        </p:nvSpPr>
        <p:spPr>
          <a:xfrm>
            <a:off x="3590488" y="989901"/>
            <a:ext cx="62162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800" dirty="0"/>
              <a:t>EINDCOLCLUSIE 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6EEE83FA-6520-4A99-A47E-87279BFF24B2}"/>
              </a:ext>
            </a:extLst>
          </p:cNvPr>
          <p:cNvSpPr txBox="1"/>
          <p:nvPr/>
        </p:nvSpPr>
        <p:spPr>
          <a:xfrm>
            <a:off x="3179428" y="2634143"/>
            <a:ext cx="763398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/>
              <a:t>De Australische gastronomie is: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BE" dirty="0"/>
              <a:t>multicultureel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BE" dirty="0"/>
              <a:t>modern en creatief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nl-BE" dirty="0"/>
              <a:t>gebaseerd op verse, lokale producten</a:t>
            </a:r>
          </a:p>
          <a:p>
            <a:r>
              <a:rPr lang="nl-BE" dirty="0"/>
              <a:t>Wil je dit als </a:t>
            </a:r>
            <a:r>
              <a:rPr lang="nl-BE" b="1" dirty="0"/>
              <a:t>korte samenvatting voor school</a:t>
            </a:r>
            <a:r>
              <a:rPr lang="nl-BE" dirty="0"/>
              <a:t>, </a:t>
            </a:r>
          </a:p>
          <a:p>
            <a:endParaRPr lang="nl-BE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D39F51E6-B526-4587-91C2-4050FD4FD3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4983" y="4214419"/>
            <a:ext cx="3841458" cy="2160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1581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B1519572-215A-46B8-AA6E-EB9646A8E7DE}"/>
              </a:ext>
            </a:extLst>
          </p:cNvPr>
          <p:cNvSpPr txBox="1"/>
          <p:nvPr/>
        </p:nvSpPr>
        <p:spPr>
          <a:xfrm>
            <a:off x="3204594" y="1031846"/>
            <a:ext cx="764237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5400" dirty="0"/>
              <a:t>Indeling van het onderwijssysteem 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EFA127DE-914A-46AB-B44C-60AE241618E2}"/>
              </a:ext>
            </a:extLst>
          </p:cNvPr>
          <p:cNvSpPr txBox="1"/>
          <p:nvPr/>
        </p:nvSpPr>
        <p:spPr>
          <a:xfrm>
            <a:off x="3204594" y="3028426"/>
            <a:ext cx="7180977" cy="2474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BE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66CF59A-91BA-477B-8751-B145218B65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5930" y="3139918"/>
            <a:ext cx="3507472" cy="2504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009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0995655A-8E1A-4483-9DC2-225BB4A45817}"/>
              </a:ext>
            </a:extLst>
          </p:cNvPr>
          <p:cNvSpPr txBox="1"/>
          <p:nvPr/>
        </p:nvSpPr>
        <p:spPr>
          <a:xfrm>
            <a:off x="3867325" y="1040235"/>
            <a:ext cx="640918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400" dirty="0"/>
              <a:t>Basisonderwijs (</a:t>
            </a:r>
            <a:r>
              <a:rPr lang="nl-BE" sz="4400" dirty="0" err="1"/>
              <a:t>Primary</a:t>
            </a:r>
            <a:r>
              <a:rPr lang="nl-BE" sz="4400" dirty="0"/>
              <a:t> School)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5CAF8556-CDD1-4520-A390-5FE2E04FDAFB}"/>
              </a:ext>
            </a:extLst>
          </p:cNvPr>
          <p:cNvSpPr txBox="1"/>
          <p:nvPr/>
        </p:nvSpPr>
        <p:spPr>
          <a:xfrm>
            <a:off x="2709644" y="3254928"/>
            <a:ext cx="787726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dirty="0"/>
              <a:t>Focus </a:t>
            </a:r>
            <a:r>
              <a:rPr lang="nl-BE" sz="2800" dirty="0" err="1"/>
              <a:t>op:EngelsWiskundeWetenschappenGeschiedenis</a:t>
            </a:r>
            <a:r>
              <a:rPr lang="nl-BE" sz="2800" dirty="0"/>
              <a:t> &amp; </a:t>
            </a:r>
            <a:r>
              <a:rPr lang="nl-BE" sz="2800" dirty="0" err="1"/>
              <a:t>aardrijkskundeLichamelijke</a:t>
            </a:r>
            <a:r>
              <a:rPr lang="nl-BE" sz="2800" dirty="0"/>
              <a:t> </a:t>
            </a:r>
            <a:r>
              <a:rPr lang="nl-BE" sz="2800" dirty="0" err="1"/>
              <a:t>opvoedingCreatieve</a:t>
            </a:r>
            <a:r>
              <a:rPr lang="nl-BE" sz="2800" dirty="0"/>
              <a:t> vakken,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FC63C4E6-12EF-4DEA-A9EA-8EFCB2B482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1392" y="4810954"/>
            <a:ext cx="3019425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504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11613B93-72A1-4D4E-AE3D-71834EB3C330}"/>
              </a:ext>
            </a:extLst>
          </p:cNvPr>
          <p:cNvSpPr txBox="1"/>
          <p:nvPr/>
        </p:nvSpPr>
        <p:spPr>
          <a:xfrm>
            <a:off x="3665989" y="1468073"/>
            <a:ext cx="61491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5400" dirty="0"/>
              <a:t>Waar ligt Australië ? 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C5043783-0572-48FB-A100-B92BC9448A72}"/>
              </a:ext>
            </a:extLst>
          </p:cNvPr>
          <p:cNvSpPr txBox="1"/>
          <p:nvPr/>
        </p:nvSpPr>
        <p:spPr>
          <a:xfrm>
            <a:off x="2483141" y="2860646"/>
            <a:ext cx="90097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dirty="0"/>
              <a:t>Het land/continent ligt tussen de Indische Oceaan in het westen en de Stille Oceaan (South Pacific) in het </a:t>
            </a:r>
            <a:r>
              <a:rPr lang="nl-BE" sz="2400" dirty="0" err="1"/>
              <a:t>oosten.Het</a:t>
            </a:r>
            <a:r>
              <a:rPr lang="nl-BE" sz="2400" dirty="0"/>
              <a:t> ligt ten zuiden van Azië, met landen zoals Indonesië, Papoea-Nieuw-Guinea en Oost-Timor aan de noordkant over </a:t>
            </a:r>
            <a:r>
              <a:rPr lang="nl-BE" sz="2400" dirty="0" err="1"/>
              <a:t>zee.Nieuw</a:t>
            </a:r>
            <a:r>
              <a:rPr lang="nl-BE" sz="2400" dirty="0"/>
              <a:t>-Zeeland ligt ten zuidoosten van Australië, gescheiden door de </a:t>
            </a:r>
            <a:r>
              <a:rPr lang="nl-BE" sz="2400" dirty="0" err="1"/>
              <a:t>Tasmanzee.Australië</a:t>
            </a:r>
            <a:r>
              <a:rPr lang="nl-BE" sz="2400" dirty="0"/>
              <a:t> heeft geen landgrenzen met andere landen omdat het volledig omgeven is door zee,</a:t>
            </a:r>
          </a:p>
        </p:txBody>
      </p:sp>
    </p:spTree>
    <p:extLst>
      <p:ext uri="{BB962C8B-B14F-4D97-AF65-F5344CB8AC3E}">
        <p14:creationId xmlns:p14="http://schemas.microsoft.com/office/powerpoint/2010/main" val="35404356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A728386F-B534-4754-9DD0-1E61FDA5162F}"/>
              </a:ext>
            </a:extLst>
          </p:cNvPr>
          <p:cNvSpPr txBox="1"/>
          <p:nvPr/>
        </p:nvSpPr>
        <p:spPr>
          <a:xfrm>
            <a:off x="3254928" y="1031846"/>
            <a:ext cx="68789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/>
              <a:t>Secundair</a:t>
            </a:r>
            <a:r>
              <a:rPr lang="en-US" sz="3600" dirty="0"/>
              <a:t> </a:t>
            </a:r>
            <a:r>
              <a:rPr lang="en-US" sz="3600" dirty="0" err="1"/>
              <a:t>onderwijs</a:t>
            </a:r>
            <a:r>
              <a:rPr lang="en-US" sz="3600" dirty="0"/>
              <a:t> (Secondary School / High School)</a:t>
            </a:r>
            <a:endParaRPr lang="nl-BE" sz="3600" dirty="0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9E9E24DC-98EA-440D-B5BF-95DA205F4EDB}"/>
              </a:ext>
            </a:extLst>
          </p:cNvPr>
          <p:cNvSpPr txBox="1"/>
          <p:nvPr/>
        </p:nvSpPr>
        <p:spPr>
          <a:xfrm>
            <a:off x="2348917" y="2952925"/>
            <a:ext cx="880844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dirty="0" err="1"/>
              <a:t>Year</a:t>
            </a:r>
            <a:r>
              <a:rPr lang="nl-BE" sz="3200" dirty="0"/>
              <a:t> 7 tot </a:t>
            </a:r>
            <a:r>
              <a:rPr lang="nl-BE" sz="3200" dirty="0" err="1"/>
              <a:t>Year</a:t>
            </a:r>
            <a:r>
              <a:rPr lang="nl-BE" sz="3200" dirty="0"/>
              <a:t> 12Leeftijd: ongeveer 12–18 </a:t>
            </a:r>
            <a:r>
              <a:rPr lang="nl-BE" sz="3200" dirty="0" err="1"/>
              <a:t>jaarOpgesplitst</a:t>
            </a:r>
            <a:r>
              <a:rPr lang="nl-BE" sz="3200" dirty="0"/>
              <a:t> </a:t>
            </a:r>
            <a:r>
              <a:rPr lang="nl-BE" sz="3200" dirty="0" err="1"/>
              <a:t>in:Junior</a:t>
            </a:r>
            <a:r>
              <a:rPr lang="nl-BE" sz="3200" dirty="0"/>
              <a:t> </a:t>
            </a:r>
            <a:r>
              <a:rPr lang="nl-BE" sz="3200" dirty="0" err="1"/>
              <a:t>Secondary</a:t>
            </a:r>
            <a:r>
              <a:rPr lang="nl-BE" sz="3200" dirty="0"/>
              <a:t> (</a:t>
            </a:r>
            <a:r>
              <a:rPr lang="nl-BE" sz="3200" dirty="0" err="1"/>
              <a:t>Year</a:t>
            </a:r>
            <a:r>
              <a:rPr lang="nl-BE" sz="3200" dirty="0"/>
              <a:t> 7–10)Senior </a:t>
            </a:r>
            <a:r>
              <a:rPr lang="nl-BE" sz="3200" dirty="0" err="1"/>
              <a:t>Secondary</a:t>
            </a:r>
            <a:r>
              <a:rPr lang="nl-BE" sz="3200" dirty="0"/>
              <a:t> (</a:t>
            </a:r>
            <a:r>
              <a:rPr lang="nl-BE" sz="3200" dirty="0" err="1"/>
              <a:t>Year</a:t>
            </a:r>
            <a:r>
              <a:rPr lang="nl-BE" sz="3200" dirty="0"/>
              <a:t> 11–12)Aan het einde behalen leerlingen een diploma </a:t>
            </a:r>
            <a:r>
              <a:rPr lang="nl-BE" sz="3200" dirty="0" err="1"/>
              <a:t>zoals:ATAR</a:t>
            </a:r>
            <a:r>
              <a:rPr lang="nl-BE" sz="3200" dirty="0"/>
              <a:t> (</a:t>
            </a:r>
            <a:r>
              <a:rPr lang="nl-BE" sz="3200" dirty="0" err="1"/>
              <a:t>Australian</a:t>
            </a:r>
            <a:r>
              <a:rPr lang="nl-BE" sz="3200" dirty="0"/>
              <a:t> </a:t>
            </a:r>
            <a:r>
              <a:rPr lang="nl-BE" sz="3200" dirty="0" err="1"/>
              <a:t>Tertiary</a:t>
            </a:r>
            <a:r>
              <a:rPr lang="nl-BE" sz="3200" dirty="0"/>
              <a:t> </a:t>
            </a:r>
            <a:r>
              <a:rPr lang="nl-BE" sz="3200" dirty="0" err="1"/>
              <a:t>Admission</a:t>
            </a:r>
            <a:r>
              <a:rPr lang="nl-BE" sz="3200" dirty="0"/>
              <a:t> Rank)→ bepaalt toegang tot universiteiten,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0B876636-3DCA-47B4-8BA4-11B9929BD2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11029" y="4102217"/>
            <a:ext cx="1500963" cy="2255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3034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1B6EA3FA-3210-417C-94FF-EA2EA411FE6D}"/>
              </a:ext>
            </a:extLst>
          </p:cNvPr>
          <p:cNvSpPr txBox="1"/>
          <p:nvPr/>
        </p:nvSpPr>
        <p:spPr>
          <a:xfrm>
            <a:off x="3783435" y="956345"/>
            <a:ext cx="52515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6000" dirty="0"/>
              <a:t>Schoolcultuur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AEEE2CB4-CAE4-4946-AE77-7FE9D9AECE81}"/>
              </a:ext>
            </a:extLst>
          </p:cNvPr>
          <p:cNvSpPr txBox="1"/>
          <p:nvPr/>
        </p:nvSpPr>
        <p:spPr>
          <a:xfrm>
            <a:off x="2592198" y="2894202"/>
            <a:ext cx="83386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dirty="0"/>
              <a:t>Informele sfeer, veel respect voor </a:t>
            </a:r>
            <a:r>
              <a:rPr lang="nl-BE" sz="2800" dirty="0" err="1"/>
              <a:t>leerkrachtenSterke</a:t>
            </a:r>
            <a:r>
              <a:rPr lang="nl-BE" sz="2800" dirty="0"/>
              <a:t> focus </a:t>
            </a:r>
            <a:r>
              <a:rPr lang="nl-BE" sz="2800" dirty="0" err="1"/>
              <a:t>op:ZelfstandigheidTeamwerkSport</a:t>
            </a:r>
            <a:r>
              <a:rPr lang="nl-BE" sz="2800" dirty="0"/>
              <a:t> en buitenschoolse </a:t>
            </a:r>
            <a:r>
              <a:rPr lang="nl-BE" sz="2800" dirty="0" err="1"/>
              <a:t>activiteitenSchooluniformen</a:t>
            </a:r>
            <a:r>
              <a:rPr lang="nl-BE" sz="2800" dirty="0"/>
              <a:t> zijn zeer gebruikelijk</a:t>
            </a:r>
          </a:p>
        </p:txBody>
      </p:sp>
    </p:spTree>
    <p:extLst>
      <p:ext uri="{BB962C8B-B14F-4D97-AF65-F5344CB8AC3E}">
        <p14:creationId xmlns:p14="http://schemas.microsoft.com/office/powerpoint/2010/main" val="26507923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833CF56-3389-4862-BD0A-91488D4AD654}"/>
              </a:ext>
            </a:extLst>
          </p:cNvPr>
          <p:cNvSpPr txBox="1"/>
          <p:nvPr/>
        </p:nvSpPr>
        <p:spPr>
          <a:xfrm>
            <a:off x="3741490" y="864066"/>
            <a:ext cx="63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/>
              <a:t> 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FF48F6C-5EE1-4A2A-A24F-979A2DD491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2234298"/>
            <a:ext cx="5282224" cy="2861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8888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548E8B2F-AF1A-4B63-AFBE-6A4CFB997526}"/>
              </a:ext>
            </a:extLst>
          </p:cNvPr>
          <p:cNvSpPr txBox="1"/>
          <p:nvPr/>
        </p:nvSpPr>
        <p:spPr>
          <a:xfrm>
            <a:off x="4001549" y="1065402"/>
            <a:ext cx="6342077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800" dirty="0">
                <a:effectLst/>
                <a:latin typeface="Symbol" panose="05050102010706020507" pitchFamily="18" charset="2"/>
                <a:ea typeface="Calibri" panose="020F0502020204030204" pitchFamily="34" charset="0"/>
                <a:cs typeface="Calibri" panose="020F0502020204030204" pitchFamily="34" charset="0"/>
              </a:rPr>
              <a:t>·</a:t>
            </a:r>
            <a:r>
              <a:rPr lang="nl-BE" sz="18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  </a:t>
            </a:r>
            <a:r>
              <a:rPr lang="nl-BE" sz="40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Wat is de hoofdstad van Australië?</a:t>
            </a:r>
            <a:br>
              <a:rPr lang="nl-BE" sz="18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nl-BE" dirty="0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187CE8D4-B270-42FA-9C53-388DDD03B3F2}"/>
              </a:ext>
            </a:extLst>
          </p:cNvPr>
          <p:cNvSpPr txBox="1"/>
          <p:nvPr/>
        </p:nvSpPr>
        <p:spPr>
          <a:xfrm>
            <a:off x="1736521" y="3429000"/>
            <a:ext cx="922789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4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A. Sydney</a:t>
            </a:r>
            <a:br>
              <a:rPr lang="nl-BE" sz="44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nl-BE" sz="44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B. Melbourne</a:t>
            </a:r>
            <a:br>
              <a:rPr lang="nl-BE" sz="44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nl-BE" sz="44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C. Canberra </a:t>
            </a:r>
            <a:endParaRPr lang="nl-BE" sz="4400" dirty="0"/>
          </a:p>
        </p:txBody>
      </p:sp>
    </p:spTree>
    <p:extLst>
      <p:ext uri="{BB962C8B-B14F-4D97-AF65-F5344CB8AC3E}">
        <p14:creationId xmlns:p14="http://schemas.microsoft.com/office/powerpoint/2010/main" val="15874890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F39E364B-5482-4F3C-B55D-6E96A346C12A}"/>
              </a:ext>
            </a:extLst>
          </p:cNvPr>
          <p:cNvSpPr txBox="1"/>
          <p:nvPr/>
        </p:nvSpPr>
        <p:spPr>
          <a:xfrm>
            <a:off x="2978092" y="1031846"/>
            <a:ext cx="71893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6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  Wie waren de eerste bewoners van Australië?</a:t>
            </a:r>
            <a:endParaRPr lang="nl-BE" sz="3600" dirty="0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46231DC1-12DC-409C-B942-A88960A20377}"/>
              </a:ext>
            </a:extLst>
          </p:cNvPr>
          <p:cNvSpPr txBox="1"/>
          <p:nvPr/>
        </p:nvSpPr>
        <p:spPr>
          <a:xfrm>
            <a:off x="1812022" y="3582099"/>
            <a:ext cx="879166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6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Europese kolonisten</a:t>
            </a:r>
            <a:br>
              <a:rPr lang="nl-BE" sz="36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nl-BE" sz="36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B. Aboriginals </a:t>
            </a:r>
            <a:br>
              <a:rPr lang="nl-BE" sz="36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nl-BE" sz="36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C. Aziatische handelaren</a:t>
            </a:r>
            <a:endParaRPr lang="nl-BE" sz="3600" dirty="0"/>
          </a:p>
        </p:txBody>
      </p:sp>
    </p:spTree>
    <p:extLst>
      <p:ext uri="{BB962C8B-B14F-4D97-AF65-F5344CB8AC3E}">
        <p14:creationId xmlns:p14="http://schemas.microsoft.com/office/powerpoint/2010/main" val="15525385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6749ED21-D26E-44AF-9073-63364C3DEDFA}"/>
              </a:ext>
            </a:extLst>
          </p:cNvPr>
          <p:cNvSpPr txBox="1"/>
          <p:nvPr/>
        </p:nvSpPr>
        <p:spPr>
          <a:xfrm>
            <a:off x="3691156" y="1157681"/>
            <a:ext cx="639241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0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Welke beroemde rots ligt in het midden van Australië</a:t>
            </a:r>
            <a:endParaRPr lang="nl-BE" sz="4000" dirty="0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7B77EEA1-1E23-4BAC-871B-59D69C387C89}"/>
              </a:ext>
            </a:extLst>
          </p:cNvPr>
          <p:cNvSpPr txBox="1"/>
          <p:nvPr/>
        </p:nvSpPr>
        <p:spPr>
          <a:xfrm>
            <a:off x="2701255" y="3429000"/>
            <a:ext cx="827154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Calibri" panose="020F0502020204030204" pitchFamily="34" charset="0"/>
                <a:ea typeface="Calibri" panose="020F0502020204030204" pitchFamily="34" charset="0"/>
              </a:rPr>
              <a:t>A</a:t>
            </a:r>
            <a:r>
              <a:rPr lang="en-US" sz="4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Mount Kosciuszko</a:t>
            </a:r>
            <a:br>
              <a:rPr lang="en-US" sz="4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en-US" sz="4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B. Uluru </a:t>
            </a:r>
            <a:br>
              <a:rPr lang="en-US" sz="4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en-US" sz="4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C. Ayers Cliff</a:t>
            </a:r>
            <a:endParaRPr lang="nl-BE" sz="4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7442427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DF8DAC8B-F227-434D-8B90-57EF88C2566B}"/>
              </a:ext>
            </a:extLst>
          </p:cNvPr>
          <p:cNvSpPr txBox="1"/>
          <p:nvPr/>
        </p:nvSpPr>
        <p:spPr>
          <a:xfrm>
            <a:off x="4077050" y="1107347"/>
            <a:ext cx="469783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800" dirty="0">
                <a:effectLst/>
                <a:latin typeface="Symbol" panose="05050102010706020507" pitchFamily="18" charset="2"/>
                <a:ea typeface="Calibri" panose="020F0502020204030204" pitchFamily="34" charset="0"/>
                <a:cs typeface="Calibri" panose="020F0502020204030204" pitchFamily="34" charset="0"/>
              </a:rPr>
              <a:t>·</a:t>
            </a:r>
            <a:r>
              <a:rPr lang="nl-BE" sz="18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  </a:t>
            </a:r>
            <a:r>
              <a:rPr lang="nl-BE" sz="28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Welk koraalrif ligt voor de noordoostkust van Australië? </a:t>
            </a:r>
            <a:endParaRPr lang="nl-BE" sz="2800" dirty="0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CB90E8DD-922E-4F6C-A43E-DCCCCD8A2841}"/>
              </a:ext>
            </a:extLst>
          </p:cNvPr>
          <p:cNvSpPr txBox="1"/>
          <p:nvPr/>
        </p:nvSpPr>
        <p:spPr>
          <a:xfrm>
            <a:off x="2592198" y="3347207"/>
            <a:ext cx="852321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A. Red Sea Reef</a:t>
            </a:r>
            <a:br>
              <a:rPr lang="en-US" sz="4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en-US" sz="4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B. Great Barrier Reef </a:t>
            </a:r>
            <a:br>
              <a:rPr lang="en-US" sz="4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en-US" sz="4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C. Coral Bay</a:t>
            </a:r>
            <a:endParaRPr lang="nl-BE" sz="4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4044462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7CABD875-F2F9-49BC-A644-C70A0F4D59CA}"/>
              </a:ext>
            </a:extLst>
          </p:cNvPr>
          <p:cNvSpPr txBox="1"/>
          <p:nvPr/>
        </p:nvSpPr>
        <p:spPr>
          <a:xfrm>
            <a:off x="2583810" y="1166070"/>
            <a:ext cx="737392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54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Welk dier komt alleen in Australië voor?</a:t>
            </a:r>
            <a:endParaRPr lang="nl-BE" sz="5400" dirty="0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E6B83A0A-600E-4DF4-A5D8-60FCE6EB9FD8}"/>
              </a:ext>
            </a:extLst>
          </p:cNvPr>
          <p:cNvSpPr txBox="1"/>
          <p:nvPr/>
        </p:nvSpPr>
        <p:spPr>
          <a:xfrm>
            <a:off x="2541864" y="4001549"/>
            <a:ext cx="821282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6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A. Leeuw</a:t>
            </a:r>
            <a:br>
              <a:rPr lang="nl-BE" sz="36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nl-BE" sz="36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B. Kangoeroe </a:t>
            </a:r>
            <a:br>
              <a:rPr lang="nl-BE" sz="36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nl-BE" sz="36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C. Olifant</a:t>
            </a:r>
            <a:endParaRPr lang="nl-BE" sz="3600" dirty="0"/>
          </a:p>
        </p:txBody>
      </p:sp>
    </p:spTree>
    <p:extLst>
      <p:ext uri="{BB962C8B-B14F-4D97-AF65-F5344CB8AC3E}">
        <p14:creationId xmlns:p14="http://schemas.microsoft.com/office/powerpoint/2010/main" val="25846142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639A9A16-C227-4B35-9B91-9C028C4D7495}"/>
              </a:ext>
            </a:extLst>
          </p:cNvPr>
          <p:cNvSpPr txBox="1"/>
          <p:nvPr/>
        </p:nvSpPr>
        <p:spPr>
          <a:xfrm>
            <a:off x="3053593" y="1040235"/>
            <a:ext cx="72061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6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 Welke stad staat bekend om het Opera House?</a:t>
            </a:r>
            <a:endParaRPr lang="nl-BE" sz="3600" dirty="0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63E4D86C-45CD-4CAC-86F9-8E7CF6E2F4EB}"/>
              </a:ext>
            </a:extLst>
          </p:cNvPr>
          <p:cNvSpPr txBox="1"/>
          <p:nvPr/>
        </p:nvSpPr>
        <p:spPr>
          <a:xfrm>
            <a:off x="2483141" y="3429000"/>
            <a:ext cx="88336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A. Perth</a:t>
            </a:r>
            <a:br>
              <a:rPr lang="en-US" sz="36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6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B. Brisbane</a:t>
            </a:r>
            <a:br>
              <a:rPr lang="en-US" sz="36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6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C. Sydney </a:t>
            </a:r>
            <a:endParaRPr lang="nl-BE" sz="3600" dirty="0"/>
          </a:p>
        </p:txBody>
      </p:sp>
    </p:spTree>
    <p:extLst>
      <p:ext uri="{BB962C8B-B14F-4D97-AF65-F5344CB8AC3E}">
        <p14:creationId xmlns:p14="http://schemas.microsoft.com/office/powerpoint/2010/main" val="32871897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3F532BE1-2F87-4938-91E3-1C4420C992C3}"/>
              </a:ext>
            </a:extLst>
          </p:cNvPr>
          <p:cNvSpPr txBox="1"/>
          <p:nvPr/>
        </p:nvSpPr>
        <p:spPr>
          <a:xfrm>
            <a:off x="3850547" y="1073791"/>
            <a:ext cx="615751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800" dirty="0">
                <a:effectLst/>
                <a:latin typeface="Symbol" panose="05050102010706020507" pitchFamily="18" charset="2"/>
                <a:ea typeface="Calibri" panose="020F0502020204030204" pitchFamily="34" charset="0"/>
                <a:cs typeface="Calibri" panose="020F0502020204030204" pitchFamily="34" charset="0"/>
              </a:rPr>
              <a:t>·</a:t>
            </a:r>
            <a:r>
              <a:rPr lang="nl-BE" sz="18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  </a:t>
            </a:r>
            <a:r>
              <a:rPr lang="nl-BE" sz="44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Australië was vroeger onderdeel van welk supercontinent</a:t>
            </a:r>
            <a:r>
              <a:rPr lang="nl-BE" sz="18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nl-BE" dirty="0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ED6E41A0-EB47-435D-BC65-5CEE991159FA}"/>
              </a:ext>
            </a:extLst>
          </p:cNvPr>
          <p:cNvSpPr txBox="1"/>
          <p:nvPr/>
        </p:nvSpPr>
        <p:spPr>
          <a:xfrm>
            <a:off x="1149292" y="3429000"/>
            <a:ext cx="1011712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A. Pangea</a:t>
            </a:r>
            <a:br>
              <a:rPr lang="en-US" sz="44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44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B. Laurasia</a:t>
            </a:r>
            <a:br>
              <a:rPr lang="en-US" sz="44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44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C. Gondwana </a:t>
            </a:r>
            <a:endParaRPr lang="nl-BE" sz="4400" dirty="0"/>
          </a:p>
        </p:txBody>
      </p:sp>
    </p:spTree>
    <p:extLst>
      <p:ext uri="{BB962C8B-B14F-4D97-AF65-F5344CB8AC3E}">
        <p14:creationId xmlns:p14="http://schemas.microsoft.com/office/powerpoint/2010/main" val="34567412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EF7FAD6B-A65F-406B-BC5D-D2ACC2016170}"/>
              </a:ext>
            </a:extLst>
          </p:cNvPr>
          <p:cNvSpPr txBox="1"/>
          <p:nvPr/>
        </p:nvSpPr>
        <p:spPr>
          <a:xfrm>
            <a:off x="3162650" y="1031846"/>
            <a:ext cx="71893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6000" dirty="0"/>
              <a:t>Wat is de hoofdstad van Australië ?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6872F483-2F76-4210-9126-B71D11C8F1FB}"/>
              </a:ext>
            </a:extLst>
          </p:cNvPr>
          <p:cNvSpPr txBox="1"/>
          <p:nvPr/>
        </p:nvSpPr>
        <p:spPr>
          <a:xfrm>
            <a:off x="2592198" y="3271706"/>
            <a:ext cx="80702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600" dirty="0"/>
              <a:t>De hoofdstad van Australië is Canberra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D074D022-1231-4211-8A4C-695CF560D5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9531" y="3833768"/>
            <a:ext cx="3804559" cy="2520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4584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8291E7D6-C844-40B0-B470-B092D707470D}"/>
              </a:ext>
            </a:extLst>
          </p:cNvPr>
          <p:cNvSpPr txBox="1"/>
          <p:nvPr/>
        </p:nvSpPr>
        <p:spPr>
          <a:xfrm>
            <a:off x="3816991" y="1283516"/>
            <a:ext cx="552834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4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Welke oceaan ligt ten oosten van Australië?</a:t>
            </a:r>
            <a:br>
              <a:rPr lang="nl-BE" sz="18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nl-BE" dirty="0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3345EDA4-BA71-4D18-8EED-873322F7D7DE}"/>
              </a:ext>
            </a:extLst>
          </p:cNvPr>
          <p:cNvSpPr txBox="1"/>
          <p:nvPr/>
        </p:nvSpPr>
        <p:spPr>
          <a:xfrm>
            <a:off x="2239861" y="3684173"/>
            <a:ext cx="910205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A. Indische Oceaan</a:t>
            </a:r>
            <a:br>
              <a:rPr lang="nl-BE" sz="28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nl-BE" sz="28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B. Stille Oceaan</a:t>
            </a:r>
            <a:br>
              <a:rPr lang="nl-BE" sz="28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nl-BE" sz="28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C. Noordelijke IJszee</a:t>
            </a:r>
            <a:endParaRPr lang="nl-BE" sz="2800" dirty="0"/>
          </a:p>
        </p:txBody>
      </p:sp>
    </p:spTree>
    <p:extLst>
      <p:ext uri="{BB962C8B-B14F-4D97-AF65-F5344CB8AC3E}">
        <p14:creationId xmlns:p14="http://schemas.microsoft.com/office/powerpoint/2010/main" val="42156890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A27FF014-ED71-47C0-8168-95F3C59A160C}"/>
              </a:ext>
            </a:extLst>
          </p:cNvPr>
          <p:cNvSpPr txBox="1"/>
          <p:nvPr/>
        </p:nvSpPr>
        <p:spPr>
          <a:xfrm>
            <a:off x="3145872" y="1124125"/>
            <a:ext cx="687897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0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Hoe heet het droge binnenland van Australië?</a:t>
            </a:r>
            <a:br>
              <a:rPr lang="nl-BE" sz="18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nl-BE" dirty="0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5E98C0CB-2749-48E2-BA60-C53A17F3121F}"/>
              </a:ext>
            </a:extLst>
          </p:cNvPr>
          <p:cNvSpPr txBox="1"/>
          <p:nvPr/>
        </p:nvSpPr>
        <p:spPr>
          <a:xfrm>
            <a:off x="3145872" y="3355596"/>
            <a:ext cx="73152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A. Savannah</a:t>
            </a:r>
            <a:br>
              <a:rPr lang="en-US" sz="44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44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B. Steppe</a:t>
            </a:r>
            <a:br>
              <a:rPr lang="en-US" sz="44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44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C. Outback 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61276602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BB4E4E55-0931-4A1B-BC4E-49D56A0ADE18}"/>
              </a:ext>
            </a:extLst>
          </p:cNvPr>
          <p:cNvSpPr txBox="1"/>
          <p:nvPr/>
        </p:nvSpPr>
        <p:spPr>
          <a:xfrm>
            <a:off x="3305262" y="1098958"/>
            <a:ext cx="66944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Welke Europese ontdekkingsreiziger verkende de oostkust in 1770?</a:t>
            </a:r>
            <a:br>
              <a:rPr lang="nl-BE" sz="28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nl-BE" sz="2800" dirty="0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18077ADE-7AC1-42BA-9350-975C36782BBE}"/>
              </a:ext>
            </a:extLst>
          </p:cNvPr>
          <p:cNvSpPr txBox="1"/>
          <p:nvPr/>
        </p:nvSpPr>
        <p:spPr>
          <a:xfrm>
            <a:off x="2533475" y="2860646"/>
            <a:ext cx="812054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A. Christopher Columbus</a:t>
            </a:r>
            <a:br>
              <a:rPr lang="nl-BE" sz="3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nl-BE" sz="3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B. James Cook </a:t>
            </a:r>
            <a:br>
              <a:rPr lang="nl-BE" sz="3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nl-BE" sz="3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C. Marco Polo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2668028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04762755-7517-4F00-8307-E02CC4DAFC99}"/>
              </a:ext>
            </a:extLst>
          </p:cNvPr>
          <p:cNvSpPr txBox="1"/>
          <p:nvPr/>
        </p:nvSpPr>
        <p:spPr>
          <a:xfrm>
            <a:off x="2910980" y="1182848"/>
            <a:ext cx="760042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6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Welk eiland ligt ten zuiden van het vasteland?</a:t>
            </a:r>
            <a:br>
              <a:rPr lang="nl-BE" sz="6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nl-BE" sz="3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A. Nieuw-Guinea</a:t>
            </a:r>
            <a:br>
              <a:rPr lang="nl-BE" sz="3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nl-BE" sz="3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B. Bali</a:t>
            </a:r>
            <a:br>
              <a:rPr lang="nl-BE" sz="3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nl-BE" sz="3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C. Tasmanië 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76285910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997D69B4-C441-4258-B6DE-C88AFD4A46D4}"/>
              </a:ext>
            </a:extLst>
          </p:cNvPr>
          <p:cNvSpPr txBox="1"/>
          <p:nvPr/>
        </p:nvSpPr>
        <p:spPr>
          <a:xfrm>
            <a:off x="3498209" y="1048624"/>
            <a:ext cx="645113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8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Welke taal wordt het meest gesproken in Australië?</a:t>
            </a:r>
            <a:endParaRPr lang="nl-BE" sz="4800" dirty="0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0C5E11E3-B90B-44BB-9635-4A7001D680E3}"/>
              </a:ext>
            </a:extLst>
          </p:cNvPr>
          <p:cNvSpPr txBox="1"/>
          <p:nvPr/>
        </p:nvSpPr>
        <p:spPr>
          <a:xfrm>
            <a:off x="2382473" y="3783435"/>
            <a:ext cx="90013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8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  Welke taal wordt het meest gesproken in Australië?</a:t>
            </a:r>
            <a:br>
              <a:rPr lang="nl-BE" sz="18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nl-BE" sz="18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A. Frans</a:t>
            </a:r>
            <a:br>
              <a:rPr lang="nl-BE" sz="18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nl-BE" sz="18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B. Duits</a:t>
            </a:r>
            <a:br>
              <a:rPr lang="nl-BE" sz="18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nl-BE" sz="18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C. Engels 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01809146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50D48B4A-4AD9-491B-B2AC-06D5DAEABFB8}"/>
              </a:ext>
            </a:extLst>
          </p:cNvPr>
          <p:cNvSpPr txBox="1"/>
          <p:nvPr/>
        </p:nvSpPr>
        <p:spPr>
          <a:xfrm>
            <a:off x="2969703" y="1107347"/>
            <a:ext cx="825476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54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Welke zee ligt ten noorden van Australië?</a:t>
            </a:r>
            <a:br>
              <a:rPr lang="nl-BE" sz="18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nl-BE" dirty="0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82C415A3-FA19-4509-8FD8-BA1364159847}"/>
              </a:ext>
            </a:extLst>
          </p:cNvPr>
          <p:cNvSpPr txBox="1"/>
          <p:nvPr/>
        </p:nvSpPr>
        <p:spPr>
          <a:xfrm>
            <a:off x="2172749" y="3590488"/>
            <a:ext cx="852321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4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A. </a:t>
            </a:r>
            <a:r>
              <a:rPr lang="nl-BE" sz="4400" dirty="0" err="1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Timorzee</a:t>
            </a:r>
            <a:r>
              <a:rPr lang="nl-BE" sz="44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nl-BE" sz="44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nl-BE" sz="44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B. Noordzee</a:t>
            </a:r>
            <a:br>
              <a:rPr lang="nl-BE" sz="44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nl-BE" sz="44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C. Zwarte Zee</a:t>
            </a:r>
            <a:br>
              <a:rPr lang="nl-BE" sz="18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48712108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793B092D-41E9-4CCB-B778-313571257509}"/>
              </a:ext>
            </a:extLst>
          </p:cNvPr>
          <p:cNvSpPr txBox="1"/>
          <p:nvPr/>
        </p:nvSpPr>
        <p:spPr>
          <a:xfrm>
            <a:off x="2726422" y="1065402"/>
            <a:ext cx="77346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0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Welk dier draagt zijn jong in een buidel?</a:t>
            </a:r>
            <a:endParaRPr lang="nl-BE" sz="4000" dirty="0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7D0916E7-FE8C-457D-9261-56EA3D88E85D}"/>
              </a:ext>
            </a:extLst>
          </p:cNvPr>
          <p:cNvSpPr txBox="1"/>
          <p:nvPr/>
        </p:nvSpPr>
        <p:spPr>
          <a:xfrm>
            <a:off x="2248250" y="3429000"/>
            <a:ext cx="928661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8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nl-BE" sz="44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A Paard</a:t>
            </a:r>
            <a:br>
              <a:rPr lang="nl-BE" sz="44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nl-BE" sz="44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B. Kangoeroe </a:t>
            </a:r>
            <a:br>
              <a:rPr lang="nl-BE" sz="44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nl-BE" sz="4400" dirty="0">
                <a:effectLst/>
                <a:latin typeface="Maven Pro" pitchFamily="2" charset="0"/>
                <a:ea typeface="Calibri" panose="020F0502020204030204" pitchFamily="34" charset="0"/>
                <a:cs typeface="Calibri" panose="020F0502020204030204" pitchFamily="34" charset="0"/>
              </a:rPr>
              <a:t>C. Schaap</a:t>
            </a:r>
            <a:endParaRPr lang="nl-BE" sz="4400" dirty="0"/>
          </a:p>
        </p:txBody>
      </p:sp>
    </p:spTree>
    <p:extLst>
      <p:ext uri="{BB962C8B-B14F-4D97-AF65-F5344CB8AC3E}">
        <p14:creationId xmlns:p14="http://schemas.microsoft.com/office/powerpoint/2010/main" val="2870299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D5073CAA-571F-4220-B021-56BEB9024F38}"/>
              </a:ext>
            </a:extLst>
          </p:cNvPr>
          <p:cNvSpPr txBox="1"/>
          <p:nvPr/>
        </p:nvSpPr>
        <p:spPr>
          <a:xfrm>
            <a:off x="4739780" y="1333850"/>
            <a:ext cx="439583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5400" dirty="0"/>
              <a:t>Waarom Canberra? 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C9631954-6106-4788-ADA9-F22F37857BBC}"/>
              </a:ext>
            </a:extLst>
          </p:cNvPr>
          <p:cNvSpPr txBox="1"/>
          <p:nvPr/>
        </p:nvSpPr>
        <p:spPr>
          <a:xfrm>
            <a:off x="1921079" y="3429000"/>
            <a:ext cx="926983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800" dirty="0"/>
              <a:t>Canberra ligt ongeveer halverwege Sydney en </a:t>
            </a:r>
            <a:r>
              <a:rPr lang="nl-BE" sz="2800" dirty="0" err="1"/>
              <a:t>Melbourne.De</a:t>
            </a:r>
            <a:r>
              <a:rPr lang="nl-BE" sz="2800" dirty="0"/>
              <a:t> stad werd speciaal ontworpen en gebouwd om hoofdstad te </a:t>
            </a:r>
            <a:r>
              <a:rPr lang="nl-BE" sz="2800" dirty="0" err="1"/>
              <a:t>zijn.In</a:t>
            </a:r>
            <a:r>
              <a:rPr lang="nl-BE" sz="2800" dirty="0"/>
              <a:t> 1913 werd Canberra officieel de hoofdstad</a:t>
            </a:r>
            <a:r>
              <a:rPr lang="nl-BE" dirty="0"/>
              <a:t>.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3984BB69-6760-4847-93A7-F7DC545D61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2474" y="4395830"/>
            <a:ext cx="1930167" cy="1930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6889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5959777C-AB20-44ED-A13F-EF9D6E65AC21}"/>
              </a:ext>
            </a:extLst>
          </p:cNvPr>
          <p:cNvSpPr txBox="1"/>
          <p:nvPr/>
        </p:nvSpPr>
        <p:spPr>
          <a:xfrm>
            <a:off x="4530055" y="1241571"/>
            <a:ext cx="52515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400" dirty="0"/>
              <a:t>Wat gebeurt er in Canberra?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34CBA8F9-4B20-4D01-8BC4-C4F461ABD595}"/>
              </a:ext>
            </a:extLst>
          </p:cNvPr>
          <p:cNvSpPr txBox="1"/>
          <p:nvPr/>
        </p:nvSpPr>
        <p:spPr>
          <a:xfrm>
            <a:off x="2147582" y="2969703"/>
            <a:ext cx="9009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dirty="0"/>
              <a:t>In Canberra </a:t>
            </a:r>
            <a:r>
              <a:rPr lang="nl-BE" sz="2400" dirty="0" err="1"/>
              <a:t>zitten:Het</a:t>
            </a:r>
            <a:r>
              <a:rPr lang="nl-BE" sz="2400" dirty="0"/>
              <a:t> parlement van Australië De </a:t>
            </a:r>
            <a:r>
              <a:rPr lang="nl-BE" sz="2400" dirty="0" err="1"/>
              <a:t>regeringDe</a:t>
            </a:r>
            <a:r>
              <a:rPr lang="nl-BE" sz="2400" dirty="0"/>
              <a:t> ambtswoning van de </a:t>
            </a:r>
            <a:r>
              <a:rPr lang="nl-BE" sz="2400" dirty="0" err="1"/>
              <a:t>premierVeel</a:t>
            </a:r>
            <a:r>
              <a:rPr lang="nl-BE" sz="2400" dirty="0"/>
              <a:t> nationale musea en instellingen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C317788D-EF3C-422F-BA12-6AF6C07A96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1544" y="3869909"/>
            <a:ext cx="3428301" cy="2571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2002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92269CC-7907-4158-864A-10E4F5CAC425}"/>
              </a:ext>
            </a:extLst>
          </p:cNvPr>
          <p:cNvSpPr txBox="1"/>
          <p:nvPr/>
        </p:nvSpPr>
        <p:spPr>
          <a:xfrm>
            <a:off x="3422708" y="1006679"/>
            <a:ext cx="58051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5400" dirty="0"/>
              <a:t>Banden tussen Australië en België 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7BFE71BB-3EFE-445E-B21A-65DFC54B0D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7993" y="2761005"/>
            <a:ext cx="2996268" cy="2996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8264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99A9A6E4-9FE0-4D5E-BA35-046B4C484CCA}"/>
              </a:ext>
            </a:extLst>
          </p:cNvPr>
          <p:cNvSpPr txBox="1"/>
          <p:nvPr/>
        </p:nvSpPr>
        <p:spPr>
          <a:xfrm>
            <a:off x="4035105" y="813732"/>
            <a:ext cx="70299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5400" dirty="0"/>
              <a:t>Economische banden 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F6C93CA7-9BDE-41EE-866B-1D71A4CFA253}"/>
              </a:ext>
            </a:extLst>
          </p:cNvPr>
          <p:cNvSpPr txBox="1"/>
          <p:nvPr/>
        </p:nvSpPr>
        <p:spPr>
          <a:xfrm>
            <a:off x="2835479" y="2751589"/>
            <a:ext cx="796115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000" dirty="0"/>
              <a:t>België en Australië handelen met </a:t>
            </a:r>
            <a:r>
              <a:rPr lang="nl-BE" sz="4000" dirty="0" err="1"/>
              <a:t>elkaar.België</a:t>
            </a:r>
            <a:r>
              <a:rPr lang="nl-BE" sz="4000" dirty="0"/>
              <a:t> exporteert </a:t>
            </a:r>
            <a:r>
              <a:rPr lang="nl-BE" sz="4000" dirty="0" err="1"/>
              <a:t>o.a.:chemische</a:t>
            </a:r>
            <a:r>
              <a:rPr lang="nl-BE" sz="4000" dirty="0"/>
              <a:t> </a:t>
            </a:r>
            <a:r>
              <a:rPr lang="nl-BE" sz="4000" dirty="0" err="1"/>
              <a:t>productenmachinesfarmaceutische</a:t>
            </a:r>
            <a:r>
              <a:rPr lang="nl-BE" sz="4000" dirty="0"/>
              <a:t> producten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582C0E71-4584-46C6-94C3-6956056B0E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4884" y="4691609"/>
            <a:ext cx="2947331" cy="1657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7111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1FF2E5B8-3926-4F2A-B326-4ED9CC2FD273}"/>
              </a:ext>
            </a:extLst>
          </p:cNvPr>
          <p:cNvSpPr txBox="1"/>
          <p:nvPr/>
        </p:nvSpPr>
        <p:spPr>
          <a:xfrm>
            <a:off x="3699545" y="1174459"/>
            <a:ext cx="52431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4400" dirty="0"/>
              <a:t>Australië exporteert </a:t>
            </a:r>
            <a:r>
              <a:rPr lang="nl-BE" sz="4400" dirty="0" err="1"/>
              <a:t>o.a</a:t>
            </a:r>
            <a:endParaRPr lang="nl-BE" sz="4400" dirty="0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9C7FD876-734C-4FC3-9F2B-8B96A6FC0A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6914" y="336398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nl-BE" altLang="nl-B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grondstoffen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nl-BE" altLang="nl-B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landbouwproducten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nl-BE" altLang="nl-B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De </a:t>
            </a:r>
            <a:r>
              <a:rPr kumimoji="0" lang="nl-BE" altLang="nl-BE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haven van Antwerpen</a:t>
            </a:r>
            <a:r>
              <a:rPr kumimoji="0" lang="nl-BE" altLang="nl-B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speelt een belangrijke rol in de handel met Australië.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740AF5BD-8BAF-4B78-BC59-7D4CCF3D5A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4649" y="4125285"/>
            <a:ext cx="3941340" cy="2236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2286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004C8740-41B4-4550-8298-5F87C1A61F10}"/>
              </a:ext>
            </a:extLst>
          </p:cNvPr>
          <p:cNvSpPr txBox="1"/>
          <p:nvPr/>
        </p:nvSpPr>
        <p:spPr>
          <a:xfrm>
            <a:off x="3842158" y="1065402"/>
            <a:ext cx="63588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5400" dirty="0"/>
              <a:t>Historische banden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AB861ED8-8B0A-461E-BE58-197DE1228B63}"/>
              </a:ext>
            </a:extLst>
          </p:cNvPr>
          <p:cNvSpPr txBox="1"/>
          <p:nvPr/>
        </p:nvSpPr>
        <p:spPr>
          <a:xfrm>
            <a:off x="2483141" y="2382473"/>
            <a:ext cx="861549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3200" dirty="0"/>
              <a:t>Tijdens de Eerste en Tweede Wereldoorlog vochten Australische soldaten mee in Europa, ook op Belgisch </a:t>
            </a:r>
            <a:r>
              <a:rPr lang="nl-BE" sz="3200" dirty="0" err="1"/>
              <a:t>grondgebied.Er</a:t>
            </a:r>
            <a:r>
              <a:rPr lang="nl-BE" sz="3200" dirty="0"/>
              <a:t> zijn in België Australische oorlogsgraven en monumenten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2EE560C7-81FC-4153-BDF9-AD9946AC2C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4650" y="4108926"/>
            <a:ext cx="3897559" cy="2191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08733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sch">
  <a:themeElements>
    <a:clrScheme name="Organisch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sch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sc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93</TotalTime>
  <Words>874</Words>
  <Application>Microsoft Office PowerPoint</Application>
  <PresentationFormat>Breedbeeld</PresentationFormat>
  <Paragraphs>75</Paragraphs>
  <Slides>36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36</vt:i4>
      </vt:variant>
    </vt:vector>
  </HeadingPairs>
  <TitlesOfParts>
    <vt:vector size="42" baseType="lpstr">
      <vt:lpstr>Arial</vt:lpstr>
      <vt:lpstr>Calibri</vt:lpstr>
      <vt:lpstr>Garamond</vt:lpstr>
      <vt:lpstr>Maven Pro</vt:lpstr>
      <vt:lpstr>Symbol</vt:lpstr>
      <vt:lpstr>Organisch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Jarne Hennebel</dc:creator>
  <cp:lastModifiedBy>Jarne Hennebel</cp:lastModifiedBy>
  <cp:revision>5</cp:revision>
  <dcterms:created xsi:type="dcterms:W3CDTF">2026-01-20T11:50:11Z</dcterms:created>
  <dcterms:modified xsi:type="dcterms:W3CDTF">2026-01-22T09:01:56Z</dcterms:modified>
</cp:coreProperties>
</file>