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8" r:id="rId11"/>
    <p:sldId id="269" r:id="rId12"/>
    <p:sldId id="265" r:id="rId13"/>
    <p:sldId id="266" r:id="rId14"/>
    <p:sldId id="267" r:id="rId15"/>
    <p:sldId id="272" r:id="rId16"/>
    <p:sldId id="273" r:id="rId17"/>
    <p:sldId id="274" r:id="rId18"/>
    <p:sldId id="275" r:id="rId19"/>
    <p:sldId id="271"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nl-NL"/>
              <a:t>Klik om stijl te bewerken</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6/6/2023</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‹nr.›</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6/6/2023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nl-NL"/>
              <a:t>Klik om stijl te bewerken</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6/6/2023</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‹nr.›</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6/6/2023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nl-NL"/>
              <a:t>Klik om stijl te bewerken</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57300"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633864" y="2909102"/>
            <a:ext cx="4800600" cy="299639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6/6/2023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6/6/2023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6/6/2023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nl-NL"/>
              <a:t>Klik om stijl te bewerken</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6/6/2023</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‹nr.›</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nl-NL"/>
              <a:t>Klik om stijl te bewerken</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6/6/2023</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l-NL"/>
              <a:t>Klik om stijl te bewerken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6/6/2023</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‹nr.›</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nl.wikipedia.org/wiki/Bellegem" TargetMode="External"/><Relationship Id="rId2" Type="http://schemas.openxmlformats.org/officeDocument/2006/relationships/hyperlink" Target="https://nl.wikipedia.org/wiki/Brouwerij_Omer_Vander_Ghinste"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nl.wikipedia.org/wiki/Kortrijk"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nl.wikipedia.org/wiki/Caf%C3%A9" TargetMode="External"/><Relationship Id="rId2" Type="http://schemas.openxmlformats.org/officeDocument/2006/relationships/hyperlink" Target="https://nl.wikipedia.org/wiki/1892"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s://nl.wikipedia.org/wiki/2007" TargetMode="External"/><Relationship Id="rId4" Type="http://schemas.openxmlformats.org/officeDocument/2006/relationships/hyperlink" Target="https://nl.wikipedia.org/wiki/Gebrandschilderd_glas"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nl.wikipedia.org/wiki/Tsjechi%C3%AB" TargetMode="External"/><Relationship Id="rId3" Type="http://schemas.openxmlformats.org/officeDocument/2006/relationships/hyperlink" Target="https://nl.wikipedia.org/wiki/Bovengisting" TargetMode="External"/><Relationship Id="rId7" Type="http://schemas.openxmlformats.org/officeDocument/2006/relationships/hyperlink" Target="https://nl.wikipedia.org/wiki/Sloveni%C3%AB"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nl.wikipedia.org/wiki/Duitsland" TargetMode="External"/><Relationship Id="rId5" Type="http://schemas.openxmlformats.org/officeDocument/2006/relationships/hyperlink" Target="https://nl.wikipedia.org/wiki/Loire_(departement)" TargetMode="External"/><Relationship Id="rId4" Type="http://schemas.openxmlformats.org/officeDocument/2006/relationships/hyperlink" Target="https://nl.wikipedia.org/wiki/Alcoholpercentage"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4FFECA-0832-4FE3-B587-054A0F2D80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BCE0FFF-86D4-D4F6-7DAA-AC6097FB0A4A}"/>
              </a:ext>
            </a:extLst>
          </p:cNvPr>
          <p:cNvSpPr>
            <a:spLocks noGrp="1"/>
          </p:cNvSpPr>
          <p:nvPr>
            <p:ph type="ctrTitle"/>
          </p:nvPr>
        </p:nvSpPr>
        <p:spPr>
          <a:xfrm>
            <a:off x="221672" y="864911"/>
            <a:ext cx="11970327" cy="3457707"/>
          </a:xfrm>
        </p:spPr>
        <p:txBody>
          <a:bodyPr anchor="b">
            <a:noAutofit/>
          </a:bodyPr>
          <a:lstStyle/>
          <a:p>
            <a:r>
              <a:rPr lang="nl-BE" sz="13800" dirty="0"/>
              <a:t>Bierproeverij</a:t>
            </a:r>
          </a:p>
        </p:txBody>
      </p:sp>
      <p:sp>
        <p:nvSpPr>
          <p:cNvPr id="10" name="Freeform: Shape 9">
            <a:extLst>
              <a:ext uri="{FF2B5EF4-FFF2-40B4-BE49-F238E27FC236}">
                <a16:creationId xmlns:a16="http://schemas.microsoft.com/office/drawing/2014/main" id="{C65858E6-5C0F-4AAE-A1AC-29BA07FFE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7"/>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dertitel 2">
            <a:extLst>
              <a:ext uri="{FF2B5EF4-FFF2-40B4-BE49-F238E27FC236}">
                <a16:creationId xmlns:a16="http://schemas.microsoft.com/office/drawing/2014/main" id="{4486F1EE-2D2B-ADF8-F7BF-73B49D4FEB67}"/>
              </a:ext>
            </a:extLst>
          </p:cNvPr>
          <p:cNvSpPr>
            <a:spLocks noGrp="1"/>
          </p:cNvSpPr>
          <p:nvPr>
            <p:ph type="subTitle" idx="1"/>
          </p:nvPr>
        </p:nvSpPr>
        <p:spPr>
          <a:xfrm>
            <a:off x="2073314" y="5493376"/>
            <a:ext cx="8045373" cy="742279"/>
          </a:xfrm>
        </p:spPr>
        <p:txBody>
          <a:bodyPr anchor="ctr">
            <a:normAutofit/>
          </a:bodyPr>
          <a:lstStyle/>
          <a:p>
            <a:r>
              <a:rPr lang="nl-BE" sz="3200" dirty="0">
                <a:solidFill>
                  <a:srgbClr val="2A1A00"/>
                </a:solidFill>
              </a:rPr>
              <a:t>SANTE</a:t>
            </a:r>
            <a:r>
              <a:rPr lang="nl-BE" dirty="0">
                <a:solidFill>
                  <a:srgbClr val="2A1A00"/>
                </a:solidFill>
              </a:rPr>
              <a:t> </a:t>
            </a:r>
          </a:p>
        </p:txBody>
      </p:sp>
    </p:spTree>
    <p:extLst>
      <p:ext uri="{BB962C8B-B14F-4D97-AF65-F5344CB8AC3E}">
        <p14:creationId xmlns:p14="http://schemas.microsoft.com/office/powerpoint/2010/main" val="2791426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5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6D4642-B420-C52F-7B31-70CEFE05F871}"/>
              </a:ext>
            </a:extLst>
          </p:cNvPr>
          <p:cNvSpPr>
            <a:spLocks noGrp="1"/>
          </p:cNvSpPr>
          <p:nvPr>
            <p:ph type="title"/>
          </p:nvPr>
        </p:nvSpPr>
        <p:spPr>
          <a:xfrm>
            <a:off x="1251677" y="645105"/>
            <a:ext cx="4357499" cy="1320855"/>
          </a:xfrm>
        </p:spPr>
        <p:txBody>
          <a:bodyPr>
            <a:normAutofit/>
          </a:bodyPr>
          <a:lstStyle/>
          <a:p>
            <a:r>
              <a:rPr lang="nl-BE" sz="4400"/>
              <a:t>Het bier </a:t>
            </a:r>
          </a:p>
        </p:txBody>
      </p:sp>
      <p:sp>
        <p:nvSpPr>
          <p:cNvPr id="3" name="Tijdelijke aanduiding voor inhoud 2">
            <a:extLst>
              <a:ext uri="{FF2B5EF4-FFF2-40B4-BE49-F238E27FC236}">
                <a16:creationId xmlns:a16="http://schemas.microsoft.com/office/drawing/2014/main" id="{E163BFEB-A6E4-4949-1F6E-E7EF42574E72}"/>
              </a:ext>
            </a:extLst>
          </p:cNvPr>
          <p:cNvSpPr>
            <a:spLocks noGrp="1"/>
          </p:cNvSpPr>
          <p:nvPr>
            <p:ph idx="1"/>
          </p:nvPr>
        </p:nvSpPr>
        <p:spPr>
          <a:xfrm>
            <a:off x="1251678" y="1357745"/>
            <a:ext cx="4363595" cy="4855150"/>
          </a:xfrm>
        </p:spPr>
        <p:txBody>
          <a:bodyPr>
            <a:normAutofit fontScale="92500" lnSpcReduction="20000"/>
          </a:bodyPr>
          <a:lstStyle/>
          <a:p>
            <a:pPr>
              <a:lnSpc>
                <a:spcPct val="100000"/>
              </a:lnSpc>
            </a:pPr>
            <a:r>
              <a:rPr lang="nl-BE" sz="2400" b="1" dirty="0">
                <a:effectLst/>
                <a:latin typeface="Arial" panose="020B0604020202020204" pitchFamily="34" charset="0"/>
                <a:cs typeface="Arial" panose="020B0604020202020204" pitchFamily="34" charset="0"/>
              </a:rPr>
              <a:t>Kleur</a:t>
            </a:r>
            <a:r>
              <a:rPr lang="nl-BE" sz="2400" dirty="0">
                <a:latin typeface="Arial" panose="020B0604020202020204" pitchFamily="34" charset="0"/>
                <a:cs typeface="Arial" panose="020B0604020202020204" pitchFamily="34" charset="0"/>
              </a:rPr>
              <a:t> :</a:t>
            </a:r>
          </a:p>
          <a:p>
            <a:pPr marL="0" indent="0">
              <a:lnSpc>
                <a:spcPct val="100000"/>
              </a:lnSpc>
              <a:buNone/>
            </a:pPr>
            <a:r>
              <a:rPr lang="nl-BE" sz="2400" dirty="0">
                <a:latin typeface="Arial" panose="020B0604020202020204" pitchFamily="34" charset="0"/>
                <a:cs typeface="Arial" panose="020B0604020202020204" pitchFamily="34" charset="0"/>
              </a:rPr>
              <a:t>Een donker bier met een volle, ivoorkleurige schuimkraag.</a:t>
            </a:r>
          </a:p>
          <a:p>
            <a:pPr>
              <a:lnSpc>
                <a:spcPct val="100000"/>
              </a:lnSpc>
            </a:pPr>
            <a:r>
              <a:rPr lang="nl-BE" sz="2400" b="1" dirty="0"/>
              <a:t>Karakter, smaak, aroma’s: </a:t>
            </a:r>
          </a:p>
          <a:p>
            <a:pPr marL="0" indent="0">
              <a:lnSpc>
                <a:spcPct val="100000"/>
              </a:lnSpc>
              <a:buNone/>
            </a:pPr>
            <a:r>
              <a:rPr lang="nl-BE" sz="2400" dirty="0" err="1"/>
              <a:t>St.Bernardus</a:t>
            </a:r>
            <a:r>
              <a:rPr lang="nl-BE" sz="2400" dirty="0"/>
              <a:t> Abt 12 heeft een zeer fruitig aroma, afkomstig van onze eigen  specifieke gist. Het zit boordevol complexe smaken en blinkt uit door zijn lange bitterzoete afdronk. </a:t>
            </a:r>
          </a:p>
          <a:p>
            <a:pPr marL="0" indent="0">
              <a:lnSpc>
                <a:spcPct val="100000"/>
              </a:lnSpc>
              <a:buNone/>
            </a:pPr>
            <a:r>
              <a:rPr lang="nl-BE" sz="2400" dirty="0"/>
              <a:t>Het bier laat zich vlot drinken door zijn zachte volmondige smaak en perfecte evenwicht tussen bitter en zoet. Een Abt drinken is met volle teugen van het leven genieten.</a:t>
            </a:r>
          </a:p>
          <a:p>
            <a:pPr>
              <a:lnSpc>
                <a:spcPct val="100000"/>
              </a:lnSpc>
            </a:pPr>
            <a:endParaRPr lang="nl-BE" sz="1700" dirty="0"/>
          </a:p>
        </p:txBody>
      </p:sp>
      <p:pic>
        <p:nvPicPr>
          <p:cNvPr id="4" name="Afbeelding 3">
            <a:extLst>
              <a:ext uri="{FF2B5EF4-FFF2-40B4-BE49-F238E27FC236}">
                <a16:creationId xmlns:a16="http://schemas.microsoft.com/office/drawing/2014/main" id="{A2705EB4-55D2-484D-9CE9-FED9FDF858DD}"/>
              </a:ext>
            </a:extLst>
          </p:cNvPr>
          <p:cNvPicPr>
            <a:picLocks noChangeAspect="1"/>
          </p:cNvPicPr>
          <p:nvPr/>
        </p:nvPicPr>
        <p:blipFill rotWithShape="1">
          <a:blip r:embed="rId2"/>
          <a:srcRect l="12708" r="17707" b="-1"/>
          <a:stretch/>
        </p:blipFill>
        <p:spPr>
          <a:xfrm>
            <a:off x="6096000" y="580713"/>
            <a:ext cx="5414304" cy="5407737"/>
          </a:xfrm>
          <a:custGeom>
            <a:avLst/>
            <a:gdLst/>
            <a:ahLst/>
            <a:cxnLst/>
            <a:rect l="l" t="t" r="r" b="b"/>
            <a:pathLst>
              <a:path w="3860171" h="3855489">
                <a:moveTo>
                  <a:pt x="1930086" y="0"/>
                </a:moveTo>
                <a:lnTo>
                  <a:pt x="1967540" y="3511"/>
                </a:lnTo>
                <a:lnTo>
                  <a:pt x="2003824" y="12875"/>
                </a:lnTo>
                <a:lnTo>
                  <a:pt x="2038938" y="26920"/>
                </a:lnTo>
                <a:lnTo>
                  <a:pt x="2075222" y="44477"/>
                </a:lnTo>
                <a:lnTo>
                  <a:pt x="2109166" y="64375"/>
                </a:lnTo>
                <a:lnTo>
                  <a:pt x="2144279" y="85443"/>
                </a:lnTo>
                <a:lnTo>
                  <a:pt x="2179393" y="104171"/>
                </a:lnTo>
                <a:lnTo>
                  <a:pt x="2214507" y="122898"/>
                </a:lnTo>
                <a:lnTo>
                  <a:pt x="2248450" y="136943"/>
                </a:lnTo>
                <a:lnTo>
                  <a:pt x="2285905" y="146307"/>
                </a:lnTo>
                <a:lnTo>
                  <a:pt x="2322189" y="150989"/>
                </a:lnTo>
                <a:lnTo>
                  <a:pt x="2360814" y="150989"/>
                </a:lnTo>
                <a:lnTo>
                  <a:pt x="2400610" y="148648"/>
                </a:lnTo>
                <a:lnTo>
                  <a:pt x="2440405" y="143966"/>
                </a:lnTo>
                <a:lnTo>
                  <a:pt x="2480201" y="138114"/>
                </a:lnTo>
                <a:lnTo>
                  <a:pt x="2519996" y="133432"/>
                </a:lnTo>
                <a:lnTo>
                  <a:pt x="2559792" y="129921"/>
                </a:lnTo>
                <a:lnTo>
                  <a:pt x="2597247" y="131091"/>
                </a:lnTo>
                <a:lnTo>
                  <a:pt x="2633531" y="135773"/>
                </a:lnTo>
                <a:lnTo>
                  <a:pt x="2668644" y="146307"/>
                </a:lnTo>
                <a:lnTo>
                  <a:pt x="2697906" y="161523"/>
                </a:lnTo>
                <a:lnTo>
                  <a:pt x="2725997" y="181421"/>
                </a:lnTo>
                <a:lnTo>
                  <a:pt x="2750577" y="204830"/>
                </a:lnTo>
                <a:lnTo>
                  <a:pt x="2775156" y="231750"/>
                </a:lnTo>
                <a:lnTo>
                  <a:pt x="2797395" y="259841"/>
                </a:lnTo>
                <a:lnTo>
                  <a:pt x="2819634" y="289103"/>
                </a:lnTo>
                <a:lnTo>
                  <a:pt x="2841872" y="318364"/>
                </a:lnTo>
                <a:lnTo>
                  <a:pt x="2864111" y="346455"/>
                </a:lnTo>
                <a:lnTo>
                  <a:pt x="2887520" y="373376"/>
                </a:lnTo>
                <a:lnTo>
                  <a:pt x="2914441" y="396785"/>
                </a:lnTo>
                <a:lnTo>
                  <a:pt x="2940191" y="417853"/>
                </a:lnTo>
                <a:lnTo>
                  <a:pt x="2969452" y="434240"/>
                </a:lnTo>
                <a:lnTo>
                  <a:pt x="3001055" y="448285"/>
                </a:lnTo>
                <a:lnTo>
                  <a:pt x="3034998" y="459990"/>
                </a:lnTo>
                <a:lnTo>
                  <a:pt x="3070112" y="470524"/>
                </a:lnTo>
                <a:lnTo>
                  <a:pt x="3105226" y="479888"/>
                </a:lnTo>
                <a:lnTo>
                  <a:pt x="3141510" y="489251"/>
                </a:lnTo>
                <a:lnTo>
                  <a:pt x="3175453" y="499785"/>
                </a:lnTo>
                <a:lnTo>
                  <a:pt x="3209396" y="511490"/>
                </a:lnTo>
                <a:lnTo>
                  <a:pt x="3240999" y="525535"/>
                </a:lnTo>
                <a:lnTo>
                  <a:pt x="3269090" y="543092"/>
                </a:lnTo>
                <a:lnTo>
                  <a:pt x="3294840" y="564161"/>
                </a:lnTo>
                <a:lnTo>
                  <a:pt x="3315908" y="589911"/>
                </a:lnTo>
                <a:lnTo>
                  <a:pt x="3333465" y="618002"/>
                </a:lnTo>
                <a:lnTo>
                  <a:pt x="3347510" y="649604"/>
                </a:lnTo>
                <a:lnTo>
                  <a:pt x="3359215" y="683547"/>
                </a:lnTo>
                <a:lnTo>
                  <a:pt x="3369749" y="717491"/>
                </a:lnTo>
                <a:lnTo>
                  <a:pt x="3379113" y="753775"/>
                </a:lnTo>
                <a:lnTo>
                  <a:pt x="3388476" y="788889"/>
                </a:lnTo>
                <a:lnTo>
                  <a:pt x="3399010" y="824002"/>
                </a:lnTo>
                <a:lnTo>
                  <a:pt x="3410715" y="857946"/>
                </a:lnTo>
                <a:lnTo>
                  <a:pt x="3424760" y="889548"/>
                </a:lnTo>
                <a:lnTo>
                  <a:pt x="3441147" y="918809"/>
                </a:lnTo>
                <a:lnTo>
                  <a:pt x="3462215" y="944560"/>
                </a:lnTo>
                <a:lnTo>
                  <a:pt x="3485624" y="971480"/>
                </a:lnTo>
                <a:lnTo>
                  <a:pt x="3512545" y="994889"/>
                </a:lnTo>
                <a:lnTo>
                  <a:pt x="3540636" y="1017128"/>
                </a:lnTo>
                <a:lnTo>
                  <a:pt x="3571068" y="1039367"/>
                </a:lnTo>
                <a:lnTo>
                  <a:pt x="3600329" y="1061605"/>
                </a:lnTo>
                <a:lnTo>
                  <a:pt x="3628420" y="1083844"/>
                </a:lnTo>
                <a:lnTo>
                  <a:pt x="3655341" y="1108424"/>
                </a:lnTo>
                <a:lnTo>
                  <a:pt x="3678750" y="1133003"/>
                </a:lnTo>
                <a:lnTo>
                  <a:pt x="3698648" y="1161094"/>
                </a:lnTo>
                <a:lnTo>
                  <a:pt x="3713864" y="1190356"/>
                </a:lnTo>
                <a:lnTo>
                  <a:pt x="3724398" y="1225469"/>
                </a:lnTo>
                <a:lnTo>
                  <a:pt x="3729080" y="1261754"/>
                </a:lnTo>
                <a:lnTo>
                  <a:pt x="3730250" y="1299208"/>
                </a:lnTo>
                <a:lnTo>
                  <a:pt x="3726739" y="1339004"/>
                </a:lnTo>
                <a:lnTo>
                  <a:pt x="3722057" y="1378799"/>
                </a:lnTo>
                <a:lnTo>
                  <a:pt x="3716205" y="1418595"/>
                </a:lnTo>
                <a:lnTo>
                  <a:pt x="3711523" y="1458391"/>
                </a:lnTo>
                <a:lnTo>
                  <a:pt x="3709182" y="1498186"/>
                </a:lnTo>
                <a:lnTo>
                  <a:pt x="3709182" y="1536811"/>
                </a:lnTo>
                <a:lnTo>
                  <a:pt x="3713864" y="1573096"/>
                </a:lnTo>
                <a:lnTo>
                  <a:pt x="3723228" y="1609380"/>
                </a:lnTo>
                <a:lnTo>
                  <a:pt x="3737273" y="1643323"/>
                </a:lnTo>
                <a:lnTo>
                  <a:pt x="3756000" y="1678437"/>
                </a:lnTo>
                <a:lnTo>
                  <a:pt x="3774728" y="1713550"/>
                </a:lnTo>
                <a:lnTo>
                  <a:pt x="3795796" y="1748664"/>
                </a:lnTo>
                <a:lnTo>
                  <a:pt x="3815694" y="1782608"/>
                </a:lnTo>
                <a:lnTo>
                  <a:pt x="3833250" y="1818892"/>
                </a:lnTo>
                <a:lnTo>
                  <a:pt x="3847296" y="1854005"/>
                </a:lnTo>
                <a:lnTo>
                  <a:pt x="3856660" y="1890290"/>
                </a:lnTo>
                <a:lnTo>
                  <a:pt x="3860171" y="1927744"/>
                </a:lnTo>
                <a:lnTo>
                  <a:pt x="3856660" y="1965199"/>
                </a:lnTo>
                <a:lnTo>
                  <a:pt x="3847296" y="2001483"/>
                </a:lnTo>
                <a:lnTo>
                  <a:pt x="3833250" y="2036597"/>
                </a:lnTo>
                <a:lnTo>
                  <a:pt x="3815694" y="2072881"/>
                </a:lnTo>
                <a:lnTo>
                  <a:pt x="3795796" y="2106824"/>
                </a:lnTo>
                <a:lnTo>
                  <a:pt x="3774728" y="2141938"/>
                </a:lnTo>
                <a:lnTo>
                  <a:pt x="3756000" y="2177052"/>
                </a:lnTo>
                <a:lnTo>
                  <a:pt x="3737273" y="2212166"/>
                </a:lnTo>
                <a:lnTo>
                  <a:pt x="3723228" y="2246109"/>
                </a:lnTo>
                <a:lnTo>
                  <a:pt x="3713864" y="2282393"/>
                </a:lnTo>
                <a:lnTo>
                  <a:pt x="3709182" y="2318677"/>
                </a:lnTo>
                <a:lnTo>
                  <a:pt x="3709182" y="2357302"/>
                </a:lnTo>
                <a:lnTo>
                  <a:pt x="3711523" y="2397098"/>
                </a:lnTo>
                <a:lnTo>
                  <a:pt x="3716205" y="2436894"/>
                </a:lnTo>
                <a:lnTo>
                  <a:pt x="3722057" y="2476689"/>
                </a:lnTo>
                <a:lnTo>
                  <a:pt x="3726739" y="2516485"/>
                </a:lnTo>
                <a:lnTo>
                  <a:pt x="3730250" y="2556280"/>
                </a:lnTo>
                <a:lnTo>
                  <a:pt x="3729080" y="2593735"/>
                </a:lnTo>
                <a:lnTo>
                  <a:pt x="3724398" y="2630019"/>
                </a:lnTo>
                <a:lnTo>
                  <a:pt x="3713864" y="2665133"/>
                </a:lnTo>
                <a:lnTo>
                  <a:pt x="3698648" y="2694394"/>
                </a:lnTo>
                <a:lnTo>
                  <a:pt x="3678750" y="2722485"/>
                </a:lnTo>
                <a:lnTo>
                  <a:pt x="3655341" y="2747065"/>
                </a:lnTo>
                <a:lnTo>
                  <a:pt x="3628420" y="2771645"/>
                </a:lnTo>
                <a:lnTo>
                  <a:pt x="3600329" y="2793883"/>
                </a:lnTo>
                <a:lnTo>
                  <a:pt x="3571068" y="2816122"/>
                </a:lnTo>
                <a:lnTo>
                  <a:pt x="3540636" y="2838361"/>
                </a:lnTo>
                <a:lnTo>
                  <a:pt x="3512545" y="2860599"/>
                </a:lnTo>
                <a:lnTo>
                  <a:pt x="3485624" y="2884009"/>
                </a:lnTo>
                <a:lnTo>
                  <a:pt x="3462215" y="2910929"/>
                </a:lnTo>
                <a:lnTo>
                  <a:pt x="3441147" y="2936679"/>
                </a:lnTo>
                <a:lnTo>
                  <a:pt x="3424760" y="2965941"/>
                </a:lnTo>
                <a:lnTo>
                  <a:pt x="3410715" y="2997543"/>
                </a:lnTo>
                <a:lnTo>
                  <a:pt x="3399010" y="3031486"/>
                </a:lnTo>
                <a:lnTo>
                  <a:pt x="3388476" y="3066600"/>
                </a:lnTo>
                <a:lnTo>
                  <a:pt x="3379113" y="3101714"/>
                </a:lnTo>
                <a:lnTo>
                  <a:pt x="3369749" y="3137998"/>
                </a:lnTo>
                <a:lnTo>
                  <a:pt x="3359215" y="3171941"/>
                </a:lnTo>
                <a:lnTo>
                  <a:pt x="3347510" y="3205885"/>
                </a:lnTo>
                <a:lnTo>
                  <a:pt x="3333465" y="3237487"/>
                </a:lnTo>
                <a:lnTo>
                  <a:pt x="3315908" y="3265578"/>
                </a:lnTo>
                <a:lnTo>
                  <a:pt x="3294840" y="3291328"/>
                </a:lnTo>
                <a:lnTo>
                  <a:pt x="3269090" y="3312396"/>
                </a:lnTo>
                <a:lnTo>
                  <a:pt x="3240999" y="3329953"/>
                </a:lnTo>
                <a:lnTo>
                  <a:pt x="3209396" y="3343999"/>
                </a:lnTo>
                <a:lnTo>
                  <a:pt x="3175453" y="3355703"/>
                </a:lnTo>
                <a:lnTo>
                  <a:pt x="3141510" y="3366237"/>
                </a:lnTo>
                <a:lnTo>
                  <a:pt x="3105226" y="3375601"/>
                </a:lnTo>
                <a:lnTo>
                  <a:pt x="3070112" y="3384965"/>
                </a:lnTo>
                <a:lnTo>
                  <a:pt x="3034998" y="3395499"/>
                </a:lnTo>
                <a:lnTo>
                  <a:pt x="3001055" y="3407203"/>
                </a:lnTo>
                <a:lnTo>
                  <a:pt x="2969452" y="3421249"/>
                </a:lnTo>
                <a:lnTo>
                  <a:pt x="2940191" y="3437635"/>
                </a:lnTo>
                <a:lnTo>
                  <a:pt x="2914441" y="3458704"/>
                </a:lnTo>
                <a:lnTo>
                  <a:pt x="2887520" y="3482113"/>
                </a:lnTo>
                <a:lnTo>
                  <a:pt x="2864111" y="3509033"/>
                </a:lnTo>
                <a:lnTo>
                  <a:pt x="2841872" y="3537124"/>
                </a:lnTo>
                <a:lnTo>
                  <a:pt x="2819634" y="3566386"/>
                </a:lnTo>
                <a:lnTo>
                  <a:pt x="2797395" y="3595647"/>
                </a:lnTo>
                <a:lnTo>
                  <a:pt x="2775156" y="3623738"/>
                </a:lnTo>
                <a:lnTo>
                  <a:pt x="2750577" y="3650659"/>
                </a:lnTo>
                <a:lnTo>
                  <a:pt x="2725997" y="3674068"/>
                </a:lnTo>
                <a:lnTo>
                  <a:pt x="2697906" y="3693966"/>
                </a:lnTo>
                <a:lnTo>
                  <a:pt x="2668644" y="3709182"/>
                </a:lnTo>
                <a:lnTo>
                  <a:pt x="2633531" y="3719716"/>
                </a:lnTo>
                <a:lnTo>
                  <a:pt x="2597247" y="3724398"/>
                </a:lnTo>
                <a:lnTo>
                  <a:pt x="2559792" y="3725568"/>
                </a:lnTo>
                <a:lnTo>
                  <a:pt x="2519996" y="3722057"/>
                </a:lnTo>
                <a:lnTo>
                  <a:pt x="2480201" y="3717375"/>
                </a:lnTo>
                <a:lnTo>
                  <a:pt x="2440405" y="3711523"/>
                </a:lnTo>
                <a:lnTo>
                  <a:pt x="2400610" y="3706841"/>
                </a:lnTo>
                <a:lnTo>
                  <a:pt x="2360814" y="3704500"/>
                </a:lnTo>
                <a:lnTo>
                  <a:pt x="2322189" y="3704500"/>
                </a:lnTo>
                <a:lnTo>
                  <a:pt x="2285905" y="3709182"/>
                </a:lnTo>
                <a:lnTo>
                  <a:pt x="2248450" y="3718545"/>
                </a:lnTo>
                <a:lnTo>
                  <a:pt x="2214507" y="3732591"/>
                </a:lnTo>
                <a:lnTo>
                  <a:pt x="2179393" y="3751318"/>
                </a:lnTo>
                <a:lnTo>
                  <a:pt x="2144279" y="3770045"/>
                </a:lnTo>
                <a:lnTo>
                  <a:pt x="2109166" y="3791114"/>
                </a:lnTo>
                <a:lnTo>
                  <a:pt x="2075222" y="3811011"/>
                </a:lnTo>
                <a:lnTo>
                  <a:pt x="2038938" y="3828568"/>
                </a:lnTo>
                <a:lnTo>
                  <a:pt x="2003824" y="3842614"/>
                </a:lnTo>
                <a:lnTo>
                  <a:pt x="1967540" y="3851978"/>
                </a:lnTo>
                <a:lnTo>
                  <a:pt x="1930086" y="3855489"/>
                </a:lnTo>
                <a:lnTo>
                  <a:pt x="1892631" y="3851978"/>
                </a:lnTo>
                <a:lnTo>
                  <a:pt x="1856347" y="3842614"/>
                </a:lnTo>
                <a:lnTo>
                  <a:pt x="1821233" y="3828568"/>
                </a:lnTo>
                <a:lnTo>
                  <a:pt x="1784949" y="3811011"/>
                </a:lnTo>
                <a:lnTo>
                  <a:pt x="1751005" y="3791114"/>
                </a:lnTo>
                <a:lnTo>
                  <a:pt x="1715892" y="3770045"/>
                </a:lnTo>
                <a:lnTo>
                  <a:pt x="1680778" y="3751318"/>
                </a:lnTo>
                <a:lnTo>
                  <a:pt x="1645664" y="3732591"/>
                </a:lnTo>
                <a:lnTo>
                  <a:pt x="1610550" y="3718545"/>
                </a:lnTo>
                <a:lnTo>
                  <a:pt x="1574266" y="3709182"/>
                </a:lnTo>
                <a:lnTo>
                  <a:pt x="1537982" y="3704500"/>
                </a:lnTo>
                <a:lnTo>
                  <a:pt x="1499357" y="3704500"/>
                </a:lnTo>
                <a:lnTo>
                  <a:pt x="1459561" y="3706841"/>
                </a:lnTo>
                <a:lnTo>
                  <a:pt x="1419766" y="3711523"/>
                </a:lnTo>
                <a:lnTo>
                  <a:pt x="1379970" y="3717375"/>
                </a:lnTo>
                <a:lnTo>
                  <a:pt x="1340175" y="3722057"/>
                </a:lnTo>
                <a:lnTo>
                  <a:pt x="1300379" y="3725568"/>
                </a:lnTo>
                <a:lnTo>
                  <a:pt x="1262924" y="3724398"/>
                </a:lnTo>
                <a:lnTo>
                  <a:pt x="1226640" y="3719716"/>
                </a:lnTo>
                <a:lnTo>
                  <a:pt x="1191526" y="3709182"/>
                </a:lnTo>
                <a:lnTo>
                  <a:pt x="1162265" y="3693966"/>
                </a:lnTo>
                <a:lnTo>
                  <a:pt x="1134174" y="3674068"/>
                </a:lnTo>
                <a:lnTo>
                  <a:pt x="1109594" y="3650659"/>
                </a:lnTo>
                <a:lnTo>
                  <a:pt x="1085015" y="3623738"/>
                </a:lnTo>
                <a:lnTo>
                  <a:pt x="1062776" y="3595647"/>
                </a:lnTo>
                <a:lnTo>
                  <a:pt x="1040537" y="3566386"/>
                </a:lnTo>
                <a:lnTo>
                  <a:pt x="1018299" y="3537124"/>
                </a:lnTo>
                <a:lnTo>
                  <a:pt x="996060" y="3509033"/>
                </a:lnTo>
                <a:lnTo>
                  <a:pt x="972651" y="3482113"/>
                </a:lnTo>
                <a:lnTo>
                  <a:pt x="945730" y="3458704"/>
                </a:lnTo>
                <a:lnTo>
                  <a:pt x="919980" y="3437635"/>
                </a:lnTo>
                <a:lnTo>
                  <a:pt x="890719" y="3421249"/>
                </a:lnTo>
                <a:lnTo>
                  <a:pt x="859116" y="3407203"/>
                </a:lnTo>
                <a:lnTo>
                  <a:pt x="825173" y="3395499"/>
                </a:lnTo>
                <a:lnTo>
                  <a:pt x="790059" y="3384965"/>
                </a:lnTo>
                <a:lnTo>
                  <a:pt x="754946" y="3375601"/>
                </a:lnTo>
                <a:lnTo>
                  <a:pt x="718662" y="3366237"/>
                </a:lnTo>
                <a:lnTo>
                  <a:pt x="684718" y="3355703"/>
                </a:lnTo>
                <a:lnTo>
                  <a:pt x="650775" y="3343999"/>
                </a:lnTo>
                <a:lnTo>
                  <a:pt x="619173" y="3329953"/>
                </a:lnTo>
                <a:lnTo>
                  <a:pt x="591082" y="3312396"/>
                </a:lnTo>
                <a:lnTo>
                  <a:pt x="565332" y="3291328"/>
                </a:lnTo>
                <a:lnTo>
                  <a:pt x="544263" y="3265578"/>
                </a:lnTo>
                <a:lnTo>
                  <a:pt x="526706" y="3237487"/>
                </a:lnTo>
                <a:lnTo>
                  <a:pt x="512661" y="3205885"/>
                </a:lnTo>
                <a:lnTo>
                  <a:pt x="500956" y="3171941"/>
                </a:lnTo>
                <a:lnTo>
                  <a:pt x="490422" y="3137998"/>
                </a:lnTo>
                <a:lnTo>
                  <a:pt x="481059" y="3101714"/>
                </a:lnTo>
                <a:lnTo>
                  <a:pt x="471695" y="3066600"/>
                </a:lnTo>
                <a:lnTo>
                  <a:pt x="461161" y="3031486"/>
                </a:lnTo>
                <a:lnTo>
                  <a:pt x="449456" y="2997543"/>
                </a:lnTo>
                <a:lnTo>
                  <a:pt x="435411" y="2965941"/>
                </a:lnTo>
                <a:lnTo>
                  <a:pt x="419024" y="2936679"/>
                </a:lnTo>
                <a:lnTo>
                  <a:pt x="397956" y="2910929"/>
                </a:lnTo>
                <a:lnTo>
                  <a:pt x="374547" y="2884009"/>
                </a:lnTo>
                <a:lnTo>
                  <a:pt x="347626" y="2860599"/>
                </a:lnTo>
                <a:lnTo>
                  <a:pt x="318365" y="2838361"/>
                </a:lnTo>
                <a:lnTo>
                  <a:pt x="289103" y="2816122"/>
                </a:lnTo>
                <a:lnTo>
                  <a:pt x="259842" y="2793883"/>
                </a:lnTo>
                <a:lnTo>
                  <a:pt x="231751" y="2771645"/>
                </a:lnTo>
                <a:lnTo>
                  <a:pt x="204830" y="2747065"/>
                </a:lnTo>
                <a:lnTo>
                  <a:pt x="181421" y="2722485"/>
                </a:lnTo>
                <a:lnTo>
                  <a:pt x="161523" y="2694394"/>
                </a:lnTo>
                <a:lnTo>
                  <a:pt x="146308" y="2665133"/>
                </a:lnTo>
                <a:lnTo>
                  <a:pt x="135773" y="2630019"/>
                </a:lnTo>
                <a:lnTo>
                  <a:pt x="131092" y="2593735"/>
                </a:lnTo>
                <a:lnTo>
                  <a:pt x="129921" y="2556280"/>
                </a:lnTo>
                <a:lnTo>
                  <a:pt x="133432" y="2516485"/>
                </a:lnTo>
                <a:lnTo>
                  <a:pt x="138114" y="2476689"/>
                </a:lnTo>
                <a:lnTo>
                  <a:pt x="143967" y="2436894"/>
                </a:lnTo>
                <a:lnTo>
                  <a:pt x="148648" y="2397098"/>
                </a:lnTo>
                <a:lnTo>
                  <a:pt x="150989" y="2357302"/>
                </a:lnTo>
                <a:lnTo>
                  <a:pt x="150989" y="2318677"/>
                </a:lnTo>
                <a:lnTo>
                  <a:pt x="146308" y="2282393"/>
                </a:lnTo>
                <a:lnTo>
                  <a:pt x="136944" y="2246109"/>
                </a:lnTo>
                <a:lnTo>
                  <a:pt x="122898" y="2212166"/>
                </a:lnTo>
                <a:lnTo>
                  <a:pt x="105341" y="2177052"/>
                </a:lnTo>
                <a:lnTo>
                  <a:pt x="85444" y="2141938"/>
                </a:lnTo>
                <a:lnTo>
                  <a:pt x="64375" y="2106824"/>
                </a:lnTo>
                <a:lnTo>
                  <a:pt x="44478" y="2072881"/>
                </a:lnTo>
                <a:lnTo>
                  <a:pt x="26921" y="2036597"/>
                </a:lnTo>
                <a:lnTo>
                  <a:pt x="12875" y="2001483"/>
                </a:lnTo>
                <a:lnTo>
                  <a:pt x="3512" y="1965199"/>
                </a:lnTo>
                <a:lnTo>
                  <a:pt x="0" y="1927744"/>
                </a:lnTo>
                <a:lnTo>
                  <a:pt x="3512" y="1890290"/>
                </a:lnTo>
                <a:lnTo>
                  <a:pt x="12875" y="1854005"/>
                </a:lnTo>
                <a:lnTo>
                  <a:pt x="26921" y="1818892"/>
                </a:lnTo>
                <a:lnTo>
                  <a:pt x="44478" y="1782608"/>
                </a:lnTo>
                <a:lnTo>
                  <a:pt x="64375" y="1748664"/>
                </a:lnTo>
                <a:lnTo>
                  <a:pt x="85444" y="1713550"/>
                </a:lnTo>
                <a:lnTo>
                  <a:pt x="105341" y="1678437"/>
                </a:lnTo>
                <a:lnTo>
                  <a:pt x="122898" y="1643323"/>
                </a:lnTo>
                <a:lnTo>
                  <a:pt x="136944" y="1609380"/>
                </a:lnTo>
                <a:lnTo>
                  <a:pt x="146308" y="1573096"/>
                </a:lnTo>
                <a:lnTo>
                  <a:pt x="150989" y="1536811"/>
                </a:lnTo>
                <a:lnTo>
                  <a:pt x="150989" y="1498186"/>
                </a:lnTo>
                <a:lnTo>
                  <a:pt x="148648" y="1458391"/>
                </a:lnTo>
                <a:lnTo>
                  <a:pt x="143967" y="1418595"/>
                </a:lnTo>
                <a:lnTo>
                  <a:pt x="138114" y="1378799"/>
                </a:lnTo>
                <a:lnTo>
                  <a:pt x="133432" y="1339004"/>
                </a:lnTo>
                <a:lnTo>
                  <a:pt x="129921" y="1299208"/>
                </a:lnTo>
                <a:lnTo>
                  <a:pt x="131092" y="1261754"/>
                </a:lnTo>
                <a:lnTo>
                  <a:pt x="135773" y="1225469"/>
                </a:lnTo>
                <a:lnTo>
                  <a:pt x="146308" y="1190356"/>
                </a:lnTo>
                <a:lnTo>
                  <a:pt x="161523" y="1161094"/>
                </a:lnTo>
                <a:lnTo>
                  <a:pt x="181421" y="1133003"/>
                </a:lnTo>
                <a:lnTo>
                  <a:pt x="204830" y="1108424"/>
                </a:lnTo>
                <a:lnTo>
                  <a:pt x="231751" y="1083844"/>
                </a:lnTo>
                <a:lnTo>
                  <a:pt x="259842" y="1061605"/>
                </a:lnTo>
                <a:lnTo>
                  <a:pt x="289103" y="1039367"/>
                </a:lnTo>
                <a:lnTo>
                  <a:pt x="318365" y="1017128"/>
                </a:lnTo>
                <a:lnTo>
                  <a:pt x="347626" y="994889"/>
                </a:lnTo>
                <a:lnTo>
                  <a:pt x="374547" y="971480"/>
                </a:lnTo>
                <a:lnTo>
                  <a:pt x="397956" y="944560"/>
                </a:lnTo>
                <a:lnTo>
                  <a:pt x="419024" y="918809"/>
                </a:lnTo>
                <a:lnTo>
                  <a:pt x="435411" y="889548"/>
                </a:lnTo>
                <a:lnTo>
                  <a:pt x="449456" y="857946"/>
                </a:lnTo>
                <a:lnTo>
                  <a:pt x="461161" y="824002"/>
                </a:lnTo>
                <a:lnTo>
                  <a:pt x="471695" y="788889"/>
                </a:lnTo>
                <a:lnTo>
                  <a:pt x="481059" y="753775"/>
                </a:lnTo>
                <a:lnTo>
                  <a:pt x="490422" y="717491"/>
                </a:lnTo>
                <a:lnTo>
                  <a:pt x="500956" y="683547"/>
                </a:lnTo>
                <a:lnTo>
                  <a:pt x="512661" y="649604"/>
                </a:lnTo>
                <a:lnTo>
                  <a:pt x="526706" y="618002"/>
                </a:lnTo>
                <a:lnTo>
                  <a:pt x="544263" y="589911"/>
                </a:lnTo>
                <a:lnTo>
                  <a:pt x="565332" y="564161"/>
                </a:lnTo>
                <a:lnTo>
                  <a:pt x="591082" y="543092"/>
                </a:lnTo>
                <a:lnTo>
                  <a:pt x="619173" y="525535"/>
                </a:lnTo>
                <a:lnTo>
                  <a:pt x="650775" y="511490"/>
                </a:lnTo>
                <a:lnTo>
                  <a:pt x="684718" y="499785"/>
                </a:lnTo>
                <a:lnTo>
                  <a:pt x="718662" y="489251"/>
                </a:lnTo>
                <a:lnTo>
                  <a:pt x="754946" y="479888"/>
                </a:lnTo>
                <a:lnTo>
                  <a:pt x="790059" y="470524"/>
                </a:lnTo>
                <a:lnTo>
                  <a:pt x="825173" y="459990"/>
                </a:lnTo>
                <a:lnTo>
                  <a:pt x="859116" y="448285"/>
                </a:lnTo>
                <a:lnTo>
                  <a:pt x="890719" y="434240"/>
                </a:lnTo>
                <a:lnTo>
                  <a:pt x="919980" y="417853"/>
                </a:lnTo>
                <a:lnTo>
                  <a:pt x="945730" y="396785"/>
                </a:lnTo>
                <a:lnTo>
                  <a:pt x="972651" y="373376"/>
                </a:lnTo>
                <a:lnTo>
                  <a:pt x="996060" y="346455"/>
                </a:lnTo>
                <a:lnTo>
                  <a:pt x="1018299" y="318364"/>
                </a:lnTo>
                <a:lnTo>
                  <a:pt x="1040537" y="289103"/>
                </a:lnTo>
                <a:lnTo>
                  <a:pt x="1062776" y="259841"/>
                </a:lnTo>
                <a:lnTo>
                  <a:pt x="1085015" y="231750"/>
                </a:lnTo>
                <a:lnTo>
                  <a:pt x="1109594" y="204830"/>
                </a:lnTo>
                <a:lnTo>
                  <a:pt x="1134174" y="181421"/>
                </a:lnTo>
                <a:lnTo>
                  <a:pt x="1162265" y="161523"/>
                </a:lnTo>
                <a:lnTo>
                  <a:pt x="1191526" y="146307"/>
                </a:lnTo>
                <a:lnTo>
                  <a:pt x="1226640" y="135773"/>
                </a:lnTo>
                <a:lnTo>
                  <a:pt x="1262924" y="131091"/>
                </a:lnTo>
                <a:lnTo>
                  <a:pt x="1300379" y="129921"/>
                </a:lnTo>
                <a:lnTo>
                  <a:pt x="1340175" y="133432"/>
                </a:lnTo>
                <a:lnTo>
                  <a:pt x="1379970" y="138114"/>
                </a:lnTo>
                <a:lnTo>
                  <a:pt x="1419766" y="143966"/>
                </a:lnTo>
                <a:lnTo>
                  <a:pt x="1459561" y="148648"/>
                </a:lnTo>
                <a:lnTo>
                  <a:pt x="1499357" y="150989"/>
                </a:lnTo>
                <a:lnTo>
                  <a:pt x="1537982" y="150989"/>
                </a:lnTo>
                <a:lnTo>
                  <a:pt x="1574266" y="146307"/>
                </a:lnTo>
                <a:lnTo>
                  <a:pt x="1610550" y="136943"/>
                </a:lnTo>
                <a:lnTo>
                  <a:pt x="1645664" y="122898"/>
                </a:lnTo>
                <a:lnTo>
                  <a:pt x="1680778" y="104171"/>
                </a:lnTo>
                <a:lnTo>
                  <a:pt x="1715892" y="85443"/>
                </a:lnTo>
                <a:lnTo>
                  <a:pt x="1751005" y="64375"/>
                </a:lnTo>
                <a:lnTo>
                  <a:pt x="1784949" y="44477"/>
                </a:lnTo>
                <a:lnTo>
                  <a:pt x="1821233" y="26920"/>
                </a:lnTo>
                <a:lnTo>
                  <a:pt x="1856347" y="12875"/>
                </a:lnTo>
                <a:lnTo>
                  <a:pt x="1892631" y="3511"/>
                </a:lnTo>
                <a:close/>
              </a:path>
            </a:pathLst>
          </a:custGeom>
        </p:spPr>
      </p:pic>
    </p:spTree>
    <p:extLst>
      <p:ext uri="{BB962C8B-B14F-4D97-AF65-F5344CB8AC3E}">
        <p14:creationId xmlns:p14="http://schemas.microsoft.com/office/powerpoint/2010/main" val="3945893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B3D315-2706-4149-873C-331EDFAFE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D6D91E1-6008-3FCB-C4DF-4AC0D91CF15F}"/>
              </a:ext>
            </a:extLst>
          </p:cNvPr>
          <p:cNvSpPr>
            <a:spLocks noGrp="1"/>
          </p:cNvSpPr>
          <p:nvPr>
            <p:ph type="title"/>
          </p:nvPr>
        </p:nvSpPr>
        <p:spPr>
          <a:xfrm>
            <a:off x="1251678" y="949642"/>
            <a:ext cx="4882422" cy="1492132"/>
          </a:xfrm>
        </p:spPr>
        <p:txBody>
          <a:bodyPr>
            <a:normAutofit/>
          </a:bodyPr>
          <a:lstStyle/>
          <a:p>
            <a:r>
              <a:rPr lang="nl-BE" dirty="0"/>
              <a:t>Hapje </a:t>
            </a:r>
          </a:p>
        </p:txBody>
      </p:sp>
      <p:sp>
        <p:nvSpPr>
          <p:cNvPr id="11" name="Rectangle 10">
            <a:extLst>
              <a:ext uri="{FF2B5EF4-FFF2-40B4-BE49-F238E27FC236}">
                <a16:creationId xmlns:a16="http://schemas.microsoft.com/office/drawing/2014/main" id="{8D04E398-086D-467C-B390-9F9079FA7A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833E01E4-F3D3-3F18-2289-B33BCFC7BCE2}"/>
              </a:ext>
            </a:extLst>
          </p:cNvPr>
          <p:cNvSpPr>
            <a:spLocks noGrp="1"/>
          </p:cNvSpPr>
          <p:nvPr>
            <p:ph idx="1"/>
          </p:nvPr>
        </p:nvSpPr>
        <p:spPr>
          <a:xfrm>
            <a:off x="1273667" y="1785120"/>
            <a:ext cx="4964065" cy="4123238"/>
          </a:xfrm>
        </p:spPr>
        <p:txBody>
          <a:bodyPr>
            <a:normAutofit lnSpcReduction="10000"/>
          </a:bodyPr>
          <a:lstStyle/>
          <a:p>
            <a:pPr algn="l" fontAlgn="base"/>
            <a:r>
              <a:rPr lang="nl-BE" sz="2400" b="0" dirty="0">
                <a:solidFill>
                  <a:srgbClr val="444444"/>
                </a:solidFill>
                <a:effectLst/>
                <a:latin typeface="Arial" panose="020B0604020202020204" pitchFamily="34" charset="0"/>
                <a:cs typeface="Arial" panose="020B0604020202020204" pitchFamily="34" charset="0"/>
              </a:rPr>
              <a:t>Door zijn smaakvolle karakter kan de Abt 12 zijn mannetje staan tegenover een waaier aan rijke vleesgerechten en wild bereidingen, zoals bijvoorbeeld stoverij en konijn. </a:t>
            </a:r>
            <a:endParaRPr lang="nl-BE" sz="2400" dirty="0">
              <a:solidFill>
                <a:schemeClr val="tx1">
                  <a:lumMod val="85000"/>
                  <a:lumOff val="15000"/>
                </a:schemeClr>
              </a:solidFill>
              <a:latin typeface="Arial" panose="020B0604020202020204" pitchFamily="34" charset="0"/>
              <a:cs typeface="Arial" panose="020B0604020202020204" pitchFamily="34" charset="0"/>
            </a:endParaRPr>
          </a:p>
          <a:p>
            <a:r>
              <a:rPr lang="nl-BE" sz="2400" dirty="0">
                <a:solidFill>
                  <a:schemeClr val="tx1">
                    <a:lumMod val="85000"/>
                    <a:lumOff val="15000"/>
                  </a:schemeClr>
                </a:solidFill>
                <a:latin typeface="Arial" panose="020B0604020202020204" pitchFamily="34" charset="0"/>
                <a:cs typeface="Arial" panose="020B0604020202020204" pitchFamily="34" charset="0"/>
              </a:rPr>
              <a:t>Daarom combineren wij het vandaag met een stukje paterskaas die perfect is voor de </a:t>
            </a:r>
            <a:r>
              <a:rPr lang="nl-BE" sz="2400" dirty="0" err="1">
                <a:solidFill>
                  <a:schemeClr val="tx1">
                    <a:lumMod val="85000"/>
                    <a:lumOff val="15000"/>
                  </a:schemeClr>
                </a:solidFill>
                <a:latin typeface="Arial" panose="020B0604020202020204" pitchFamily="34" charset="0"/>
                <a:cs typeface="Arial" panose="020B0604020202020204" pitchFamily="34" charset="0"/>
              </a:rPr>
              <a:t>apero</a:t>
            </a:r>
            <a:r>
              <a:rPr lang="nl-BE" sz="2400" dirty="0">
                <a:solidFill>
                  <a:schemeClr val="tx1">
                    <a:lumMod val="85000"/>
                    <a:lumOff val="15000"/>
                  </a:schemeClr>
                </a:solidFill>
                <a:latin typeface="Arial" panose="020B0604020202020204" pitchFamily="34" charset="0"/>
                <a:cs typeface="Arial" panose="020B0604020202020204" pitchFamily="34" charset="0"/>
              </a:rPr>
              <a:t> </a:t>
            </a:r>
          </a:p>
        </p:txBody>
      </p:sp>
      <p:sp>
        <p:nvSpPr>
          <p:cNvPr id="13" name="Freeform 6">
            <a:extLst>
              <a:ext uri="{FF2B5EF4-FFF2-40B4-BE49-F238E27FC236}">
                <a16:creationId xmlns:a16="http://schemas.microsoft.com/office/drawing/2014/main" id="{20E344BB-E23E-4198-B2C7-8E752C6A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90140"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pic>
        <p:nvPicPr>
          <p:cNvPr id="4" name="Afbeelding 3">
            <a:extLst>
              <a:ext uri="{FF2B5EF4-FFF2-40B4-BE49-F238E27FC236}">
                <a16:creationId xmlns:a16="http://schemas.microsoft.com/office/drawing/2014/main" id="{A2E659AB-3F69-6D38-48CC-1A8426148BB8}"/>
              </a:ext>
            </a:extLst>
          </p:cNvPr>
          <p:cNvPicPr>
            <a:picLocks noChangeAspect="1"/>
          </p:cNvPicPr>
          <p:nvPr/>
        </p:nvPicPr>
        <p:blipFill>
          <a:blip r:embed="rId2"/>
          <a:stretch>
            <a:fillRect/>
          </a:stretch>
        </p:blipFill>
        <p:spPr>
          <a:xfrm>
            <a:off x="7268026" y="1828801"/>
            <a:ext cx="3524059" cy="2625424"/>
          </a:xfrm>
          <a:prstGeom prst="rect">
            <a:avLst/>
          </a:prstGeom>
        </p:spPr>
      </p:pic>
    </p:spTree>
    <p:extLst>
      <p:ext uri="{BB962C8B-B14F-4D97-AF65-F5344CB8AC3E}">
        <p14:creationId xmlns:p14="http://schemas.microsoft.com/office/powerpoint/2010/main" val="2056836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7175" name="Rectangle 7174">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7177"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el 1">
            <a:extLst>
              <a:ext uri="{FF2B5EF4-FFF2-40B4-BE49-F238E27FC236}">
                <a16:creationId xmlns:a16="http://schemas.microsoft.com/office/drawing/2014/main" id="{1F18B817-58F0-327B-86DB-52C9B581BA00}"/>
              </a:ext>
            </a:extLst>
          </p:cNvPr>
          <p:cNvSpPr>
            <a:spLocks noGrp="1"/>
          </p:cNvSpPr>
          <p:nvPr>
            <p:ph type="title"/>
          </p:nvPr>
        </p:nvSpPr>
        <p:spPr>
          <a:xfrm>
            <a:off x="754144" y="484631"/>
            <a:ext cx="6340519" cy="1638469"/>
          </a:xfrm>
        </p:spPr>
        <p:txBody>
          <a:bodyPr>
            <a:normAutofit/>
          </a:bodyPr>
          <a:lstStyle/>
          <a:p>
            <a:r>
              <a:rPr lang="nl-BE" dirty="0" err="1"/>
              <a:t>Rodenbach</a:t>
            </a:r>
            <a:r>
              <a:rPr lang="nl-BE" dirty="0"/>
              <a:t> </a:t>
            </a:r>
          </a:p>
        </p:txBody>
      </p:sp>
      <p:sp>
        <p:nvSpPr>
          <p:cNvPr id="7179" name="Rectangle 7178">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93BBC940-783B-D44E-58A2-7FE206CA0730}"/>
              </a:ext>
            </a:extLst>
          </p:cNvPr>
          <p:cNvSpPr>
            <a:spLocks noGrp="1"/>
          </p:cNvSpPr>
          <p:nvPr>
            <p:ph idx="1"/>
          </p:nvPr>
        </p:nvSpPr>
        <p:spPr>
          <a:xfrm>
            <a:off x="765051" y="1366982"/>
            <a:ext cx="6306309" cy="5006385"/>
          </a:xfrm>
        </p:spPr>
        <p:txBody>
          <a:bodyPr>
            <a:normAutofit/>
          </a:bodyPr>
          <a:lstStyle/>
          <a:p>
            <a:r>
              <a:rPr lang="nl-BE" sz="2800" b="1" i="0" dirty="0" err="1">
                <a:solidFill>
                  <a:schemeClr val="tx1"/>
                </a:solidFill>
                <a:effectLst/>
                <a:latin typeface="Arial" panose="020B0604020202020204" pitchFamily="34" charset="0"/>
              </a:rPr>
              <a:t>Rodenbach</a:t>
            </a:r>
            <a:r>
              <a:rPr lang="nl-BE" sz="2800" b="0" i="0" dirty="0">
                <a:solidFill>
                  <a:schemeClr val="tx1"/>
                </a:solidFill>
                <a:effectLst/>
                <a:latin typeface="Arial" panose="020B0604020202020204" pitchFamily="34" charset="0"/>
              </a:rPr>
              <a:t> is een Belgisch </a:t>
            </a:r>
            <a:r>
              <a:rPr lang="nl-BE" sz="2800" dirty="0">
                <a:solidFill>
                  <a:schemeClr val="tx1"/>
                </a:solidFill>
                <a:latin typeface="Arial" panose="020B0604020202020204" pitchFamily="34" charset="0"/>
              </a:rPr>
              <a:t>bier</a:t>
            </a:r>
            <a:r>
              <a:rPr lang="nl-BE" sz="2800" b="0" i="0" dirty="0">
                <a:solidFill>
                  <a:schemeClr val="tx1"/>
                </a:solidFill>
                <a:effectLst/>
                <a:latin typeface="Arial" panose="020B0604020202020204" pitchFamily="34" charset="0"/>
              </a:rPr>
              <a:t> van het type </a:t>
            </a:r>
            <a:r>
              <a:rPr lang="nl-BE" sz="2800" dirty="0">
                <a:solidFill>
                  <a:schemeClr val="tx1"/>
                </a:solidFill>
                <a:latin typeface="Arial" panose="020B0604020202020204" pitchFamily="34" charset="0"/>
              </a:rPr>
              <a:t>Vlaams rood bruin</a:t>
            </a:r>
            <a:r>
              <a:rPr lang="nl-BE" sz="2800" b="0" i="0" dirty="0">
                <a:solidFill>
                  <a:schemeClr val="tx1"/>
                </a:solidFill>
                <a:effectLst/>
                <a:latin typeface="Arial" panose="020B0604020202020204" pitchFamily="34" charset="0"/>
              </a:rPr>
              <a:t>. </a:t>
            </a:r>
          </a:p>
          <a:p>
            <a:r>
              <a:rPr lang="nl-BE" sz="2800" b="0" i="0" dirty="0">
                <a:solidFill>
                  <a:schemeClr val="tx1"/>
                </a:solidFill>
                <a:effectLst/>
                <a:latin typeface="Arial" panose="020B0604020202020204" pitchFamily="34" charset="0"/>
              </a:rPr>
              <a:t>Het wordt gebrouwen in de </a:t>
            </a:r>
            <a:r>
              <a:rPr lang="nl-BE" sz="2800" dirty="0" err="1">
                <a:solidFill>
                  <a:schemeClr val="tx1"/>
                </a:solidFill>
                <a:latin typeface="Arial" panose="020B0604020202020204" pitchFamily="34" charset="0"/>
              </a:rPr>
              <a:t>Rodenbach</a:t>
            </a:r>
            <a:r>
              <a:rPr lang="nl-BE" sz="2800" dirty="0">
                <a:solidFill>
                  <a:schemeClr val="tx1"/>
                </a:solidFill>
                <a:latin typeface="Arial" panose="020B0604020202020204" pitchFamily="34" charset="0"/>
              </a:rPr>
              <a:t> brouwerij</a:t>
            </a:r>
            <a:r>
              <a:rPr lang="nl-BE" sz="2800" b="0" i="0" dirty="0">
                <a:solidFill>
                  <a:schemeClr val="tx1"/>
                </a:solidFill>
                <a:effectLst/>
                <a:latin typeface="Arial" panose="020B0604020202020204" pitchFamily="34" charset="0"/>
              </a:rPr>
              <a:t> te </a:t>
            </a:r>
            <a:r>
              <a:rPr lang="nl-BE" sz="2800" dirty="0">
                <a:solidFill>
                  <a:schemeClr val="tx1"/>
                </a:solidFill>
                <a:latin typeface="Arial" panose="020B0604020202020204" pitchFamily="34" charset="0"/>
              </a:rPr>
              <a:t>Roeselare</a:t>
            </a:r>
            <a:r>
              <a:rPr lang="nl-BE" sz="2800" b="0" i="0" dirty="0">
                <a:solidFill>
                  <a:schemeClr val="tx1"/>
                </a:solidFill>
                <a:effectLst/>
                <a:latin typeface="Arial" panose="020B0604020202020204" pitchFamily="34" charset="0"/>
              </a:rPr>
              <a:t> in de provincie </a:t>
            </a:r>
            <a:r>
              <a:rPr lang="nl-BE" sz="2800" dirty="0">
                <a:solidFill>
                  <a:schemeClr val="tx1"/>
                </a:solidFill>
                <a:latin typeface="Arial" panose="020B0604020202020204" pitchFamily="34" charset="0"/>
              </a:rPr>
              <a:t>West-Vlaanderen</a:t>
            </a:r>
            <a:r>
              <a:rPr lang="nl-BE" sz="2800" b="0" i="0" dirty="0">
                <a:solidFill>
                  <a:schemeClr val="tx1"/>
                </a:solidFill>
                <a:effectLst/>
                <a:latin typeface="Arial" panose="020B0604020202020204" pitchFamily="34" charset="0"/>
              </a:rPr>
              <a:t>. Dit bedrijf is eigendom van </a:t>
            </a:r>
            <a:r>
              <a:rPr lang="nl-BE" sz="2800" dirty="0">
                <a:solidFill>
                  <a:schemeClr val="tx1"/>
                </a:solidFill>
                <a:latin typeface="Arial" panose="020B0604020202020204" pitchFamily="34" charset="0"/>
              </a:rPr>
              <a:t>Palm </a:t>
            </a:r>
            <a:r>
              <a:rPr lang="nl-BE" sz="2800" dirty="0" err="1">
                <a:solidFill>
                  <a:schemeClr val="tx1"/>
                </a:solidFill>
                <a:latin typeface="Arial" panose="020B0604020202020204" pitchFamily="34" charset="0"/>
              </a:rPr>
              <a:t>Breweries</a:t>
            </a:r>
            <a:r>
              <a:rPr lang="nl-BE" sz="2800" b="0" i="0" dirty="0">
                <a:solidFill>
                  <a:schemeClr val="tx1"/>
                </a:solidFill>
                <a:effectLst/>
                <a:latin typeface="Arial" panose="020B0604020202020204" pitchFamily="34" charset="0"/>
              </a:rPr>
              <a:t>.</a:t>
            </a:r>
            <a:endParaRPr lang="nl-BE" sz="2800" dirty="0">
              <a:solidFill>
                <a:schemeClr val="tx1"/>
              </a:solidFill>
            </a:endParaRPr>
          </a:p>
        </p:txBody>
      </p:sp>
      <p:pic>
        <p:nvPicPr>
          <p:cNvPr id="7170" name="Picture 2" descr="Bieren">
            <a:extLst>
              <a:ext uri="{FF2B5EF4-FFF2-40B4-BE49-F238E27FC236}">
                <a16:creationId xmlns:a16="http://schemas.microsoft.com/office/drawing/2014/main" id="{10C2337B-3FD2-B85B-A263-B351FAC4B37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50787" y="555963"/>
            <a:ext cx="3656581" cy="5343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17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A17AB6-761A-2391-E4C3-EFD5DF77F66F}"/>
              </a:ext>
            </a:extLst>
          </p:cNvPr>
          <p:cNvSpPr>
            <a:spLocks noGrp="1"/>
          </p:cNvSpPr>
          <p:nvPr>
            <p:ph type="title"/>
          </p:nvPr>
        </p:nvSpPr>
        <p:spPr>
          <a:xfrm>
            <a:off x="5195727" y="382385"/>
            <a:ext cx="6335338" cy="1492132"/>
          </a:xfrm>
        </p:spPr>
        <p:txBody>
          <a:bodyPr>
            <a:normAutofit/>
          </a:bodyPr>
          <a:lstStyle/>
          <a:p>
            <a:r>
              <a:rPr lang="nl-BE"/>
              <a:t>Het bier </a:t>
            </a:r>
            <a:endParaRPr lang="nl-BE" dirty="0"/>
          </a:p>
        </p:txBody>
      </p:sp>
      <p:pic>
        <p:nvPicPr>
          <p:cNvPr id="8194" name="Picture 2" descr="Brouwerij Rodenbach - Wikiwand">
            <a:extLst>
              <a:ext uri="{FF2B5EF4-FFF2-40B4-BE49-F238E27FC236}">
                <a16:creationId xmlns:a16="http://schemas.microsoft.com/office/drawing/2014/main" id="{8A5CC45B-B7B7-4F0E-52FF-72189761225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2535" r="27174"/>
          <a:stretch/>
        </p:blipFill>
        <p:spPr bwMode="auto">
          <a:xfrm>
            <a:off x="688434" y="-9525"/>
            <a:ext cx="4129822" cy="6867525"/>
          </a:xfrm>
          <a:prstGeom prst="rect">
            <a:avLst/>
          </a:prstGeom>
          <a:noFill/>
          <a:extLst>
            <a:ext uri="{909E8E84-426E-40DD-AFC4-6F175D3DCCD1}">
              <a14:hiddenFill xmlns:a14="http://schemas.microsoft.com/office/drawing/2010/main">
                <a:solidFill>
                  <a:srgbClr val="FFFFFF"/>
                </a:solidFill>
              </a14:hiddenFill>
            </a:ext>
          </a:extLst>
        </p:spPr>
      </p:pic>
      <p:sp>
        <p:nvSpPr>
          <p:cNvPr id="8199" name="Freeform 6">
            <a:extLst>
              <a:ext uri="{FF2B5EF4-FFF2-40B4-BE49-F238E27FC236}">
                <a16:creationId xmlns:a16="http://schemas.microsoft.com/office/drawing/2014/main" id="{5402222E-F041-43A0-81BC-1B3F2EF765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 name="Tijdelijke aanduiding voor inhoud 2">
            <a:extLst>
              <a:ext uri="{FF2B5EF4-FFF2-40B4-BE49-F238E27FC236}">
                <a16:creationId xmlns:a16="http://schemas.microsoft.com/office/drawing/2014/main" id="{9FA1BFF9-B1B9-DF03-B45D-772A8C55B8C2}"/>
              </a:ext>
            </a:extLst>
          </p:cNvPr>
          <p:cNvSpPr>
            <a:spLocks noGrp="1"/>
          </p:cNvSpPr>
          <p:nvPr>
            <p:ph idx="1"/>
          </p:nvPr>
        </p:nvSpPr>
        <p:spPr>
          <a:xfrm>
            <a:off x="5195727" y="1136073"/>
            <a:ext cx="6335338" cy="4743519"/>
          </a:xfrm>
        </p:spPr>
        <p:txBody>
          <a:bodyPr>
            <a:normAutofit fontScale="92500"/>
          </a:bodyPr>
          <a:lstStyle/>
          <a:p>
            <a:r>
              <a:rPr lang="nl-BE" sz="2800" b="0" i="0" dirty="0">
                <a:effectLst/>
                <a:latin typeface="Arial" panose="020B0604020202020204" pitchFamily="34" charset="0"/>
              </a:rPr>
              <a:t>Typerend aan </a:t>
            </a:r>
            <a:r>
              <a:rPr lang="nl-BE" sz="2800" b="0" i="0" dirty="0" err="1">
                <a:effectLst/>
                <a:latin typeface="Arial" panose="020B0604020202020204" pitchFamily="34" charset="0"/>
              </a:rPr>
              <a:t>Rodenbach</a:t>
            </a:r>
            <a:r>
              <a:rPr lang="nl-BE" sz="2800" b="0" i="0" dirty="0">
                <a:effectLst/>
                <a:latin typeface="Arial" panose="020B0604020202020204" pitchFamily="34" charset="0"/>
              </a:rPr>
              <a:t> is het </a:t>
            </a:r>
          </a:p>
          <a:p>
            <a:pPr marL="0" indent="0">
              <a:buNone/>
            </a:pPr>
            <a:r>
              <a:rPr lang="nl-BE" sz="2800" dirty="0">
                <a:latin typeface="Arial" panose="020B0604020202020204" pitchFamily="34" charset="0"/>
              </a:rPr>
              <a:t>   </a:t>
            </a:r>
            <a:r>
              <a:rPr lang="nl-BE" sz="2800" b="0" i="0" dirty="0">
                <a:effectLst/>
                <a:latin typeface="Arial" panose="020B0604020202020204" pitchFamily="34" charset="0"/>
              </a:rPr>
              <a:t>zurig-fruitig karakter. </a:t>
            </a:r>
          </a:p>
          <a:p>
            <a:r>
              <a:rPr lang="nl-BE" sz="2800" b="0" i="0" dirty="0">
                <a:effectLst/>
                <a:latin typeface="Arial" panose="020B0604020202020204" pitchFamily="34" charset="0"/>
              </a:rPr>
              <a:t>Dit ontstaat in de eerste plaats door de </a:t>
            </a:r>
            <a:r>
              <a:rPr lang="nl-BE" sz="2800" u="sng" dirty="0">
                <a:latin typeface="Arial" panose="020B0604020202020204" pitchFamily="34" charset="0"/>
              </a:rPr>
              <a:t>gemengde gisting</a:t>
            </a:r>
            <a:r>
              <a:rPr lang="nl-BE" sz="2800" b="0" i="0" dirty="0">
                <a:effectLst/>
                <a:latin typeface="Arial" panose="020B0604020202020204" pitchFamily="34" charset="0"/>
              </a:rPr>
              <a:t>, een samenspel van </a:t>
            </a:r>
            <a:r>
              <a:rPr lang="nl-BE" sz="2800" dirty="0">
                <a:latin typeface="Arial" panose="020B0604020202020204" pitchFamily="34" charset="0"/>
              </a:rPr>
              <a:t>bovengisting </a:t>
            </a:r>
            <a:r>
              <a:rPr lang="nl-BE" sz="2800" b="0" i="0" dirty="0">
                <a:effectLst/>
                <a:latin typeface="Arial" panose="020B0604020202020204" pitchFamily="34" charset="0"/>
              </a:rPr>
              <a:t>en </a:t>
            </a:r>
            <a:r>
              <a:rPr lang="nl-BE" sz="2800" dirty="0">
                <a:latin typeface="Arial" panose="020B0604020202020204" pitchFamily="34" charset="0"/>
              </a:rPr>
              <a:t>melkzuurgisting</a:t>
            </a:r>
            <a:r>
              <a:rPr lang="nl-BE" sz="2800" b="0" i="0" dirty="0">
                <a:effectLst/>
                <a:latin typeface="Arial" panose="020B0604020202020204" pitchFamily="34" charset="0"/>
              </a:rPr>
              <a:t>. </a:t>
            </a:r>
          </a:p>
          <a:p>
            <a:r>
              <a:rPr lang="nl-BE" sz="2800" b="0" i="0" dirty="0">
                <a:effectLst/>
                <a:latin typeface="Arial" panose="020B0604020202020204" pitchFamily="34" charset="0"/>
              </a:rPr>
              <a:t>In de tweede plaats is er de rijping in grote eikenhouten vaten, </a:t>
            </a:r>
            <a:r>
              <a:rPr lang="nl-BE" sz="2800" b="0" i="0" dirty="0" err="1">
                <a:effectLst/>
                <a:latin typeface="Arial" panose="020B0604020202020204" pitchFamily="34" charset="0"/>
              </a:rPr>
              <a:t>foeders</a:t>
            </a:r>
            <a:r>
              <a:rPr lang="nl-BE" sz="2800" b="0" i="0" dirty="0">
                <a:effectLst/>
                <a:latin typeface="Arial" panose="020B0604020202020204" pitchFamily="34" charset="0"/>
              </a:rPr>
              <a:t> genaamd. Het oude, gerijpte bier wordt geassembleerd met jong bier tot een verfrissende compositie.</a:t>
            </a:r>
            <a:endParaRPr lang="nl-BE" sz="2800" dirty="0"/>
          </a:p>
        </p:txBody>
      </p:sp>
      <p:sp>
        <p:nvSpPr>
          <p:cNvPr id="8201" name="Rectangle 8200">
            <a:extLst>
              <a:ext uri="{FF2B5EF4-FFF2-40B4-BE49-F238E27FC236}">
                <a16:creationId xmlns:a16="http://schemas.microsoft.com/office/drawing/2014/main" id="{B80D28A2-8EA4-4EF0-9056-3BDAA7290F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2117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93B3D315-2706-4149-873C-331EDFAFE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51B6398-5086-73ED-7FC7-0C071A49A01B}"/>
              </a:ext>
            </a:extLst>
          </p:cNvPr>
          <p:cNvSpPr>
            <a:spLocks noGrp="1"/>
          </p:cNvSpPr>
          <p:nvPr>
            <p:ph type="title"/>
          </p:nvPr>
        </p:nvSpPr>
        <p:spPr>
          <a:xfrm>
            <a:off x="1251678" y="949642"/>
            <a:ext cx="4882422" cy="1492132"/>
          </a:xfrm>
        </p:spPr>
        <p:txBody>
          <a:bodyPr>
            <a:normAutofit/>
          </a:bodyPr>
          <a:lstStyle/>
          <a:p>
            <a:r>
              <a:rPr lang="nl-BE" dirty="0"/>
              <a:t>Hapje </a:t>
            </a:r>
          </a:p>
        </p:txBody>
      </p:sp>
      <p:sp>
        <p:nvSpPr>
          <p:cNvPr id="9225" name="Rectangle 9224">
            <a:extLst>
              <a:ext uri="{FF2B5EF4-FFF2-40B4-BE49-F238E27FC236}">
                <a16:creationId xmlns:a16="http://schemas.microsoft.com/office/drawing/2014/main" id="{8D04E398-086D-467C-B390-9F9079FA7A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8CEEF9A1-6186-7BF9-5BB8-E72967FC8CAC}"/>
              </a:ext>
            </a:extLst>
          </p:cNvPr>
          <p:cNvSpPr>
            <a:spLocks noGrp="1"/>
          </p:cNvSpPr>
          <p:nvPr>
            <p:ph idx="1"/>
          </p:nvPr>
        </p:nvSpPr>
        <p:spPr>
          <a:xfrm>
            <a:off x="1251678" y="1884218"/>
            <a:ext cx="4964065" cy="3995374"/>
          </a:xfrm>
        </p:spPr>
        <p:txBody>
          <a:bodyPr>
            <a:normAutofit fontScale="25000" lnSpcReduction="20000"/>
          </a:bodyPr>
          <a:lstStyle/>
          <a:p>
            <a:r>
              <a:rPr lang="nl-BE" sz="9600" dirty="0">
                <a:solidFill>
                  <a:schemeClr val="tx1">
                    <a:lumMod val="85000"/>
                    <a:lumOff val="15000"/>
                  </a:schemeClr>
                </a:solidFill>
              </a:rPr>
              <a:t>Garnaal met kerstomaat</a:t>
            </a:r>
          </a:p>
          <a:p>
            <a:endParaRPr lang="nl-BE" sz="9600" dirty="0">
              <a:solidFill>
                <a:schemeClr val="tx1">
                  <a:lumMod val="85000"/>
                  <a:lumOff val="15000"/>
                </a:schemeClr>
              </a:solidFill>
            </a:endParaRPr>
          </a:p>
          <a:p>
            <a:r>
              <a:rPr lang="nl-BE" sz="9600" dirty="0">
                <a:solidFill>
                  <a:schemeClr val="tx1">
                    <a:lumMod val="85000"/>
                    <a:lumOff val="15000"/>
                  </a:schemeClr>
                </a:solidFill>
              </a:rPr>
              <a:t>De combinatie van garnalen en </a:t>
            </a:r>
            <a:r>
              <a:rPr lang="nl-BE" sz="9600" dirty="0" err="1">
                <a:solidFill>
                  <a:schemeClr val="tx1">
                    <a:lumMod val="85000"/>
                    <a:lumOff val="15000"/>
                  </a:schemeClr>
                </a:solidFill>
              </a:rPr>
              <a:t>Rodenbach</a:t>
            </a:r>
            <a:r>
              <a:rPr lang="nl-BE" sz="9600" dirty="0">
                <a:solidFill>
                  <a:schemeClr val="tx1">
                    <a:lumMod val="85000"/>
                    <a:lumOff val="15000"/>
                  </a:schemeClr>
                </a:solidFill>
              </a:rPr>
              <a:t> is een klassieker aan de kust. Hoe kan het ook anders, want het zijn twee topproducten. </a:t>
            </a:r>
          </a:p>
          <a:p>
            <a:endParaRPr lang="nl-BE" sz="9600" dirty="0">
              <a:solidFill>
                <a:schemeClr val="tx1">
                  <a:lumMod val="85000"/>
                  <a:lumOff val="15000"/>
                </a:schemeClr>
              </a:solidFill>
            </a:endParaRPr>
          </a:p>
          <a:p>
            <a:r>
              <a:rPr lang="nl-BE" sz="9600" dirty="0">
                <a:solidFill>
                  <a:schemeClr val="tx1">
                    <a:lumMod val="85000"/>
                    <a:lumOff val="15000"/>
                  </a:schemeClr>
                </a:solidFill>
              </a:rPr>
              <a:t>Het wat zurige </a:t>
            </a:r>
            <a:r>
              <a:rPr lang="nl-BE" sz="9600" dirty="0" err="1">
                <a:solidFill>
                  <a:schemeClr val="tx1">
                    <a:lumMod val="85000"/>
                    <a:lumOff val="15000"/>
                  </a:schemeClr>
                </a:solidFill>
              </a:rPr>
              <a:t>Rodenbach</a:t>
            </a:r>
            <a:r>
              <a:rPr lang="nl-BE" sz="9600" dirty="0">
                <a:solidFill>
                  <a:schemeClr val="tx1">
                    <a:lumMod val="85000"/>
                    <a:lumOff val="15000"/>
                  </a:schemeClr>
                </a:solidFill>
              </a:rPr>
              <a:t>, een van de beste bieren die ons land te bieden heeft, gaat perfect samen met de smaakvolle grijze garnaaltjes.</a:t>
            </a:r>
          </a:p>
          <a:p>
            <a:pPr marL="0" indent="0">
              <a:buNone/>
            </a:pPr>
            <a:endParaRPr lang="nl-BE" dirty="0">
              <a:solidFill>
                <a:schemeClr val="tx1">
                  <a:lumMod val="85000"/>
                  <a:lumOff val="15000"/>
                </a:schemeClr>
              </a:solidFill>
            </a:endParaRPr>
          </a:p>
        </p:txBody>
      </p:sp>
      <p:sp>
        <p:nvSpPr>
          <p:cNvPr id="9227" name="Freeform 6">
            <a:extLst>
              <a:ext uri="{FF2B5EF4-FFF2-40B4-BE49-F238E27FC236}">
                <a16:creationId xmlns:a16="http://schemas.microsoft.com/office/drawing/2014/main" id="{20E344BB-E23E-4198-B2C7-8E752C6A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90140"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pic>
        <p:nvPicPr>
          <p:cNvPr id="9218" name="Picture 2" descr="Tomaat garnaal recept">
            <a:extLst>
              <a:ext uri="{FF2B5EF4-FFF2-40B4-BE49-F238E27FC236}">
                <a16:creationId xmlns:a16="http://schemas.microsoft.com/office/drawing/2014/main" id="{84282775-E354-2ABE-13A2-D0BAAB152B7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008857" y="2096655"/>
            <a:ext cx="4014137" cy="225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793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2C5BA-07E6-10CB-1E6D-1BB0105014B2}"/>
              </a:ext>
            </a:extLst>
          </p:cNvPr>
          <p:cNvSpPr>
            <a:spLocks noGrp="1"/>
          </p:cNvSpPr>
          <p:nvPr>
            <p:ph type="title"/>
          </p:nvPr>
        </p:nvSpPr>
        <p:spPr/>
        <p:txBody>
          <a:bodyPr/>
          <a:lstStyle/>
          <a:p>
            <a:r>
              <a:rPr lang="nl-BE" dirty="0"/>
              <a:t>een kleine katerquiz </a:t>
            </a:r>
          </a:p>
        </p:txBody>
      </p:sp>
      <p:sp>
        <p:nvSpPr>
          <p:cNvPr id="3" name="Tijdelijke aanduiding voor inhoud 2">
            <a:extLst>
              <a:ext uri="{FF2B5EF4-FFF2-40B4-BE49-F238E27FC236}">
                <a16:creationId xmlns:a16="http://schemas.microsoft.com/office/drawing/2014/main" id="{A40C2469-344F-83C8-77C6-756B9F1B2CA5}"/>
              </a:ext>
            </a:extLst>
          </p:cNvPr>
          <p:cNvSpPr>
            <a:spLocks noGrp="1"/>
          </p:cNvSpPr>
          <p:nvPr>
            <p:ph idx="1"/>
          </p:nvPr>
        </p:nvSpPr>
        <p:spPr>
          <a:xfrm>
            <a:off x="1251678" y="1475117"/>
            <a:ext cx="10178322" cy="4404475"/>
          </a:xfrm>
        </p:spPr>
        <p:txBody>
          <a:bodyPr>
            <a:normAutofit/>
          </a:bodyPr>
          <a:lstStyle/>
          <a:p>
            <a:pPr lvl="1">
              <a:buFont typeface="Arial" panose="020B0604020202020204" pitchFamily="34" charset="0"/>
              <a:buChar char="•"/>
            </a:pPr>
            <a:r>
              <a:rPr lang="nl-BE" sz="3000" dirty="0">
                <a:solidFill>
                  <a:schemeClr val="tx1"/>
                </a:solidFill>
              </a:rPr>
              <a:t>De hoeveelste generatie staat nu aan het roer bij Omer Vander </a:t>
            </a:r>
            <a:r>
              <a:rPr lang="nl-BE" sz="3000" dirty="0" err="1">
                <a:solidFill>
                  <a:schemeClr val="tx1"/>
                </a:solidFill>
              </a:rPr>
              <a:t>Ghinste</a:t>
            </a:r>
            <a:r>
              <a:rPr lang="nl-BE" sz="3000" dirty="0">
                <a:solidFill>
                  <a:schemeClr val="tx1"/>
                </a:solidFill>
              </a:rPr>
              <a:t>? </a:t>
            </a:r>
          </a:p>
          <a:p>
            <a:pPr marL="457200" lvl="1" indent="0">
              <a:buNone/>
            </a:pPr>
            <a:r>
              <a:rPr lang="nl-BE" sz="3000" dirty="0">
                <a:solidFill>
                  <a:schemeClr val="tx1"/>
                </a:solidFill>
              </a:rPr>
              <a:t>	A: 3 de </a:t>
            </a:r>
          </a:p>
          <a:p>
            <a:pPr marL="457200" lvl="1" indent="0">
              <a:buNone/>
            </a:pPr>
            <a:r>
              <a:rPr lang="nl-BE" sz="3000" dirty="0">
                <a:solidFill>
                  <a:schemeClr val="tx1"/>
                </a:solidFill>
              </a:rPr>
              <a:t>	B: 4 de</a:t>
            </a:r>
          </a:p>
          <a:p>
            <a:pPr lvl="1">
              <a:buFont typeface="Arial" panose="020B0604020202020204" pitchFamily="34" charset="0"/>
              <a:buChar char="•"/>
            </a:pPr>
            <a:r>
              <a:rPr lang="nl-BE" sz="3000" dirty="0">
                <a:solidFill>
                  <a:schemeClr val="tx1"/>
                </a:solidFill>
              </a:rPr>
              <a:t>Waar is de brouwerij van Kriek? </a:t>
            </a:r>
          </a:p>
          <a:p>
            <a:pPr marL="457200" lvl="1" indent="0">
              <a:buNone/>
            </a:pPr>
            <a:r>
              <a:rPr lang="nl-BE" sz="3000" dirty="0">
                <a:solidFill>
                  <a:schemeClr val="tx1"/>
                </a:solidFill>
              </a:rPr>
              <a:t>	A: </a:t>
            </a:r>
            <a:r>
              <a:rPr lang="nl-BE" sz="3000" dirty="0" err="1">
                <a:solidFill>
                  <a:schemeClr val="tx1"/>
                </a:solidFill>
              </a:rPr>
              <a:t>Bellegem</a:t>
            </a:r>
            <a:r>
              <a:rPr lang="nl-BE" sz="3000" dirty="0">
                <a:solidFill>
                  <a:schemeClr val="tx1"/>
                </a:solidFill>
              </a:rPr>
              <a:t> </a:t>
            </a:r>
          </a:p>
          <a:p>
            <a:pPr marL="457200" lvl="1" indent="0">
              <a:buNone/>
            </a:pPr>
            <a:r>
              <a:rPr lang="nl-BE" sz="3000" dirty="0">
                <a:solidFill>
                  <a:schemeClr val="tx1"/>
                </a:solidFill>
              </a:rPr>
              <a:t>	B: Sint-Denijs </a:t>
            </a:r>
          </a:p>
          <a:p>
            <a:pPr marL="457200" lvl="1" indent="0">
              <a:buNone/>
            </a:pPr>
            <a:endParaRPr lang="nl-BE" sz="3000" dirty="0">
              <a:solidFill>
                <a:schemeClr val="tx1"/>
              </a:solidFill>
            </a:endParaRPr>
          </a:p>
          <a:p>
            <a:pPr marL="457200" lvl="1" indent="0">
              <a:buNone/>
            </a:pPr>
            <a:endParaRPr lang="nl-BE" sz="3000" dirty="0"/>
          </a:p>
        </p:txBody>
      </p:sp>
    </p:spTree>
    <p:extLst>
      <p:ext uri="{BB962C8B-B14F-4D97-AF65-F5344CB8AC3E}">
        <p14:creationId xmlns:p14="http://schemas.microsoft.com/office/powerpoint/2010/main" val="3159199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2C5BA-07E6-10CB-1E6D-1BB0105014B2}"/>
              </a:ext>
            </a:extLst>
          </p:cNvPr>
          <p:cNvSpPr>
            <a:spLocks noGrp="1"/>
          </p:cNvSpPr>
          <p:nvPr>
            <p:ph type="title"/>
          </p:nvPr>
        </p:nvSpPr>
        <p:spPr/>
        <p:txBody>
          <a:bodyPr/>
          <a:lstStyle/>
          <a:p>
            <a:r>
              <a:rPr lang="nl-BE" dirty="0"/>
              <a:t>een kleine katerquiz </a:t>
            </a:r>
          </a:p>
        </p:txBody>
      </p:sp>
      <p:sp>
        <p:nvSpPr>
          <p:cNvPr id="3" name="Tijdelijke aanduiding voor inhoud 2">
            <a:extLst>
              <a:ext uri="{FF2B5EF4-FFF2-40B4-BE49-F238E27FC236}">
                <a16:creationId xmlns:a16="http://schemas.microsoft.com/office/drawing/2014/main" id="{A40C2469-344F-83C8-77C6-756B9F1B2CA5}"/>
              </a:ext>
            </a:extLst>
          </p:cNvPr>
          <p:cNvSpPr>
            <a:spLocks noGrp="1"/>
          </p:cNvSpPr>
          <p:nvPr>
            <p:ph idx="1"/>
          </p:nvPr>
        </p:nvSpPr>
        <p:spPr>
          <a:xfrm>
            <a:off x="1251678" y="1475117"/>
            <a:ext cx="10178322" cy="4404475"/>
          </a:xfrm>
        </p:spPr>
        <p:txBody>
          <a:bodyPr>
            <a:normAutofit/>
          </a:bodyPr>
          <a:lstStyle/>
          <a:p>
            <a:pPr lvl="1">
              <a:buFont typeface="Arial" panose="020B0604020202020204" pitchFamily="34" charset="0"/>
              <a:buChar char="•"/>
            </a:pPr>
            <a:r>
              <a:rPr lang="nl-BE" sz="3000" dirty="0">
                <a:solidFill>
                  <a:schemeClr val="tx1"/>
                </a:solidFill>
              </a:rPr>
              <a:t>Vanaf wanneer brouwden ze Sint </a:t>
            </a:r>
            <a:r>
              <a:rPr lang="nl-BE" sz="3000" dirty="0" err="1">
                <a:solidFill>
                  <a:schemeClr val="tx1"/>
                </a:solidFill>
              </a:rPr>
              <a:t>bernardus</a:t>
            </a:r>
            <a:r>
              <a:rPr lang="nl-BE" sz="3000" dirty="0">
                <a:solidFill>
                  <a:schemeClr val="tx1"/>
                </a:solidFill>
              </a:rPr>
              <a:t> abt 12? </a:t>
            </a:r>
          </a:p>
          <a:p>
            <a:pPr marL="457200" lvl="1" indent="0">
              <a:buNone/>
            </a:pPr>
            <a:r>
              <a:rPr lang="nl-BE" sz="3000" dirty="0">
                <a:solidFill>
                  <a:schemeClr val="tx1"/>
                </a:solidFill>
              </a:rPr>
              <a:t>	A: 1946</a:t>
            </a:r>
          </a:p>
          <a:p>
            <a:pPr marL="457200" lvl="1" indent="0">
              <a:buNone/>
            </a:pPr>
            <a:r>
              <a:rPr lang="nl-BE" sz="3000" dirty="0">
                <a:solidFill>
                  <a:schemeClr val="tx1"/>
                </a:solidFill>
              </a:rPr>
              <a:t>	B: 1960</a:t>
            </a:r>
          </a:p>
          <a:p>
            <a:pPr lvl="1">
              <a:buFont typeface="Arial" panose="020B0604020202020204" pitchFamily="34" charset="0"/>
              <a:buChar char="•"/>
            </a:pPr>
            <a:r>
              <a:rPr lang="nl-BE" sz="3000" dirty="0">
                <a:solidFill>
                  <a:schemeClr val="tx1"/>
                </a:solidFill>
              </a:rPr>
              <a:t> Hoe noemen de grote eikenhouten vaten waar ze </a:t>
            </a:r>
            <a:r>
              <a:rPr lang="nl-BE" sz="3000" dirty="0" err="1">
                <a:solidFill>
                  <a:schemeClr val="tx1"/>
                </a:solidFill>
              </a:rPr>
              <a:t>Rodenbach</a:t>
            </a:r>
            <a:r>
              <a:rPr lang="nl-BE" sz="3000" dirty="0">
                <a:solidFill>
                  <a:schemeClr val="tx1"/>
                </a:solidFill>
              </a:rPr>
              <a:t> in rijpen? </a:t>
            </a:r>
          </a:p>
          <a:p>
            <a:pPr marL="457200" lvl="1" indent="0">
              <a:buNone/>
            </a:pPr>
            <a:r>
              <a:rPr lang="nl-BE" sz="3000" dirty="0">
                <a:solidFill>
                  <a:schemeClr val="tx1"/>
                </a:solidFill>
              </a:rPr>
              <a:t>	A:  </a:t>
            </a:r>
            <a:r>
              <a:rPr lang="nl-BE" sz="3000" dirty="0" err="1">
                <a:solidFill>
                  <a:schemeClr val="tx1"/>
                </a:solidFill>
              </a:rPr>
              <a:t>Foeders</a:t>
            </a:r>
            <a:r>
              <a:rPr lang="nl-BE" sz="3000" dirty="0">
                <a:solidFill>
                  <a:schemeClr val="tx1"/>
                </a:solidFill>
              </a:rPr>
              <a:t> </a:t>
            </a:r>
          </a:p>
          <a:p>
            <a:pPr marL="457200" lvl="1" indent="0">
              <a:buNone/>
            </a:pPr>
            <a:r>
              <a:rPr lang="nl-BE" sz="3000" dirty="0">
                <a:solidFill>
                  <a:schemeClr val="tx1"/>
                </a:solidFill>
              </a:rPr>
              <a:t>	B: Broeders </a:t>
            </a:r>
          </a:p>
          <a:p>
            <a:pPr marL="457200" lvl="1" indent="0">
              <a:buNone/>
            </a:pPr>
            <a:endParaRPr lang="nl-BE" sz="3000" dirty="0">
              <a:solidFill>
                <a:schemeClr val="tx1"/>
              </a:solidFill>
            </a:endParaRPr>
          </a:p>
          <a:p>
            <a:pPr marL="457200" lvl="1" indent="0">
              <a:buNone/>
            </a:pPr>
            <a:endParaRPr lang="nl-BE" sz="3000" dirty="0"/>
          </a:p>
        </p:txBody>
      </p:sp>
    </p:spTree>
    <p:extLst>
      <p:ext uri="{BB962C8B-B14F-4D97-AF65-F5344CB8AC3E}">
        <p14:creationId xmlns:p14="http://schemas.microsoft.com/office/powerpoint/2010/main" val="1576665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2C5BA-07E6-10CB-1E6D-1BB0105014B2}"/>
              </a:ext>
            </a:extLst>
          </p:cNvPr>
          <p:cNvSpPr>
            <a:spLocks noGrp="1"/>
          </p:cNvSpPr>
          <p:nvPr>
            <p:ph type="title"/>
          </p:nvPr>
        </p:nvSpPr>
        <p:spPr/>
        <p:txBody>
          <a:bodyPr/>
          <a:lstStyle/>
          <a:p>
            <a:r>
              <a:rPr lang="nl-BE" dirty="0"/>
              <a:t>een kleine katerquiz </a:t>
            </a:r>
          </a:p>
        </p:txBody>
      </p:sp>
      <p:sp>
        <p:nvSpPr>
          <p:cNvPr id="3" name="Tijdelijke aanduiding voor inhoud 2">
            <a:extLst>
              <a:ext uri="{FF2B5EF4-FFF2-40B4-BE49-F238E27FC236}">
                <a16:creationId xmlns:a16="http://schemas.microsoft.com/office/drawing/2014/main" id="{A40C2469-344F-83C8-77C6-756B9F1B2CA5}"/>
              </a:ext>
            </a:extLst>
          </p:cNvPr>
          <p:cNvSpPr>
            <a:spLocks noGrp="1"/>
          </p:cNvSpPr>
          <p:nvPr>
            <p:ph idx="1"/>
          </p:nvPr>
        </p:nvSpPr>
        <p:spPr>
          <a:xfrm>
            <a:off x="1251678" y="1475117"/>
            <a:ext cx="10178322" cy="4404475"/>
          </a:xfrm>
        </p:spPr>
        <p:txBody>
          <a:bodyPr>
            <a:normAutofit/>
          </a:bodyPr>
          <a:lstStyle/>
          <a:p>
            <a:pPr lvl="1">
              <a:buFont typeface="Arial" panose="020B0604020202020204" pitchFamily="34" charset="0"/>
              <a:buChar char="•"/>
            </a:pPr>
            <a:r>
              <a:rPr lang="nl-BE" sz="3000" dirty="0">
                <a:solidFill>
                  <a:schemeClr val="tx1"/>
                </a:solidFill>
              </a:rPr>
              <a:t>De hoeveelste generatie staat nu aan het roer bij Omer Vander </a:t>
            </a:r>
            <a:r>
              <a:rPr lang="nl-BE" sz="3000" dirty="0" err="1">
                <a:solidFill>
                  <a:schemeClr val="tx1"/>
                </a:solidFill>
              </a:rPr>
              <a:t>Ghinste</a:t>
            </a:r>
            <a:r>
              <a:rPr lang="nl-BE" sz="3000" dirty="0">
                <a:solidFill>
                  <a:schemeClr val="tx1"/>
                </a:solidFill>
              </a:rPr>
              <a:t>? </a:t>
            </a:r>
          </a:p>
          <a:p>
            <a:pPr marL="457200" lvl="1" indent="0">
              <a:buNone/>
            </a:pPr>
            <a:r>
              <a:rPr lang="nl-BE" sz="3000" dirty="0">
                <a:solidFill>
                  <a:schemeClr val="tx1"/>
                </a:solidFill>
              </a:rPr>
              <a:t>	A: 3 de </a:t>
            </a:r>
          </a:p>
          <a:p>
            <a:pPr marL="457200" lvl="1" indent="0">
              <a:buNone/>
            </a:pPr>
            <a:r>
              <a:rPr lang="nl-BE" sz="3000" dirty="0">
                <a:solidFill>
                  <a:schemeClr val="tx1"/>
                </a:solidFill>
              </a:rPr>
              <a:t>	</a:t>
            </a:r>
            <a:r>
              <a:rPr lang="nl-BE" sz="3000" dirty="0">
                <a:solidFill>
                  <a:schemeClr val="accent5">
                    <a:lumMod val="75000"/>
                  </a:schemeClr>
                </a:solidFill>
              </a:rPr>
              <a:t>B: 4 de</a:t>
            </a:r>
          </a:p>
          <a:p>
            <a:pPr lvl="1">
              <a:buFont typeface="Arial" panose="020B0604020202020204" pitchFamily="34" charset="0"/>
              <a:buChar char="•"/>
            </a:pPr>
            <a:r>
              <a:rPr lang="nl-BE" sz="3000" dirty="0">
                <a:solidFill>
                  <a:schemeClr val="tx1"/>
                </a:solidFill>
              </a:rPr>
              <a:t>Waar is de brouwerij van Kriek? </a:t>
            </a:r>
          </a:p>
          <a:p>
            <a:pPr marL="457200" lvl="1" indent="0">
              <a:buNone/>
            </a:pPr>
            <a:r>
              <a:rPr lang="nl-BE" sz="3000" dirty="0">
                <a:solidFill>
                  <a:schemeClr val="tx1"/>
                </a:solidFill>
              </a:rPr>
              <a:t>	</a:t>
            </a:r>
            <a:r>
              <a:rPr lang="nl-BE" sz="3000" dirty="0">
                <a:solidFill>
                  <a:schemeClr val="accent5">
                    <a:lumMod val="75000"/>
                  </a:schemeClr>
                </a:solidFill>
              </a:rPr>
              <a:t>A: </a:t>
            </a:r>
            <a:r>
              <a:rPr lang="nl-BE" sz="3000" dirty="0" err="1">
                <a:solidFill>
                  <a:schemeClr val="accent5">
                    <a:lumMod val="75000"/>
                  </a:schemeClr>
                </a:solidFill>
              </a:rPr>
              <a:t>Bellegem</a:t>
            </a:r>
            <a:r>
              <a:rPr lang="nl-BE" sz="3000" dirty="0">
                <a:solidFill>
                  <a:schemeClr val="accent5">
                    <a:lumMod val="75000"/>
                  </a:schemeClr>
                </a:solidFill>
              </a:rPr>
              <a:t> </a:t>
            </a:r>
          </a:p>
          <a:p>
            <a:pPr marL="457200" lvl="1" indent="0">
              <a:buNone/>
            </a:pPr>
            <a:r>
              <a:rPr lang="nl-BE" sz="3000" dirty="0">
                <a:solidFill>
                  <a:schemeClr val="tx1"/>
                </a:solidFill>
              </a:rPr>
              <a:t>	B: Sint-Denijs </a:t>
            </a:r>
          </a:p>
          <a:p>
            <a:pPr marL="457200" lvl="1" indent="0">
              <a:buNone/>
            </a:pPr>
            <a:endParaRPr lang="nl-BE" sz="3000" dirty="0">
              <a:solidFill>
                <a:schemeClr val="tx1"/>
              </a:solidFill>
            </a:endParaRPr>
          </a:p>
          <a:p>
            <a:pPr marL="457200" lvl="1" indent="0">
              <a:buNone/>
            </a:pPr>
            <a:endParaRPr lang="nl-BE" sz="3000" dirty="0"/>
          </a:p>
        </p:txBody>
      </p:sp>
    </p:spTree>
    <p:extLst>
      <p:ext uri="{BB962C8B-B14F-4D97-AF65-F5344CB8AC3E}">
        <p14:creationId xmlns:p14="http://schemas.microsoft.com/office/powerpoint/2010/main" val="804691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62C5BA-07E6-10CB-1E6D-1BB0105014B2}"/>
              </a:ext>
            </a:extLst>
          </p:cNvPr>
          <p:cNvSpPr>
            <a:spLocks noGrp="1"/>
          </p:cNvSpPr>
          <p:nvPr>
            <p:ph type="title"/>
          </p:nvPr>
        </p:nvSpPr>
        <p:spPr/>
        <p:txBody>
          <a:bodyPr/>
          <a:lstStyle/>
          <a:p>
            <a:r>
              <a:rPr lang="nl-BE" dirty="0"/>
              <a:t>een kleine katerquiz </a:t>
            </a:r>
          </a:p>
        </p:txBody>
      </p:sp>
      <p:sp>
        <p:nvSpPr>
          <p:cNvPr id="3" name="Tijdelijke aanduiding voor inhoud 2">
            <a:extLst>
              <a:ext uri="{FF2B5EF4-FFF2-40B4-BE49-F238E27FC236}">
                <a16:creationId xmlns:a16="http://schemas.microsoft.com/office/drawing/2014/main" id="{A40C2469-344F-83C8-77C6-756B9F1B2CA5}"/>
              </a:ext>
            </a:extLst>
          </p:cNvPr>
          <p:cNvSpPr>
            <a:spLocks noGrp="1"/>
          </p:cNvSpPr>
          <p:nvPr>
            <p:ph idx="1"/>
          </p:nvPr>
        </p:nvSpPr>
        <p:spPr>
          <a:xfrm>
            <a:off x="1251678" y="1475117"/>
            <a:ext cx="10178322" cy="4404475"/>
          </a:xfrm>
        </p:spPr>
        <p:txBody>
          <a:bodyPr>
            <a:normAutofit/>
          </a:bodyPr>
          <a:lstStyle/>
          <a:p>
            <a:pPr lvl="1">
              <a:buFont typeface="Arial" panose="020B0604020202020204" pitchFamily="34" charset="0"/>
              <a:buChar char="•"/>
            </a:pPr>
            <a:r>
              <a:rPr lang="nl-BE" sz="3000" dirty="0">
                <a:solidFill>
                  <a:schemeClr val="tx1"/>
                </a:solidFill>
              </a:rPr>
              <a:t>Vanaf wanneer brouwden ze Sint </a:t>
            </a:r>
            <a:r>
              <a:rPr lang="nl-BE" sz="3000" dirty="0" err="1">
                <a:solidFill>
                  <a:schemeClr val="tx1"/>
                </a:solidFill>
              </a:rPr>
              <a:t>bernardus</a:t>
            </a:r>
            <a:r>
              <a:rPr lang="nl-BE" sz="3000" dirty="0">
                <a:solidFill>
                  <a:schemeClr val="tx1"/>
                </a:solidFill>
              </a:rPr>
              <a:t> abt 12? </a:t>
            </a:r>
          </a:p>
          <a:p>
            <a:pPr marL="457200" lvl="1" indent="0">
              <a:buNone/>
            </a:pPr>
            <a:r>
              <a:rPr lang="nl-BE" sz="3000" dirty="0">
                <a:solidFill>
                  <a:schemeClr val="tx1"/>
                </a:solidFill>
              </a:rPr>
              <a:t>	</a:t>
            </a:r>
            <a:r>
              <a:rPr lang="nl-BE" sz="3000" dirty="0">
                <a:solidFill>
                  <a:schemeClr val="accent5">
                    <a:lumMod val="75000"/>
                  </a:schemeClr>
                </a:solidFill>
              </a:rPr>
              <a:t>A: 1946</a:t>
            </a:r>
          </a:p>
          <a:p>
            <a:pPr marL="457200" lvl="1" indent="0">
              <a:buNone/>
            </a:pPr>
            <a:r>
              <a:rPr lang="nl-BE" sz="3000" dirty="0">
                <a:solidFill>
                  <a:schemeClr val="tx1"/>
                </a:solidFill>
              </a:rPr>
              <a:t>	B: 1960</a:t>
            </a:r>
          </a:p>
          <a:p>
            <a:pPr lvl="1">
              <a:buFont typeface="Arial" panose="020B0604020202020204" pitchFamily="34" charset="0"/>
              <a:buChar char="•"/>
            </a:pPr>
            <a:r>
              <a:rPr lang="nl-BE" sz="3000" dirty="0">
                <a:solidFill>
                  <a:schemeClr val="tx1"/>
                </a:solidFill>
              </a:rPr>
              <a:t> Hoe noemen de grote eikenhouten vaten waar ze </a:t>
            </a:r>
            <a:r>
              <a:rPr lang="nl-BE" sz="3000" dirty="0" err="1">
                <a:solidFill>
                  <a:schemeClr val="tx1"/>
                </a:solidFill>
              </a:rPr>
              <a:t>Rodenbach</a:t>
            </a:r>
            <a:r>
              <a:rPr lang="nl-BE" sz="3000" dirty="0">
                <a:solidFill>
                  <a:schemeClr val="tx1"/>
                </a:solidFill>
              </a:rPr>
              <a:t> in rijpen? </a:t>
            </a:r>
          </a:p>
          <a:p>
            <a:pPr marL="457200" lvl="1" indent="0">
              <a:buNone/>
            </a:pPr>
            <a:r>
              <a:rPr lang="nl-BE" sz="3000" dirty="0">
                <a:solidFill>
                  <a:schemeClr val="tx1"/>
                </a:solidFill>
              </a:rPr>
              <a:t>	</a:t>
            </a:r>
            <a:r>
              <a:rPr lang="nl-BE" sz="3000" dirty="0">
                <a:solidFill>
                  <a:schemeClr val="accent5">
                    <a:lumMod val="75000"/>
                  </a:schemeClr>
                </a:solidFill>
              </a:rPr>
              <a:t>A:  </a:t>
            </a:r>
            <a:r>
              <a:rPr lang="nl-BE" sz="3000" dirty="0" err="1">
                <a:solidFill>
                  <a:schemeClr val="accent5">
                    <a:lumMod val="75000"/>
                  </a:schemeClr>
                </a:solidFill>
              </a:rPr>
              <a:t>Foeders</a:t>
            </a:r>
            <a:r>
              <a:rPr lang="nl-BE" sz="3000" dirty="0">
                <a:solidFill>
                  <a:schemeClr val="accent5">
                    <a:lumMod val="75000"/>
                  </a:schemeClr>
                </a:solidFill>
              </a:rPr>
              <a:t> </a:t>
            </a:r>
          </a:p>
          <a:p>
            <a:pPr marL="457200" lvl="1" indent="0">
              <a:buNone/>
            </a:pPr>
            <a:r>
              <a:rPr lang="nl-BE" sz="3000" dirty="0">
                <a:solidFill>
                  <a:schemeClr val="tx1"/>
                </a:solidFill>
              </a:rPr>
              <a:t>	B: Broeders </a:t>
            </a:r>
          </a:p>
          <a:p>
            <a:pPr marL="457200" lvl="1" indent="0">
              <a:buNone/>
            </a:pPr>
            <a:endParaRPr lang="nl-BE" sz="3000" dirty="0">
              <a:solidFill>
                <a:schemeClr val="tx1"/>
              </a:solidFill>
            </a:endParaRPr>
          </a:p>
          <a:p>
            <a:pPr marL="457200" lvl="1" indent="0">
              <a:buNone/>
            </a:pPr>
            <a:endParaRPr lang="nl-BE" sz="3000" dirty="0"/>
          </a:p>
        </p:txBody>
      </p:sp>
    </p:spTree>
    <p:extLst>
      <p:ext uri="{BB962C8B-B14F-4D97-AF65-F5344CB8AC3E}">
        <p14:creationId xmlns:p14="http://schemas.microsoft.com/office/powerpoint/2010/main" val="317152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415DEDD7-7B31-4EF1-B7C7-5AEE3208CC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0"/>
            <a:ext cx="1219199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BCE0FFF-86D4-D4F6-7DAA-AC6097FB0A4A}"/>
              </a:ext>
            </a:extLst>
          </p:cNvPr>
          <p:cNvSpPr>
            <a:spLocks noGrp="1"/>
          </p:cNvSpPr>
          <p:nvPr>
            <p:ph type="ctrTitle"/>
          </p:nvPr>
        </p:nvSpPr>
        <p:spPr>
          <a:xfrm>
            <a:off x="644849" y="954923"/>
            <a:ext cx="5875694" cy="4504620"/>
          </a:xfrm>
        </p:spPr>
        <p:txBody>
          <a:bodyPr>
            <a:normAutofit/>
          </a:bodyPr>
          <a:lstStyle/>
          <a:p>
            <a:r>
              <a:rPr lang="nl-BE" sz="5300" dirty="0"/>
              <a:t>Einde </a:t>
            </a:r>
          </a:p>
        </p:txBody>
      </p:sp>
      <p:sp>
        <p:nvSpPr>
          <p:cNvPr id="3" name="Ondertitel 2">
            <a:extLst>
              <a:ext uri="{FF2B5EF4-FFF2-40B4-BE49-F238E27FC236}">
                <a16:creationId xmlns:a16="http://schemas.microsoft.com/office/drawing/2014/main" id="{4486F1EE-2D2B-ADF8-F7BF-73B49D4FEB67}"/>
              </a:ext>
            </a:extLst>
          </p:cNvPr>
          <p:cNvSpPr>
            <a:spLocks noGrp="1"/>
          </p:cNvSpPr>
          <p:nvPr>
            <p:ph type="subTitle" idx="1"/>
          </p:nvPr>
        </p:nvSpPr>
        <p:spPr>
          <a:xfrm>
            <a:off x="643157" y="5572664"/>
            <a:ext cx="5877385" cy="841803"/>
          </a:xfrm>
        </p:spPr>
        <p:txBody>
          <a:bodyPr>
            <a:normAutofit/>
          </a:bodyPr>
          <a:lstStyle/>
          <a:p>
            <a:r>
              <a:rPr lang="nl-BE">
                <a:solidFill>
                  <a:schemeClr val="bg2"/>
                </a:solidFill>
              </a:rPr>
              <a:t>Ceres </a:t>
            </a:r>
          </a:p>
        </p:txBody>
      </p:sp>
      <p:sp>
        <p:nvSpPr>
          <p:cNvPr id="2057" name="Freeform: Shape 2056">
            <a:extLst>
              <a:ext uri="{FF2B5EF4-FFF2-40B4-BE49-F238E27FC236}">
                <a16:creationId xmlns:a16="http://schemas.microsoft.com/office/drawing/2014/main" id="{3242CC7A-3D6E-47A4-B9D1-860978459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66174" y="0"/>
            <a:ext cx="5282519" cy="6858000"/>
          </a:xfrm>
          <a:custGeom>
            <a:avLst/>
            <a:gdLst>
              <a:gd name="connsiteX0" fmla="*/ 189795 w 5282519"/>
              <a:gd name="connsiteY0" fmla="*/ 0 h 6858000"/>
              <a:gd name="connsiteX1" fmla="*/ 5282519 w 5282519"/>
              <a:gd name="connsiteY1" fmla="*/ 0 h 6858000"/>
              <a:gd name="connsiteX2" fmla="*/ 5282519 w 5282519"/>
              <a:gd name="connsiteY2" fmla="*/ 6858000 h 6858000"/>
              <a:gd name="connsiteX3" fmla="*/ 189795 w 5282519"/>
              <a:gd name="connsiteY3" fmla="*/ 6858000 h 6858000"/>
              <a:gd name="connsiteX4" fmla="*/ 184756 w 5282519"/>
              <a:gd name="connsiteY4" fmla="*/ 6791325 h 6858000"/>
              <a:gd name="connsiteX5" fmla="*/ 176358 w 5282519"/>
              <a:gd name="connsiteY5" fmla="*/ 6735762 h 6858000"/>
              <a:gd name="connsiteX6" fmla="*/ 166281 w 5282519"/>
              <a:gd name="connsiteY6" fmla="*/ 6683375 h 6858000"/>
              <a:gd name="connsiteX7" fmla="*/ 149485 w 5282519"/>
              <a:gd name="connsiteY7" fmla="*/ 6640512 h 6858000"/>
              <a:gd name="connsiteX8" fmla="*/ 132689 w 5282519"/>
              <a:gd name="connsiteY8" fmla="*/ 6597650 h 6858000"/>
              <a:gd name="connsiteX9" fmla="*/ 112534 w 5282519"/>
              <a:gd name="connsiteY9" fmla="*/ 6561137 h 6858000"/>
              <a:gd name="connsiteX10" fmla="*/ 92379 w 5282519"/>
              <a:gd name="connsiteY10" fmla="*/ 6523037 h 6858000"/>
              <a:gd name="connsiteX11" fmla="*/ 73903 w 5282519"/>
              <a:gd name="connsiteY11" fmla="*/ 6488112 h 6858000"/>
              <a:gd name="connsiteX12" fmla="*/ 55427 w 5282519"/>
              <a:gd name="connsiteY12" fmla="*/ 6448425 h 6858000"/>
              <a:gd name="connsiteX13" fmla="*/ 38632 w 5282519"/>
              <a:gd name="connsiteY13" fmla="*/ 6407150 h 6858000"/>
              <a:gd name="connsiteX14" fmla="*/ 23515 w 5282519"/>
              <a:gd name="connsiteY14" fmla="*/ 6361112 h 6858000"/>
              <a:gd name="connsiteX15" fmla="*/ 11758 w 5282519"/>
              <a:gd name="connsiteY15" fmla="*/ 6311900 h 6858000"/>
              <a:gd name="connsiteX16" fmla="*/ 3359 w 5282519"/>
              <a:gd name="connsiteY16" fmla="*/ 6251575 h 6858000"/>
              <a:gd name="connsiteX17" fmla="*/ 0 w 5282519"/>
              <a:gd name="connsiteY17" fmla="*/ 6183312 h 6858000"/>
              <a:gd name="connsiteX18" fmla="*/ 3359 w 5282519"/>
              <a:gd name="connsiteY18" fmla="*/ 6113462 h 6858000"/>
              <a:gd name="connsiteX19" fmla="*/ 11758 w 5282519"/>
              <a:gd name="connsiteY19" fmla="*/ 6056312 h 6858000"/>
              <a:gd name="connsiteX20" fmla="*/ 23515 w 5282519"/>
              <a:gd name="connsiteY20" fmla="*/ 6003925 h 6858000"/>
              <a:gd name="connsiteX21" fmla="*/ 38632 w 5282519"/>
              <a:gd name="connsiteY21" fmla="*/ 5956300 h 6858000"/>
              <a:gd name="connsiteX22" fmla="*/ 55427 w 5282519"/>
              <a:gd name="connsiteY22" fmla="*/ 5915025 h 6858000"/>
              <a:gd name="connsiteX23" fmla="*/ 75583 w 5282519"/>
              <a:gd name="connsiteY23" fmla="*/ 5876925 h 6858000"/>
              <a:gd name="connsiteX24" fmla="*/ 95738 w 5282519"/>
              <a:gd name="connsiteY24" fmla="*/ 5840412 h 6858000"/>
              <a:gd name="connsiteX25" fmla="*/ 115893 w 5282519"/>
              <a:gd name="connsiteY25" fmla="*/ 5802312 h 6858000"/>
              <a:gd name="connsiteX26" fmla="*/ 134368 w 5282519"/>
              <a:gd name="connsiteY26" fmla="*/ 5762625 h 6858000"/>
              <a:gd name="connsiteX27" fmla="*/ 152844 w 5282519"/>
              <a:gd name="connsiteY27" fmla="*/ 5721350 h 6858000"/>
              <a:gd name="connsiteX28" fmla="*/ 167960 w 5282519"/>
              <a:gd name="connsiteY28" fmla="*/ 5675312 h 6858000"/>
              <a:gd name="connsiteX29" fmla="*/ 178038 w 5282519"/>
              <a:gd name="connsiteY29" fmla="*/ 5622925 h 6858000"/>
              <a:gd name="connsiteX30" fmla="*/ 188115 w 5282519"/>
              <a:gd name="connsiteY30" fmla="*/ 5562600 h 6858000"/>
              <a:gd name="connsiteX31" fmla="*/ 189795 w 5282519"/>
              <a:gd name="connsiteY31" fmla="*/ 5494337 h 6858000"/>
              <a:gd name="connsiteX32" fmla="*/ 188115 w 5282519"/>
              <a:gd name="connsiteY32" fmla="*/ 5426075 h 6858000"/>
              <a:gd name="connsiteX33" fmla="*/ 178038 w 5282519"/>
              <a:gd name="connsiteY33" fmla="*/ 5365750 h 6858000"/>
              <a:gd name="connsiteX34" fmla="*/ 167960 w 5282519"/>
              <a:gd name="connsiteY34" fmla="*/ 5313362 h 6858000"/>
              <a:gd name="connsiteX35" fmla="*/ 152844 w 5282519"/>
              <a:gd name="connsiteY35" fmla="*/ 5268912 h 6858000"/>
              <a:gd name="connsiteX36" fmla="*/ 134368 w 5282519"/>
              <a:gd name="connsiteY36" fmla="*/ 5226050 h 6858000"/>
              <a:gd name="connsiteX37" fmla="*/ 115893 w 5282519"/>
              <a:gd name="connsiteY37" fmla="*/ 5186362 h 6858000"/>
              <a:gd name="connsiteX38" fmla="*/ 95738 w 5282519"/>
              <a:gd name="connsiteY38" fmla="*/ 5149850 h 6858000"/>
              <a:gd name="connsiteX39" fmla="*/ 75583 w 5282519"/>
              <a:gd name="connsiteY39" fmla="*/ 5114925 h 6858000"/>
              <a:gd name="connsiteX40" fmla="*/ 55427 w 5282519"/>
              <a:gd name="connsiteY40" fmla="*/ 5075237 h 6858000"/>
              <a:gd name="connsiteX41" fmla="*/ 38632 w 5282519"/>
              <a:gd name="connsiteY41" fmla="*/ 5033962 h 6858000"/>
              <a:gd name="connsiteX42" fmla="*/ 23515 w 5282519"/>
              <a:gd name="connsiteY42" fmla="*/ 4987925 h 6858000"/>
              <a:gd name="connsiteX43" fmla="*/ 11758 w 5282519"/>
              <a:gd name="connsiteY43" fmla="*/ 4935537 h 6858000"/>
              <a:gd name="connsiteX44" fmla="*/ 3359 w 5282519"/>
              <a:gd name="connsiteY44" fmla="*/ 4875212 h 6858000"/>
              <a:gd name="connsiteX45" fmla="*/ 0 w 5282519"/>
              <a:gd name="connsiteY45" fmla="*/ 4806950 h 6858000"/>
              <a:gd name="connsiteX46" fmla="*/ 3359 w 5282519"/>
              <a:gd name="connsiteY46" fmla="*/ 4738687 h 6858000"/>
              <a:gd name="connsiteX47" fmla="*/ 11758 w 5282519"/>
              <a:gd name="connsiteY47" fmla="*/ 4678362 h 6858000"/>
              <a:gd name="connsiteX48" fmla="*/ 23515 w 5282519"/>
              <a:gd name="connsiteY48" fmla="*/ 4625975 h 6858000"/>
              <a:gd name="connsiteX49" fmla="*/ 38632 w 5282519"/>
              <a:gd name="connsiteY49" fmla="*/ 4579937 h 6858000"/>
              <a:gd name="connsiteX50" fmla="*/ 55427 w 5282519"/>
              <a:gd name="connsiteY50" fmla="*/ 4537075 h 6858000"/>
              <a:gd name="connsiteX51" fmla="*/ 75583 w 5282519"/>
              <a:gd name="connsiteY51" fmla="*/ 4498975 h 6858000"/>
              <a:gd name="connsiteX52" fmla="*/ 115893 w 5282519"/>
              <a:gd name="connsiteY52" fmla="*/ 4424362 h 6858000"/>
              <a:gd name="connsiteX53" fmla="*/ 134368 w 5282519"/>
              <a:gd name="connsiteY53" fmla="*/ 4386262 h 6858000"/>
              <a:gd name="connsiteX54" fmla="*/ 152844 w 5282519"/>
              <a:gd name="connsiteY54" fmla="*/ 4343400 h 6858000"/>
              <a:gd name="connsiteX55" fmla="*/ 167960 w 5282519"/>
              <a:gd name="connsiteY55" fmla="*/ 4297362 h 6858000"/>
              <a:gd name="connsiteX56" fmla="*/ 178038 w 5282519"/>
              <a:gd name="connsiteY56" fmla="*/ 4244975 h 6858000"/>
              <a:gd name="connsiteX57" fmla="*/ 188115 w 5282519"/>
              <a:gd name="connsiteY57" fmla="*/ 4186237 h 6858000"/>
              <a:gd name="connsiteX58" fmla="*/ 189795 w 5282519"/>
              <a:gd name="connsiteY58" fmla="*/ 4116387 h 6858000"/>
              <a:gd name="connsiteX59" fmla="*/ 188115 w 5282519"/>
              <a:gd name="connsiteY59" fmla="*/ 4048125 h 6858000"/>
              <a:gd name="connsiteX60" fmla="*/ 178038 w 5282519"/>
              <a:gd name="connsiteY60" fmla="*/ 3987800 h 6858000"/>
              <a:gd name="connsiteX61" fmla="*/ 167960 w 5282519"/>
              <a:gd name="connsiteY61" fmla="*/ 3935412 h 6858000"/>
              <a:gd name="connsiteX62" fmla="*/ 152844 w 5282519"/>
              <a:gd name="connsiteY62" fmla="*/ 3890962 h 6858000"/>
              <a:gd name="connsiteX63" fmla="*/ 134368 w 5282519"/>
              <a:gd name="connsiteY63" fmla="*/ 3848100 h 6858000"/>
              <a:gd name="connsiteX64" fmla="*/ 115893 w 5282519"/>
              <a:gd name="connsiteY64" fmla="*/ 3811587 h 6858000"/>
              <a:gd name="connsiteX65" fmla="*/ 75583 w 5282519"/>
              <a:gd name="connsiteY65" fmla="*/ 3736975 h 6858000"/>
              <a:gd name="connsiteX66" fmla="*/ 55427 w 5282519"/>
              <a:gd name="connsiteY66" fmla="*/ 3697287 h 6858000"/>
              <a:gd name="connsiteX67" fmla="*/ 38632 w 5282519"/>
              <a:gd name="connsiteY67" fmla="*/ 3656012 h 6858000"/>
              <a:gd name="connsiteX68" fmla="*/ 23515 w 5282519"/>
              <a:gd name="connsiteY68" fmla="*/ 3609975 h 6858000"/>
              <a:gd name="connsiteX69" fmla="*/ 11758 w 5282519"/>
              <a:gd name="connsiteY69" fmla="*/ 3557587 h 6858000"/>
              <a:gd name="connsiteX70" fmla="*/ 3359 w 5282519"/>
              <a:gd name="connsiteY70" fmla="*/ 3497262 h 6858000"/>
              <a:gd name="connsiteX71" fmla="*/ 0 w 5282519"/>
              <a:gd name="connsiteY71" fmla="*/ 3427412 h 6858000"/>
              <a:gd name="connsiteX72" fmla="*/ 3359 w 5282519"/>
              <a:gd name="connsiteY72" fmla="*/ 3360737 h 6858000"/>
              <a:gd name="connsiteX73" fmla="*/ 11758 w 5282519"/>
              <a:gd name="connsiteY73" fmla="*/ 3300412 h 6858000"/>
              <a:gd name="connsiteX74" fmla="*/ 23515 w 5282519"/>
              <a:gd name="connsiteY74" fmla="*/ 3248025 h 6858000"/>
              <a:gd name="connsiteX75" fmla="*/ 38632 w 5282519"/>
              <a:gd name="connsiteY75" fmla="*/ 3201987 h 6858000"/>
              <a:gd name="connsiteX76" fmla="*/ 55427 w 5282519"/>
              <a:gd name="connsiteY76" fmla="*/ 3160712 h 6858000"/>
              <a:gd name="connsiteX77" fmla="*/ 75583 w 5282519"/>
              <a:gd name="connsiteY77" fmla="*/ 3121025 h 6858000"/>
              <a:gd name="connsiteX78" fmla="*/ 95738 w 5282519"/>
              <a:gd name="connsiteY78" fmla="*/ 3084512 h 6858000"/>
              <a:gd name="connsiteX79" fmla="*/ 115893 w 5282519"/>
              <a:gd name="connsiteY79" fmla="*/ 3046412 h 6858000"/>
              <a:gd name="connsiteX80" fmla="*/ 134368 w 5282519"/>
              <a:gd name="connsiteY80" fmla="*/ 3009900 h 6858000"/>
              <a:gd name="connsiteX81" fmla="*/ 152844 w 5282519"/>
              <a:gd name="connsiteY81" fmla="*/ 2967037 h 6858000"/>
              <a:gd name="connsiteX82" fmla="*/ 167960 w 5282519"/>
              <a:gd name="connsiteY82" fmla="*/ 2922587 h 6858000"/>
              <a:gd name="connsiteX83" fmla="*/ 178038 w 5282519"/>
              <a:gd name="connsiteY83" fmla="*/ 2868612 h 6858000"/>
              <a:gd name="connsiteX84" fmla="*/ 188115 w 5282519"/>
              <a:gd name="connsiteY84" fmla="*/ 2809875 h 6858000"/>
              <a:gd name="connsiteX85" fmla="*/ 189795 w 5282519"/>
              <a:gd name="connsiteY85" fmla="*/ 2741612 h 6858000"/>
              <a:gd name="connsiteX86" fmla="*/ 188115 w 5282519"/>
              <a:gd name="connsiteY86" fmla="*/ 2671762 h 6858000"/>
              <a:gd name="connsiteX87" fmla="*/ 178038 w 5282519"/>
              <a:gd name="connsiteY87" fmla="*/ 2613025 h 6858000"/>
              <a:gd name="connsiteX88" fmla="*/ 167960 w 5282519"/>
              <a:gd name="connsiteY88" fmla="*/ 2560637 h 6858000"/>
              <a:gd name="connsiteX89" fmla="*/ 152844 w 5282519"/>
              <a:gd name="connsiteY89" fmla="*/ 2513012 h 6858000"/>
              <a:gd name="connsiteX90" fmla="*/ 134368 w 5282519"/>
              <a:gd name="connsiteY90" fmla="*/ 2471737 h 6858000"/>
              <a:gd name="connsiteX91" fmla="*/ 115893 w 5282519"/>
              <a:gd name="connsiteY91" fmla="*/ 2433637 h 6858000"/>
              <a:gd name="connsiteX92" fmla="*/ 95738 w 5282519"/>
              <a:gd name="connsiteY92" fmla="*/ 2395537 h 6858000"/>
              <a:gd name="connsiteX93" fmla="*/ 75583 w 5282519"/>
              <a:gd name="connsiteY93" fmla="*/ 2359025 h 6858000"/>
              <a:gd name="connsiteX94" fmla="*/ 55427 w 5282519"/>
              <a:gd name="connsiteY94" fmla="*/ 2319337 h 6858000"/>
              <a:gd name="connsiteX95" fmla="*/ 38632 w 5282519"/>
              <a:gd name="connsiteY95" fmla="*/ 2278062 h 6858000"/>
              <a:gd name="connsiteX96" fmla="*/ 23515 w 5282519"/>
              <a:gd name="connsiteY96" fmla="*/ 2232025 h 6858000"/>
              <a:gd name="connsiteX97" fmla="*/ 11758 w 5282519"/>
              <a:gd name="connsiteY97" fmla="*/ 2179637 h 6858000"/>
              <a:gd name="connsiteX98" fmla="*/ 3359 w 5282519"/>
              <a:gd name="connsiteY98" fmla="*/ 2119312 h 6858000"/>
              <a:gd name="connsiteX99" fmla="*/ 0 w 5282519"/>
              <a:gd name="connsiteY99" fmla="*/ 2051050 h 6858000"/>
              <a:gd name="connsiteX100" fmla="*/ 3359 w 5282519"/>
              <a:gd name="connsiteY100" fmla="*/ 1982787 h 6858000"/>
              <a:gd name="connsiteX101" fmla="*/ 11758 w 5282519"/>
              <a:gd name="connsiteY101" fmla="*/ 1922462 h 6858000"/>
              <a:gd name="connsiteX102" fmla="*/ 23515 w 5282519"/>
              <a:gd name="connsiteY102" fmla="*/ 1870075 h 6858000"/>
              <a:gd name="connsiteX103" fmla="*/ 38632 w 5282519"/>
              <a:gd name="connsiteY103" fmla="*/ 1824037 h 6858000"/>
              <a:gd name="connsiteX104" fmla="*/ 55427 w 5282519"/>
              <a:gd name="connsiteY104" fmla="*/ 1782762 h 6858000"/>
              <a:gd name="connsiteX105" fmla="*/ 75583 w 5282519"/>
              <a:gd name="connsiteY105" fmla="*/ 1743075 h 6858000"/>
              <a:gd name="connsiteX106" fmla="*/ 95738 w 5282519"/>
              <a:gd name="connsiteY106" fmla="*/ 1708150 h 6858000"/>
              <a:gd name="connsiteX107" fmla="*/ 115893 w 5282519"/>
              <a:gd name="connsiteY107" fmla="*/ 1671637 h 6858000"/>
              <a:gd name="connsiteX108" fmla="*/ 134368 w 5282519"/>
              <a:gd name="connsiteY108" fmla="*/ 1631950 h 6858000"/>
              <a:gd name="connsiteX109" fmla="*/ 152844 w 5282519"/>
              <a:gd name="connsiteY109" fmla="*/ 1589087 h 6858000"/>
              <a:gd name="connsiteX110" fmla="*/ 167960 w 5282519"/>
              <a:gd name="connsiteY110" fmla="*/ 1544637 h 6858000"/>
              <a:gd name="connsiteX111" fmla="*/ 178038 w 5282519"/>
              <a:gd name="connsiteY111" fmla="*/ 1492250 h 6858000"/>
              <a:gd name="connsiteX112" fmla="*/ 188115 w 5282519"/>
              <a:gd name="connsiteY112" fmla="*/ 1431925 h 6858000"/>
              <a:gd name="connsiteX113" fmla="*/ 189795 w 5282519"/>
              <a:gd name="connsiteY113" fmla="*/ 1363662 h 6858000"/>
              <a:gd name="connsiteX114" fmla="*/ 188115 w 5282519"/>
              <a:gd name="connsiteY114" fmla="*/ 1295400 h 6858000"/>
              <a:gd name="connsiteX115" fmla="*/ 178038 w 5282519"/>
              <a:gd name="connsiteY115" fmla="*/ 1235075 h 6858000"/>
              <a:gd name="connsiteX116" fmla="*/ 167960 w 5282519"/>
              <a:gd name="connsiteY116" fmla="*/ 1182687 h 6858000"/>
              <a:gd name="connsiteX117" fmla="*/ 152844 w 5282519"/>
              <a:gd name="connsiteY117" fmla="*/ 1136650 h 6858000"/>
              <a:gd name="connsiteX118" fmla="*/ 134368 w 5282519"/>
              <a:gd name="connsiteY118" fmla="*/ 1095375 h 6858000"/>
              <a:gd name="connsiteX119" fmla="*/ 115893 w 5282519"/>
              <a:gd name="connsiteY119" fmla="*/ 1055687 h 6858000"/>
              <a:gd name="connsiteX120" fmla="*/ 95738 w 5282519"/>
              <a:gd name="connsiteY120" fmla="*/ 1017587 h 6858000"/>
              <a:gd name="connsiteX121" fmla="*/ 75583 w 5282519"/>
              <a:gd name="connsiteY121" fmla="*/ 981075 h 6858000"/>
              <a:gd name="connsiteX122" fmla="*/ 55427 w 5282519"/>
              <a:gd name="connsiteY122" fmla="*/ 942975 h 6858000"/>
              <a:gd name="connsiteX123" fmla="*/ 38632 w 5282519"/>
              <a:gd name="connsiteY123" fmla="*/ 901700 h 6858000"/>
              <a:gd name="connsiteX124" fmla="*/ 23515 w 5282519"/>
              <a:gd name="connsiteY124" fmla="*/ 854075 h 6858000"/>
              <a:gd name="connsiteX125" fmla="*/ 11758 w 5282519"/>
              <a:gd name="connsiteY125" fmla="*/ 801687 h 6858000"/>
              <a:gd name="connsiteX126" fmla="*/ 3359 w 5282519"/>
              <a:gd name="connsiteY126" fmla="*/ 744537 h 6858000"/>
              <a:gd name="connsiteX127" fmla="*/ 0 w 5282519"/>
              <a:gd name="connsiteY127" fmla="*/ 673100 h 6858000"/>
              <a:gd name="connsiteX128" fmla="*/ 3359 w 5282519"/>
              <a:gd name="connsiteY128" fmla="*/ 606425 h 6858000"/>
              <a:gd name="connsiteX129" fmla="*/ 11758 w 5282519"/>
              <a:gd name="connsiteY129" fmla="*/ 546100 h 6858000"/>
              <a:gd name="connsiteX130" fmla="*/ 23515 w 5282519"/>
              <a:gd name="connsiteY130" fmla="*/ 496887 h 6858000"/>
              <a:gd name="connsiteX131" fmla="*/ 38632 w 5282519"/>
              <a:gd name="connsiteY131" fmla="*/ 450850 h 6858000"/>
              <a:gd name="connsiteX132" fmla="*/ 55427 w 5282519"/>
              <a:gd name="connsiteY132" fmla="*/ 409575 h 6858000"/>
              <a:gd name="connsiteX133" fmla="*/ 73903 w 5282519"/>
              <a:gd name="connsiteY133" fmla="*/ 369887 h 6858000"/>
              <a:gd name="connsiteX134" fmla="*/ 92379 w 5282519"/>
              <a:gd name="connsiteY134" fmla="*/ 334962 h 6858000"/>
              <a:gd name="connsiteX135" fmla="*/ 112534 w 5282519"/>
              <a:gd name="connsiteY135" fmla="*/ 296862 h 6858000"/>
              <a:gd name="connsiteX136" fmla="*/ 132689 w 5282519"/>
              <a:gd name="connsiteY136" fmla="*/ 260350 h 6858000"/>
              <a:gd name="connsiteX137" fmla="*/ 149485 w 5282519"/>
              <a:gd name="connsiteY137" fmla="*/ 217487 h 6858000"/>
              <a:gd name="connsiteX138" fmla="*/ 166281 w 5282519"/>
              <a:gd name="connsiteY138" fmla="*/ 174625 h 6858000"/>
              <a:gd name="connsiteX139" fmla="*/ 176358 w 5282519"/>
              <a:gd name="connsiteY139" fmla="*/ 122237 h 6858000"/>
              <a:gd name="connsiteX140" fmla="*/ 184756 w 5282519"/>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0" name="Picture 2" descr="Bierpul SVG Png 2 Varianten Alcohol Svg Bier Png Wind en afbeelding 1">
            <a:extLst>
              <a:ext uri="{FF2B5EF4-FFF2-40B4-BE49-F238E27FC236}">
                <a16:creationId xmlns:a16="http://schemas.microsoft.com/office/drawing/2014/main" id="{A5E80348-536A-0120-73FB-42726EDEDF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346" r="18032" b="-1"/>
          <a:stretch/>
        </p:blipFill>
        <p:spPr bwMode="auto">
          <a:xfrm>
            <a:off x="6909481" y="10"/>
            <a:ext cx="5282519" cy="6857990"/>
          </a:xfrm>
          <a:custGeom>
            <a:avLst/>
            <a:gdLst/>
            <a:ahLst/>
            <a:cxnLst/>
            <a:rect l="l" t="t" r="r" b="b"/>
            <a:pathLst>
              <a:path w="5282519" h="6858000">
                <a:moveTo>
                  <a:pt x="189795" y="0"/>
                </a:moveTo>
                <a:lnTo>
                  <a:pt x="5282519" y="0"/>
                </a:lnTo>
                <a:lnTo>
                  <a:pt x="5282519" y="6858000"/>
                </a:lnTo>
                <a:lnTo>
                  <a:pt x="189795" y="6858000"/>
                </a:lnTo>
                <a:lnTo>
                  <a:pt x="184756" y="6791325"/>
                </a:lnTo>
                <a:lnTo>
                  <a:pt x="176358" y="6735762"/>
                </a:lnTo>
                <a:lnTo>
                  <a:pt x="166281" y="6683375"/>
                </a:lnTo>
                <a:lnTo>
                  <a:pt x="149485" y="6640512"/>
                </a:lnTo>
                <a:lnTo>
                  <a:pt x="132689" y="6597650"/>
                </a:lnTo>
                <a:lnTo>
                  <a:pt x="112534" y="6561137"/>
                </a:lnTo>
                <a:lnTo>
                  <a:pt x="92379" y="6523037"/>
                </a:lnTo>
                <a:lnTo>
                  <a:pt x="73903" y="6488112"/>
                </a:lnTo>
                <a:lnTo>
                  <a:pt x="55427" y="6448425"/>
                </a:lnTo>
                <a:lnTo>
                  <a:pt x="38632" y="6407150"/>
                </a:lnTo>
                <a:lnTo>
                  <a:pt x="23515" y="6361112"/>
                </a:lnTo>
                <a:lnTo>
                  <a:pt x="11758" y="6311900"/>
                </a:lnTo>
                <a:lnTo>
                  <a:pt x="3359" y="6251575"/>
                </a:lnTo>
                <a:lnTo>
                  <a:pt x="0" y="6183312"/>
                </a:lnTo>
                <a:lnTo>
                  <a:pt x="3359" y="6113462"/>
                </a:lnTo>
                <a:lnTo>
                  <a:pt x="11758" y="6056312"/>
                </a:lnTo>
                <a:lnTo>
                  <a:pt x="23515" y="6003925"/>
                </a:lnTo>
                <a:lnTo>
                  <a:pt x="38632" y="5956300"/>
                </a:lnTo>
                <a:lnTo>
                  <a:pt x="55427" y="5915025"/>
                </a:lnTo>
                <a:lnTo>
                  <a:pt x="75583" y="5876925"/>
                </a:lnTo>
                <a:lnTo>
                  <a:pt x="95738" y="5840412"/>
                </a:lnTo>
                <a:lnTo>
                  <a:pt x="115893" y="5802312"/>
                </a:lnTo>
                <a:lnTo>
                  <a:pt x="134368" y="5762625"/>
                </a:lnTo>
                <a:lnTo>
                  <a:pt x="152844" y="5721350"/>
                </a:lnTo>
                <a:lnTo>
                  <a:pt x="167960" y="5675312"/>
                </a:lnTo>
                <a:lnTo>
                  <a:pt x="178038" y="5622925"/>
                </a:lnTo>
                <a:lnTo>
                  <a:pt x="188115" y="5562600"/>
                </a:lnTo>
                <a:lnTo>
                  <a:pt x="189795" y="5494337"/>
                </a:lnTo>
                <a:lnTo>
                  <a:pt x="188115" y="5426075"/>
                </a:lnTo>
                <a:lnTo>
                  <a:pt x="178038" y="5365750"/>
                </a:lnTo>
                <a:lnTo>
                  <a:pt x="167960" y="5313362"/>
                </a:lnTo>
                <a:lnTo>
                  <a:pt x="152844" y="5268912"/>
                </a:lnTo>
                <a:lnTo>
                  <a:pt x="134368" y="5226050"/>
                </a:lnTo>
                <a:lnTo>
                  <a:pt x="115893" y="5186362"/>
                </a:lnTo>
                <a:lnTo>
                  <a:pt x="95738" y="5149850"/>
                </a:lnTo>
                <a:lnTo>
                  <a:pt x="75583" y="5114925"/>
                </a:lnTo>
                <a:lnTo>
                  <a:pt x="55427" y="5075237"/>
                </a:lnTo>
                <a:lnTo>
                  <a:pt x="38632" y="5033962"/>
                </a:lnTo>
                <a:lnTo>
                  <a:pt x="23515" y="4987925"/>
                </a:lnTo>
                <a:lnTo>
                  <a:pt x="11758" y="4935537"/>
                </a:lnTo>
                <a:lnTo>
                  <a:pt x="3359" y="4875212"/>
                </a:lnTo>
                <a:lnTo>
                  <a:pt x="0" y="4806950"/>
                </a:lnTo>
                <a:lnTo>
                  <a:pt x="3359" y="4738687"/>
                </a:lnTo>
                <a:lnTo>
                  <a:pt x="11758" y="4678362"/>
                </a:lnTo>
                <a:lnTo>
                  <a:pt x="23515" y="4625975"/>
                </a:lnTo>
                <a:lnTo>
                  <a:pt x="38632" y="4579937"/>
                </a:lnTo>
                <a:lnTo>
                  <a:pt x="55427" y="4537075"/>
                </a:lnTo>
                <a:lnTo>
                  <a:pt x="75583" y="4498975"/>
                </a:lnTo>
                <a:lnTo>
                  <a:pt x="115893" y="4424362"/>
                </a:lnTo>
                <a:lnTo>
                  <a:pt x="134368" y="4386262"/>
                </a:lnTo>
                <a:lnTo>
                  <a:pt x="152844" y="4343400"/>
                </a:lnTo>
                <a:lnTo>
                  <a:pt x="167960" y="4297362"/>
                </a:lnTo>
                <a:lnTo>
                  <a:pt x="178038" y="4244975"/>
                </a:lnTo>
                <a:lnTo>
                  <a:pt x="188115" y="4186237"/>
                </a:lnTo>
                <a:lnTo>
                  <a:pt x="189795" y="4116387"/>
                </a:lnTo>
                <a:lnTo>
                  <a:pt x="188115" y="4048125"/>
                </a:lnTo>
                <a:lnTo>
                  <a:pt x="178038" y="3987800"/>
                </a:lnTo>
                <a:lnTo>
                  <a:pt x="167960" y="3935412"/>
                </a:lnTo>
                <a:lnTo>
                  <a:pt x="152844" y="3890962"/>
                </a:lnTo>
                <a:lnTo>
                  <a:pt x="134368" y="3848100"/>
                </a:lnTo>
                <a:lnTo>
                  <a:pt x="115893" y="3811587"/>
                </a:lnTo>
                <a:lnTo>
                  <a:pt x="75583" y="3736975"/>
                </a:lnTo>
                <a:lnTo>
                  <a:pt x="55427" y="3697287"/>
                </a:lnTo>
                <a:lnTo>
                  <a:pt x="38632" y="3656012"/>
                </a:lnTo>
                <a:lnTo>
                  <a:pt x="23515" y="3609975"/>
                </a:lnTo>
                <a:lnTo>
                  <a:pt x="11758" y="3557587"/>
                </a:lnTo>
                <a:lnTo>
                  <a:pt x="3359" y="3497262"/>
                </a:lnTo>
                <a:lnTo>
                  <a:pt x="0" y="3427412"/>
                </a:lnTo>
                <a:lnTo>
                  <a:pt x="3359" y="3360737"/>
                </a:lnTo>
                <a:lnTo>
                  <a:pt x="11758" y="3300412"/>
                </a:lnTo>
                <a:lnTo>
                  <a:pt x="23515" y="3248025"/>
                </a:lnTo>
                <a:lnTo>
                  <a:pt x="38632" y="3201987"/>
                </a:lnTo>
                <a:lnTo>
                  <a:pt x="55427" y="3160712"/>
                </a:lnTo>
                <a:lnTo>
                  <a:pt x="75583" y="3121025"/>
                </a:lnTo>
                <a:lnTo>
                  <a:pt x="95738" y="3084512"/>
                </a:lnTo>
                <a:lnTo>
                  <a:pt x="115893" y="3046412"/>
                </a:lnTo>
                <a:lnTo>
                  <a:pt x="134368" y="3009900"/>
                </a:lnTo>
                <a:lnTo>
                  <a:pt x="152844" y="2967037"/>
                </a:lnTo>
                <a:lnTo>
                  <a:pt x="167960" y="2922587"/>
                </a:lnTo>
                <a:lnTo>
                  <a:pt x="178038" y="2868612"/>
                </a:lnTo>
                <a:lnTo>
                  <a:pt x="188115" y="2809875"/>
                </a:lnTo>
                <a:lnTo>
                  <a:pt x="189795" y="2741612"/>
                </a:lnTo>
                <a:lnTo>
                  <a:pt x="188115" y="2671762"/>
                </a:lnTo>
                <a:lnTo>
                  <a:pt x="178038" y="2613025"/>
                </a:lnTo>
                <a:lnTo>
                  <a:pt x="167960" y="2560637"/>
                </a:lnTo>
                <a:lnTo>
                  <a:pt x="152844" y="2513012"/>
                </a:lnTo>
                <a:lnTo>
                  <a:pt x="134368" y="2471737"/>
                </a:lnTo>
                <a:lnTo>
                  <a:pt x="115893" y="2433637"/>
                </a:lnTo>
                <a:lnTo>
                  <a:pt x="95738" y="2395537"/>
                </a:lnTo>
                <a:lnTo>
                  <a:pt x="75583" y="2359025"/>
                </a:lnTo>
                <a:lnTo>
                  <a:pt x="55427" y="2319337"/>
                </a:lnTo>
                <a:lnTo>
                  <a:pt x="38632" y="2278062"/>
                </a:lnTo>
                <a:lnTo>
                  <a:pt x="23515" y="2232025"/>
                </a:lnTo>
                <a:lnTo>
                  <a:pt x="11758" y="2179637"/>
                </a:lnTo>
                <a:lnTo>
                  <a:pt x="3359" y="2119312"/>
                </a:lnTo>
                <a:lnTo>
                  <a:pt x="0" y="2051050"/>
                </a:lnTo>
                <a:lnTo>
                  <a:pt x="3359" y="1982787"/>
                </a:lnTo>
                <a:lnTo>
                  <a:pt x="11758" y="1922462"/>
                </a:lnTo>
                <a:lnTo>
                  <a:pt x="23515" y="1870075"/>
                </a:lnTo>
                <a:lnTo>
                  <a:pt x="38632" y="1824037"/>
                </a:lnTo>
                <a:lnTo>
                  <a:pt x="55427" y="1782762"/>
                </a:lnTo>
                <a:lnTo>
                  <a:pt x="75583" y="1743075"/>
                </a:lnTo>
                <a:lnTo>
                  <a:pt x="95738" y="1708150"/>
                </a:lnTo>
                <a:lnTo>
                  <a:pt x="115893" y="1671637"/>
                </a:lnTo>
                <a:lnTo>
                  <a:pt x="134368" y="1631950"/>
                </a:lnTo>
                <a:lnTo>
                  <a:pt x="152844" y="1589087"/>
                </a:lnTo>
                <a:lnTo>
                  <a:pt x="167960" y="1544637"/>
                </a:lnTo>
                <a:lnTo>
                  <a:pt x="178038" y="1492250"/>
                </a:lnTo>
                <a:lnTo>
                  <a:pt x="188115" y="1431925"/>
                </a:lnTo>
                <a:lnTo>
                  <a:pt x="189795" y="1363662"/>
                </a:lnTo>
                <a:lnTo>
                  <a:pt x="188115" y="1295400"/>
                </a:lnTo>
                <a:lnTo>
                  <a:pt x="178038" y="1235075"/>
                </a:lnTo>
                <a:lnTo>
                  <a:pt x="167960" y="1182687"/>
                </a:lnTo>
                <a:lnTo>
                  <a:pt x="152844" y="1136650"/>
                </a:lnTo>
                <a:lnTo>
                  <a:pt x="134368" y="1095375"/>
                </a:lnTo>
                <a:lnTo>
                  <a:pt x="115893" y="1055687"/>
                </a:lnTo>
                <a:lnTo>
                  <a:pt x="95738" y="1017587"/>
                </a:lnTo>
                <a:lnTo>
                  <a:pt x="75583" y="981075"/>
                </a:lnTo>
                <a:lnTo>
                  <a:pt x="55427" y="942975"/>
                </a:lnTo>
                <a:lnTo>
                  <a:pt x="38632" y="901700"/>
                </a:lnTo>
                <a:lnTo>
                  <a:pt x="23515" y="854075"/>
                </a:lnTo>
                <a:lnTo>
                  <a:pt x="11758" y="801687"/>
                </a:lnTo>
                <a:lnTo>
                  <a:pt x="3359" y="744537"/>
                </a:lnTo>
                <a:lnTo>
                  <a:pt x="0" y="673100"/>
                </a:lnTo>
                <a:lnTo>
                  <a:pt x="3359" y="606425"/>
                </a:lnTo>
                <a:lnTo>
                  <a:pt x="11758" y="546100"/>
                </a:lnTo>
                <a:lnTo>
                  <a:pt x="23515" y="496887"/>
                </a:lnTo>
                <a:lnTo>
                  <a:pt x="38632" y="450850"/>
                </a:lnTo>
                <a:lnTo>
                  <a:pt x="55427" y="409575"/>
                </a:lnTo>
                <a:lnTo>
                  <a:pt x="73903" y="369887"/>
                </a:lnTo>
                <a:lnTo>
                  <a:pt x="92379" y="334962"/>
                </a:lnTo>
                <a:lnTo>
                  <a:pt x="112534" y="296862"/>
                </a:lnTo>
                <a:lnTo>
                  <a:pt x="132689" y="260350"/>
                </a:lnTo>
                <a:lnTo>
                  <a:pt x="149485" y="217487"/>
                </a:lnTo>
                <a:lnTo>
                  <a:pt x="166281" y="174625"/>
                </a:lnTo>
                <a:lnTo>
                  <a:pt x="176358" y="122237"/>
                </a:lnTo>
                <a:lnTo>
                  <a:pt x="184756" y="66675"/>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97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5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down)">
                                      <p:cBhvr>
                                        <p:cTn id="15"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el 1">
            <a:extLst>
              <a:ext uri="{FF2B5EF4-FFF2-40B4-BE49-F238E27FC236}">
                <a16:creationId xmlns:a16="http://schemas.microsoft.com/office/drawing/2014/main" id="{F553AFA8-C617-B887-C34F-645F50B80BDA}"/>
              </a:ext>
            </a:extLst>
          </p:cNvPr>
          <p:cNvSpPr>
            <a:spLocks noGrp="1"/>
          </p:cNvSpPr>
          <p:nvPr>
            <p:ph type="title"/>
          </p:nvPr>
        </p:nvSpPr>
        <p:spPr>
          <a:xfrm>
            <a:off x="754144" y="484631"/>
            <a:ext cx="6340519" cy="1638469"/>
          </a:xfrm>
        </p:spPr>
        <p:txBody>
          <a:bodyPr>
            <a:normAutofit/>
          </a:bodyPr>
          <a:lstStyle/>
          <a:p>
            <a:r>
              <a:rPr lang="nl-BE"/>
              <a:t>Omer </a:t>
            </a:r>
            <a:endParaRPr lang="nl-BE" dirty="0"/>
          </a:p>
        </p:txBody>
      </p:sp>
      <p:sp>
        <p:nvSpPr>
          <p:cNvPr id="17" name="Rectangle 13">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28F9D72E-0AFE-2FD2-1187-0257535C51A5}"/>
              </a:ext>
            </a:extLst>
          </p:cNvPr>
          <p:cNvSpPr>
            <a:spLocks noGrp="1"/>
          </p:cNvSpPr>
          <p:nvPr>
            <p:ph idx="1"/>
          </p:nvPr>
        </p:nvSpPr>
        <p:spPr>
          <a:xfrm>
            <a:off x="765051" y="1339274"/>
            <a:ext cx="6306309" cy="5034094"/>
          </a:xfrm>
        </p:spPr>
        <p:txBody>
          <a:bodyPr>
            <a:normAutofit lnSpcReduction="10000"/>
          </a:bodyPr>
          <a:lstStyle/>
          <a:p>
            <a:r>
              <a:rPr lang="nl-BE" sz="3200" b="1" i="0" dirty="0">
                <a:solidFill>
                  <a:schemeClr val="tx1"/>
                </a:solidFill>
                <a:effectLst/>
                <a:latin typeface="Arial" panose="020B0604020202020204" pitchFamily="34" charset="0"/>
              </a:rPr>
              <a:t>Traditional Blond</a:t>
            </a:r>
            <a:r>
              <a:rPr lang="nl-BE" sz="3200" b="0" i="0" dirty="0">
                <a:solidFill>
                  <a:schemeClr val="tx1"/>
                </a:solidFill>
                <a:effectLst/>
                <a:latin typeface="Arial" panose="020B0604020202020204" pitchFamily="34" charset="0"/>
              </a:rPr>
              <a:t> is een bier dat gebrouwen wordt door </a:t>
            </a:r>
            <a:r>
              <a:rPr lang="nl-BE" sz="3200" b="0" i="0" u="none" strike="noStrike" dirty="0">
                <a:solidFill>
                  <a:schemeClr val="tx1"/>
                </a:solidFill>
                <a:effectLst/>
                <a:latin typeface="Arial" panose="020B0604020202020204" pitchFamily="34" charset="0"/>
                <a:hlinkClick r:id="rId2" tooltip="Brouwerij Omer Vander Ghinste"/>
              </a:rPr>
              <a:t>Brouwerij Omer Vander </a:t>
            </a:r>
            <a:r>
              <a:rPr lang="nl-BE" sz="3200" b="0" i="0" u="none" strike="noStrike" dirty="0" err="1">
                <a:solidFill>
                  <a:schemeClr val="tx1"/>
                </a:solidFill>
                <a:effectLst/>
                <a:latin typeface="Arial" panose="020B0604020202020204" pitchFamily="34" charset="0"/>
                <a:hlinkClick r:id="rId2" tooltip="Brouwerij Omer Vander Ghinste"/>
              </a:rPr>
              <a:t>Ghinste</a:t>
            </a:r>
            <a:r>
              <a:rPr lang="nl-BE" sz="3200" b="0" i="0" dirty="0">
                <a:solidFill>
                  <a:schemeClr val="tx1"/>
                </a:solidFill>
                <a:effectLst/>
                <a:latin typeface="Arial" panose="020B0604020202020204" pitchFamily="34" charset="0"/>
              </a:rPr>
              <a:t> te </a:t>
            </a:r>
            <a:r>
              <a:rPr lang="nl-BE" sz="3200" b="0" i="0" u="none" strike="noStrike" dirty="0" err="1">
                <a:solidFill>
                  <a:schemeClr val="tx1"/>
                </a:solidFill>
                <a:effectLst/>
                <a:latin typeface="Arial" panose="020B0604020202020204" pitchFamily="34" charset="0"/>
                <a:hlinkClick r:id="rId3" tooltip="Bellegem"/>
              </a:rPr>
              <a:t>Bellegem</a:t>
            </a:r>
            <a:r>
              <a:rPr lang="nl-BE" sz="3200" b="0" i="0" dirty="0">
                <a:solidFill>
                  <a:schemeClr val="tx1"/>
                </a:solidFill>
                <a:effectLst/>
                <a:latin typeface="Arial" panose="020B0604020202020204" pitchFamily="34" charset="0"/>
              </a:rPr>
              <a:t>, een deelgemeente van </a:t>
            </a:r>
            <a:r>
              <a:rPr lang="nl-BE" sz="3200" b="0" i="0" u="none" strike="noStrike" dirty="0">
                <a:solidFill>
                  <a:schemeClr val="tx1"/>
                </a:solidFill>
                <a:effectLst/>
                <a:latin typeface="Arial" panose="020B0604020202020204" pitchFamily="34" charset="0"/>
                <a:hlinkClick r:id="rId4" tooltip="Kortrijk"/>
              </a:rPr>
              <a:t>Kortrijk</a:t>
            </a:r>
            <a:r>
              <a:rPr lang="nl-BE" sz="3200" b="0" i="0" dirty="0">
                <a:solidFill>
                  <a:schemeClr val="tx1"/>
                </a:solidFill>
                <a:effectLst/>
                <a:latin typeface="Arial" panose="020B0604020202020204" pitchFamily="34" charset="0"/>
              </a:rPr>
              <a:t>. </a:t>
            </a:r>
          </a:p>
          <a:p>
            <a:endParaRPr lang="nl-BE" sz="3200" dirty="0">
              <a:solidFill>
                <a:schemeClr val="tx1"/>
              </a:solidFill>
              <a:latin typeface="Arial" panose="020B0604020202020204" pitchFamily="34" charset="0"/>
            </a:endParaRPr>
          </a:p>
          <a:p>
            <a:r>
              <a:rPr lang="nl-BE" sz="3200" b="0" i="0" dirty="0">
                <a:solidFill>
                  <a:schemeClr val="tx1"/>
                </a:solidFill>
                <a:effectLst/>
                <a:latin typeface="Arial" panose="020B0604020202020204" pitchFamily="34" charset="0"/>
              </a:rPr>
              <a:t>Het bier is genoemd naar de stichter van de brouwerij, Omer Vander </a:t>
            </a:r>
            <a:r>
              <a:rPr lang="nl-BE" sz="3200" b="0" i="0" dirty="0" err="1">
                <a:solidFill>
                  <a:schemeClr val="tx1"/>
                </a:solidFill>
                <a:effectLst/>
                <a:latin typeface="Arial" panose="020B0604020202020204" pitchFamily="34" charset="0"/>
              </a:rPr>
              <a:t>Ghinste</a:t>
            </a:r>
            <a:r>
              <a:rPr lang="nl-BE" sz="3200" b="0" i="0" dirty="0">
                <a:solidFill>
                  <a:schemeClr val="tx1"/>
                </a:solidFill>
                <a:effectLst/>
                <a:latin typeface="Arial" panose="020B0604020202020204" pitchFamily="34" charset="0"/>
              </a:rPr>
              <a:t>.</a:t>
            </a:r>
            <a:endParaRPr lang="nl-BE" sz="3200" dirty="0">
              <a:solidFill>
                <a:schemeClr val="tx1"/>
              </a:solidFill>
            </a:endParaRPr>
          </a:p>
        </p:txBody>
      </p:sp>
      <p:pic>
        <p:nvPicPr>
          <p:cNvPr id="5" name="Afbeelding 4">
            <a:extLst>
              <a:ext uri="{FF2B5EF4-FFF2-40B4-BE49-F238E27FC236}">
                <a16:creationId xmlns:a16="http://schemas.microsoft.com/office/drawing/2014/main" id="{615BC7B9-DB16-568F-FC5C-D89BCE5F0A98}"/>
              </a:ext>
            </a:extLst>
          </p:cNvPr>
          <p:cNvPicPr>
            <a:picLocks noChangeAspect="1"/>
          </p:cNvPicPr>
          <p:nvPr/>
        </p:nvPicPr>
        <p:blipFill>
          <a:blip r:embed="rId5"/>
          <a:stretch>
            <a:fillRect/>
          </a:stretch>
        </p:blipFill>
        <p:spPr>
          <a:xfrm>
            <a:off x="8171344" y="484632"/>
            <a:ext cx="3415466" cy="5888736"/>
          </a:xfrm>
          <a:prstGeom prst="rect">
            <a:avLst/>
          </a:prstGeom>
        </p:spPr>
      </p:pic>
    </p:spTree>
    <p:extLst>
      <p:ext uri="{BB962C8B-B14F-4D97-AF65-F5344CB8AC3E}">
        <p14:creationId xmlns:p14="http://schemas.microsoft.com/office/powerpoint/2010/main" val="149763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347601-4817-C4D6-627D-B42CEB983FA6}"/>
              </a:ext>
            </a:extLst>
          </p:cNvPr>
          <p:cNvSpPr>
            <a:spLocks noGrp="1"/>
          </p:cNvSpPr>
          <p:nvPr>
            <p:ph type="title"/>
          </p:nvPr>
        </p:nvSpPr>
        <p:spPr>
          <a:xfrm>
            <a:off x="1251677" y="645105"/>
            <a:ext cx="4357499" cy="1320855"/>
          </a:xfrm>
        </p:spPr>
        <p:txBody>
          <a:bodyPr>
            <a:normAutofit/>
          </a:bodyPr>
          <a:lstStyle/>
          <a:p>
            <a:r>
              <a:rPr lang="nl-BE" sz="4400" dirty="0"/>
              <a:t>Achtergrond </a:t>
            </a:r>
          </a:p>
        </p:txBody>
      </p:sp>
      <p:sp>
        <p:nvSpPr>
          <p:cNvPr id="3" name="Tijdelijke aanduiding voor inhoud 2">
            <a:extLst>
              <a:ext uri="{FF2B5EF4-FFF2-40B4-BE49-F238E27FC236}">
                <a16:creationId xmlns:a16="http://schemas.microsoft.com/office/drawing/2014/main" id="{F4DBBA4E-79A7-F160-B2C2-FD378E65BCA1}"/>
              </a:ext>
            </a:extLst>
          </p:cNvPr>
          <p:cNvSpPr>
            <a:spLocks noGrp="1"/>
          </p:cNvSpPr>
          <p:nvPr>
            <p:ph idx="1"/>
          </p:nvPr>
        </p:nvSpPr>
        <p:spPr>
          <a:xfrm>
            <a:off x="905164" y="1413165"/>
            <a:ext cx="5338618" cy="5024580"/>
          </a:xfrm>
        </p:spPr>
        <p:txBody>
          <a:bodyPr>
            <a:normAutofit fontScale="92500"/>
          </a:bodyPr>
          <a:lstStyle/>
          <a:p>
            <a:pPr>
              <a:lnSpc>
                <a:spcPct val="100000"/>
              </a:lnSpc>
            </a:pPr>
            <a:r>
              <a:rPr lang="nl-BE" sz="2400" b="0" i="0" dirty="0">
                <a:effectLst/>
                <a:latin typeface="Arial" panose="020B0604020202020204" pitchFamily="34" charset="0"/>
              </a:rPr>
              <a:t>Omer is de naam van alle brouwers die sinds </a:t>
            </a:r>
            <a:r>
              <a:rPr lang="nl-BE" sz="2400" b="0" i="0" u="none" strike="noStrike" dirty="0">
                <a:effectLst/>
                <a:latin typeface="Arial" panose="020B0604020202020204" pitchFamily="34" charset="0"/>
                <a:hlinkClick r:id="rId2" tooltip="1892"/>
              </a:rPr>
              <a:t>1892</a:t>
            </a:r>
            <a:r>
              <a:rPr lang="nl-BE" sz="2400" b="0" i="0" dirty="0">
                <a:effectLst/>
                <a:latin typeface="Arial" panose="020B0604020202020204" pitchFamily="34" charset="0"/>
              </a:rPr>
              <a:t> van vader op zoon werkzaam waren in de brouwerij. Bij het opstarten van de brouwerij liet Omer Vander </a:t>
            </a:r>
            <a:r>
              <a:rPr lang="nl-BE" sz="2400" b="0" i="0" dirty="0" err="1">
                <a:effectLst/>
                <a:latin typeface="Arial" panose="020B0604020202020204" pitchFamily="34" charset="0"/>
              </a:rPr>
              <a:t>Ghinste</a:t>
            </a:r>
            <a:r>
              <a:rPr lang="nl-BE" sz="2400" b="0" i="0" dirty="0">
                <a:effectLst/>
                <a:latin typeface="Arial" panose="020B0604020202020204" pitchFamily="34" charset="0"/>
              </a:rPr>
              <a:t> in de </a:t>
            </a:r>
            <a:r>
              <a:rPr lang="nl-BE" sz="2400" b="0" i="0" u="none" strike="noStrike" dirty="0">
                <a:effectLst/>
                <a:latin typeface="Arial" panose="020B0604020202020204" pitchFamily="34" charset="0"/>
                <a:hlinkClick r:id="rId3" tooltip="Café"/>
              </a:rPr>
              <a:t>cafés</a:t>
            </a:r>
            <a:r>
              <a:rPr lang="nl-BE" sz="2400" b="0" i="0" dirty="0">
                <a:effectLst/>
                <a:latin typeface="Arial" panose="020B0604020202020204" pitchFamily="34" charset="0"/>
              </a:rPr>
              <a:t> </a:t>
            </a:r>
            <a:r>
              <a:rPr lang="nl-BE" sz="2400" b="0" i="0" u="none" strike="noStrike" dirty="0">
                <a:effectLst/>
                <a:latin typeface="Arial" panose="020B0604020202020204" pitchFamily="34" charset="0"/>
                <a:hlinkClick r:id="rId4" tooltip="Gebrandschilderd glas"/>
              </a:rPr>
              <a:t>brandglasramen</a:t>
            </a:r>
            <a:r>
              <a:rPr lang="nl-BE" sz="2400" b="0" i="0" dirty="0">
                <a:effectLst/>
                <a:latin typeface="Arial" panose="020B0604020202020204" pitchFamily="34" charset="0"/>
              </a:rPr>
              <a:t> plaatsen met het opschrift 'Bieren Omer Vander </a:t>
            </a:r>
            <a:r>
              <a:rPr lang="nl-BE" sz="2400" b="0" i="0" dirty="0" err="1">
                <a:effectLst/>
                <a:latin typeface="Arial" panose="020B0604020202020204" pitchFamily="34" charset="0"/>
              </a:rPr>
              <a:t>Ghinste</a:t>
            </a:r>
            <a:r>
              <a:rPr lang="nl-BE" sz="2400" b="0" i="0" dirty="0">
                <a:effectLst/>
                <a:latin typeface="Arial" panose="020B0604020202020204" pitchFamily="34" charset="0"/>
              </a:rPr>
              <a:t>'. Aangezien men deze wegens de hoge kostprijs niet snel kon vervangen, kreeg elke oudste zoon in de volgende generatie ook de naam Omer. De brouwerij wordt sinds </a:t>
            </a:r>
            <a:r>
              <a:rPr lang="nl-BE" sz="2400" b="0" i="0" u="none" strike="noStrike" dirty="0">
                <a:effectLst/>
                <a:latin typeface="Arial" panose="020B0604020202020204" pitchFamily="34" charset="0"/>
                <a:hlinkClick r:id="rId5" tooltip="2007"/>
              </a:rPr>
              <a:t>2007</a:t>
            </a:r>
            <a:r>
              <a:rPr lang="nl-BE" sz="2400" b="0" i="0" dirty="0">
                <a:effectLst/>
                <a:latin typeface="Arial" panose="020B0604020202020204" pitchFamily="34" charset="0"/>
              </a:rPr>
              <a:t> geleid door Omer-Jean Vander </a:t>
            </a:r>
            <a:r>
              <a:rPr lang="nl-BE" sz="2400" b="0" i="0" dirty="0" err="1">
                <a:effectLst/>
                <a:latin typeface="Arial" panose="020B0604020202020204" pitchFamily="34" charset="0"/>
              </a:rPr>
              <a:t>Ghinste</a:t>
            </a:r>
            <a:r>
              <a:rPr lang="nl-BE" sz="2400" b="0" i="0" dirty="0">
                <a:effectLst/>
                <a:latin typeface="Arial" panose="020B0604020202020204" pitchFamily="34" charset="0"/>
              </a:rPr>
              <a:t>, de vierde generatie.</a:t>
            </a:r>
            <a:endParaRPr lang="nl-BE" sz="2400" dirty="0"/>
          </a:p>
        </p:txBody>
      </p:sp>
      <p:pic>
        <p:nvPicPr>
          <p:cNvPr id="2050" name="Picture 2" descr="Glasramen | OMER.">
            <a:extLst>
              <a:ext uri="{FF2B5EF4-FFF2-40B4-BE49-F238E27FC236}">
                <a16:creationId xmlns:a16="http://schemas.microsoft.com/office/drawing/2014/main" id="{26CC5D43-F043-394E-9B1B-565CA696710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9374" r="28062"/>
          <a:stretch/>
        </p:blipFill>
        <p:spPr bwMode="auto">
          <a:xfrm>
            <a:off x="6096000" y="580713"/>
            <a:ext cx="5414304" cy="5407737"/>
          </a:xfrm>
          <a:custGeom>
            <a:avLst/>
            <a:gdLst/>
            <a:ahLst/>
            <a:cxnLst/>
            <a:rect l="l" t="t" r="r" b="b"/>
            <a:pathLst>
              <a:path w="3860171" h="3855489">
                <a:moveTo>
                  <a:pt x="1930086" y="0"/>
                </a:moveTo>
                <a:lnTo>
                  <a:pt x="1967540" y="3511"/>
                </a:lnTo>
                <a:lnTo>
                  <a:pt x="2003824" y="12875"/>
                </a:lnTo>
                <a:lnTo>
                  <a:pt x="2038938" y="26920"/>
                </a:lnTo>
                <a:lnTo>
                  <a:pt x="2075222" y="44477"/>
                </a:lnTo>
                <a:lnTo>
                  <a:pt x="2109166" y="64375"/>
                </a:lnTo>
                <a:lnTo>
                  <a:pt x="2144279" y="85443"/>
                </a:lnTo>
                <a:lnTo>
                  <a:pt x="2179393" y="104171"/>
                </a:lnTo>
                <a:lnTo>
                  <a:pt x="2214507" y="122898"/>
                </a:lnTo>
                <a:lnTo>
                  <a:pt x="2248450" y="136943"/>
                </a:lnTo>
                <a:lnTo>
                  <a:pt x="2285905" y="146307"/>
                </a:lnTo>
                <a:lnTo>
                  <a:pt x="2322189" y="150989"/>
                </a:lnTo>
                <a:lnTo>
                  <a:pt x="2360814" y="150989"/>
                </a:lnTo>
                <a:lnTo>
                  <a:pt x="2400610" y="148648"/>
                </a:lnTo>
                <a:lnTo>
                  <a:pt x="2440405" y="143966"/>
                </a:lnTo>
                <a:lnTo>
                  <a:pt x="2480201" y="138114"/>
                </a:lnTo>
                <a:lnTo>
                  <a:pt x="2519996" y="133432"/>
                </a:lnTo>
                <a:lnTo>
                  <a:pt x="2559792" y="129921"/>
                </a:lnTo>
                <a:lnTo>
                  <a:pt x="2597247" y="131091"/>
                </a:lnTo>
                <a:lnTo>
                  <a:pt x="2633531" y="135773"/>
                </a:lnTo>
                <a:lnTo>
                  <a:pt x="2668644" y="146307"/>
                </a:lnTo>
                <a:lnTo>
                  <a:pt x="2697906" y="161523"/>
                </a:lnTo>
                <a:lnTo>
                  <a:pt x="2725997" y="181421"/>
                </a:lnTo>
                <a:lnTo>
                  <a:pt x="2750577" y="204830"/>
                </a:lnTo>
                <a:lnTo>
                  <a:pt x="2775156" y="231750"/>
                </a:lnTo>
                <a:lnTo>
                  <a:pt x="2797395" y="259841"/>
                </a:lnTo>
                <a:lnTo>
                  <a:pt x="2819634" y="289103"/>
                </a:lnTo>
                <a:lnTo>
                  <a:pt x="2841872" y="318364"/>
                </a:lnTo>
                <a:lnTo>
                  <a:pt x="2864111" y="346455"/>
                </a:lnTo>
                <a:lnTo>
                  <a:pt x="2887520" y="373376"/>
                </a:lnTo>
                <a:lnTo>
                  <a:pt x="2914441" y="396785"/>
                </a:lnTo>
                <a:lnTo>
                  <a:pt x="2940191" y="417853"/>
                </a:lnTo>
                <a:lnTo>
                  <a:pt x="2969452" y="434240"/>
                </a:lnTo>
                <a:lnTo>
                  <a:pt x="3001055" y="448285"/>
                </a:lnTo>
                <a:lnTo>
                  <a:pt x="3034998" y="459990"/>
                </a:lnTo>
                <a:lnTo>
                  <a:pt x="3070112" y="470524"/>
                </a:lnTo>
                <a:lnTo>
                  <a:pt x="3105226" y="479888"/>
                </a:lnTo>
                <a:lnTo>
                  <a:pt x="3141510" y="489251"/>
                </a:lnTo>
                <a:lnTo>
                  <a:pt x="3175453" y="499785"/>
                </a:lnTo>
                <a:lnTo>
                  <a:pt x="3209396" y="511490"/>
                </a:lnTo>
                <a:lnTo>
                  <a:pt x="3240999" y="525535"/>
                </a:lnTo>
                <a:lnTo>
                  <a:pt x="3269090" y="543092"/>
                </a:lnTo>
                <a:lnTo>
                  <a:pt x="3294840" y="564161"/>
                </a:lnTo>
                <a:lnTo>
                  <a:pt x="3315908" y="589911"/>
                </a:lnTo>
                <a:lnTo>
                  <a:pt x="3333465" y="618002"/>
                </a:lnTo>
                <a:lnTo>
                  <a:pt x="3347510" y="649604"/>
                </a:lnTo>
                <a:lnTo>
                  <a:pt x="3359215" y="683547"/>
                </a:lnTo>
                <a:lnTo>
                  <a:pt x="3369749" y="717491"/>
                </a:lnTo>
                <a:lnTo>
                  <a:pt x="3379113" y="753775"/>
                </a:lnTo>
                <a:lnTo>
                  <a:pt x="3388476" y="788889"/>
                </a:lnTo>
                <a:lnTo>
                  <a:pt x="3399010" y="824002"/>
                </a:lnTo>
                <a:lnTo>
                  <a:pt x="3410715" y="857946"/>
                </a:lnTo>
                <a:lnTo>
                  <a:pt x="3424760" y="889548"/>
                </a:lnTo>
                <a:lnTo>
                  <a:pt x="3441147" y="918809"/>
                </a:lnTo>
                <a:lnTo>
                  <a:pt x="3462215" y="944560"/>
                </a:lnTo>
                <a:lnTo>
                  <a:pt x="3485624" y="971480"/>
                </a:lnTo>
                <a:lnTo>
                  <a:pt x="3512545" y="994889"/>
                </a:lnTo>
                <a:lnTo>
                  <a:pt x="3540636" y="1017128"/>
                </a:lnTo>
                <a:lnTo>
                  <a:pt x="3571068" y="1039367"/>
                </a:lnTo>
                <a:lnTo>
                  <a:pt x="3600329" y="1061605"/>
                </a:lnTo>
                <a:lnTo>
                  <a:pt x="3628420" y="1083844"/>
                </a:lnTo>
                <a:lnTo>
                  <a:pt x="3655341" y="1108424"/>
                </a:lnTo>
                <a:lnTo>
                  <a:pt x="3678750" y="1133003"/>
                </a:lnTo>
                <a:lnTo>
                  <a:pt x="3698648" y="1161094"/>
                </a:lnTo>
                <a:lnTo>
                  <a:pt x="3713864" y="1190356"/>
                </a:lnTo>
                <a:lnTo>
                  <a:pt x="3724398" y="1225469"/>
                </a:lnTo>
                <a:lnTo>
                  <a:pt x="3729080" y="1261754"/>
                </a:lnTo>
                <a:lnTo>
                  <a:pt x="3730250" y="1299208"/>
                </a:lnTo>
                <a:lnTo>
                  <a:pt x="3726739" y="1339004"/>
                </a:lnTo>
                <a:lnTo>
                  <a:pt x="3722057" y="1378799"/>
                </a:lnTo>
                <a:lnTo>
                  <a:pt x="3716205" y="1418595"/>
                </a:lnTo>
                <a:lnTo>
                  <a:pt x="3711523" y="1458391"/>
                </a:lnTo>
                <a:lnTo>
                  <a:pt x="3709182" y="1498186"/>
                </a:lnTo>
                <a:lnTo>
                  <a:pt x="3709182" y="1536811"/>
                </a:lnTo>
                <a:lnTo>
                  <a:pt x="3713864" y="1573096"/>
                </a:lnTo>
                <a:lnTo>
                  <a:pt x="3723228" y="1609380"/>
                </a:lnTo>
                <a:lnTo>
                  <a:pt x="3737273" y="1643323"/>
                </a:lnTo>
                <a:lnTo>
                  <a:pt x="3756000" y="1678437"/>
                </a:lnTo>
                <a:lnTo>
                  <a:pt x="3774728" y="1713550"/>
                </a:lnTo>
                <a:lnTo>
                  <a:pt x="3795796" y="1748664"/>
                </a:lnTo>
                <a:lnTo>
                  <a:pt x="3815694" y="1782608"/>
                </a:lnTo>
                <a:lnTo>
                  <a:pt x="3833250" y="1818892"/>
                </a:lnTo>
                <a:lnTo>
                  <a:pt x="3847296" y="1854005"/>
                </a:lnTo>
                <a:lnTo>
                  <a:pt x="3856660" y="1890290"/>
                </a:lnTo>
                <a:lnTo>
                  <a:pt x="3860171" y="1927744"/>
                </a:lnTo>
                <a:lnTo>
                  <a:pt x="3856660" y="1965199"/>
                </a:lnTo>
                <a:lnTo>
                  <a:pt x="3847296" y="2001483"/>
                </a:lnTo>
                <a:lnTo>
                  <a:pt x="3833250" y="2036597"/>
                </a:lnTo>
                <a:lnTo>
                  <a:pt x="3815694" y="2072881"/>
                </a:lnTo>
                <a:lnTo>
                  <a:pt x="3795796" y="2106824"/>
                </a:lnTo>
                <a:lnTo>
                  <a:pt x="3774728" y="2141938"/>
                </a:lnTo>
                <a:lnTo>
                  <a:pt x="3756000" y="2177052"/>
                </a:lnTo>
                <a:lnTo>
                  <a:pt x="3737273" y="2212166"/>
                </a:lnTo>
                <a:lnTo>
                  <a:pt x="3723228" y="2246109"/>
                </a:lnTo>
                <a:lnTo>
                  <a:pt x="3713864" y="2282393"/>
                </a:lnTo>
                <a:lnTo>
                  <a:pt x="3709182" y="2318677"/>
                </a:lnTo>
                <a:lnTo>
                  <a:pt x="3709182" y="2357302"/>
                </a:lnTo>
                <a:lnTo>
                  <a:pt x="3711523" y="2397098"/>
                </a:lnTo>
                <a:lnTo>
                  <a:pt x="3716205" y="2436894"/>
                </a:lnTo>
                <a:lnTo>
                  <a:pt x="3722057" y="2476689"/>
                </a:lnTo>
                <a:lnTo>
                  <a:pt x="3726739" y="2516485"/>
                </a:lnTo>
                <a:lnTo>
                  <a:pt x="3730250" y="2556280"/>
                </a:lnTo>
                <a:lnTo>
                  <a:pt x="3729080" y="2593735"/>
                </a:lnTo>
                <a:lnTo>
                  <a:pt x="3724398" y="2630019"/>
                </a:lnTo>
                <a:lnTo>
                  <a:pt x="3713864" y="2665133"/>
                </a:lnTo>
                <a:lnTo>
                  <a:pt x="3698648" y="2694394"/>
                </a:lnTo>
                <a:lnTo>
                  <a:pt x="3678750" y="2722485"/>
                </a:lnTo>
                <a:lnTo>
                  <a:pt x="3655341" y="2747065"/>
                </a:lnTo>
                <a:lnTo>
                  <a:pt x="3628420" y="2771645"/>
                </a:lnTo>
                <a:lnTo>
                  <a:pt x="3600329" y="2793883"/>
                </a:lnTo>
                <a:lnTo>
                  <a:pt x="3571068" y="2816122"/>
                </a:lnTo>
                <a:lnTo>
                  <a:pt x="3540636" y="2838361"/>
                </a:lnTo>
                <a:lnTo>
                  <a:pt x="3512545" y="2860599"/>
                </a:lnTo>
                <a:lnTo>
                  <a:pt x="3485624" y="2884009"/>
                </a:lnTo>
                <a:lnTo>
                  <a:pt x="3462215" y="2910929"/>
                </a:lnTo>
                <a:lnTo>
                  <a:pt x="3441147" y="2936679"/>
                </a:lnTo>
                <a:lnTo>
                  <a:pt x="3424760" y="2965941"/>
                </a:lnTo>
                <a:lnTo>
                  <a:pt x="3410715" y="2997543"/>
                </a:lnTo>
                <a:lnTo>
                  <a:pt x="3399010" y="3031486"/>
                </a:lnTo>
                <a:lnTo>
                  <a:pt x="3388476" y="3066600"/>
                </a:lnTo>
                <a:lnTo>
                  <a:pt x="3379113" y="3101714"/>
                </a:lnTo>
                <a:lnTo>
                  <a:pt x="3369749" y="3137998"/>
                </a:lnTo>
                <a:lnTo>
                  <a:pt x="3359215" y="3171941"/>
                </a:lnTo>
                <a:lnTo>
                  <a:pt x="3347510" y="3205885"/>
                </a:lnTo>
                <a:lnTo>
                  <a:pt x="3333465" y="3237487"/>
                </a:lnTo>
                <a:lnTo>
                  <a:pt x="3315908" y="3265578"/>
                </a:lnTo>
                <a:lnTo>
                  <a:pt x="3294840" y="3291328"/>
                </a:lnTo>
                <a:lnTo>
                  <a:pt x="3269090" y="3312396"/>
                </a:lnTo>
                <a:lnTo>
                  <a:pt x="3240999" y="3329953"/>
                </a:lnTo>
                <a:lnTo>
                  <a:pt x="3209396" y="3343999"/>
                </a:lnTo>
                <a:lnTo>
                  <a:pt x="3175453" y="3355703"/>
                </a:lnTo>
                <a:lnTo>
                  <a:pt x="3141510" y="3366237"/>
                </a:lnTo>
                <a:lnTo>
                  <a:pt x="3105226" y="3375601"/>
                </a:lnTo>
                <a:lnTo>
                  <a:pt x="3070112" y="3384965"/>
                </a:lnTo>
                <a:lnTo>
                  <a:pt x="3034998" y="3395499"/>
                </a:lnTo>
                <a:lnTo>
                  <a:pt x="3001055" y="3407203"/>
                </a:lnTo>
                <a:lnTo>
                  <a:pt x="2969452" y="3421249"/>
                </a:lnTo>
                <a:lnTo>
                  <a:pt x="2940191" y="3437635"/>
                </a:lnTo>
                <a:lnTo>
                  <a:pt x="2914441" y="3458704"/>
                </a:lnTo>
                <a:lnTo>
                  <a:pt x="2887520" y="3482113"/>
                </a:lnTo>
                <a:lnTo>
                  <a:pt x="2864111" y="3509033"/>
                </a:lnTo>
                <a:lnTo>
                  <a:pt x="2841872" y="3537124"/>
                </a:lnTo>
                <a:lnTo>
                  <a:pt x="2819634" y="3566386"/>
                </a:lnTo>
                <a:lnTo>
                  <a:pt x="2797395" y="3595647"/>
                </a:lnTo>
                <a:lnTo>
                  <a:pt x="2775156" y="3623738"/>
                </a:lnTo>
                <a:lnTo>
                  <a:pt x="2750577" y="3650659"/>
                </a:lnTo>
                <a:lnTo>
                  <a:pt x="2725997" y="3674068"/>
                </a:lnTo>
                <a:lnTo>
                  <a:pt x="2697906" y="3693966"/>
                </a:lnTo>
                <a:lnTo>
                  <a:pt x="2668644" y="3709182"/>
                </a:lnTo>
                <a:lnTo>
                  <a:pt x="2633531" y="3719716"/>
                </a:lnTo>
                <a:lnTo>
                  <a:pt x="2597247" y="3724398"/>
                </a:lnTo>
                <a:lnTo>
                  <a:pt x="2559792" y="3725568"/>
                </a:lnTo>
                <a:lnTo>
                  <a:pt x="2519996" y="3722057"/>
                </a:lnTo>
                <a:lnTo>
                  <a:pt x="2480201" y="3717375"/>
                </a:lnTo>
                <a:lnTo>
                  <a:pt x="2440405" y="3711523"/>
                </a:lnTo>
                <a:lnTo>
                  <a:pt x="2400610" y="3706841"/>
                </a:lnTo>
                <a:lnTo>
                  <a:pt x="2360814" y="3704500"/>
                </a:lnTo>
                <a:lnTo>
                  <a:pt x="2322189" y="3704500"/>
                </a:lnTo>
                <a:lnTo>
                  <a:pt x="2285905" y="3709182"/>
                </a:lnTo>
                <a:lnTo>
                  <a:pt x="2248450" y="3718545"/>
                </a:lnTo>
                <a:lnTo>
                  <a:pt x="2214507" y="3732591"/>
                </a:lnTo>
                <a:lnTo>
                  <a:pt x="2179393" y="3751318"/>
                </a:lnTo>
                <a:lnTo>
                  <a:pt x="2144279" y="3770045"/>
                </a:lnTo>
                <a:lnTo>
                  <a:pt x="2109166" y="3791114"/>
                </a:lnTo>
                <a:lnTo>
                  <a:pt x="2075222" y="3811011"/>
                </a:lnTo>
                <a:lnTo>
                  <a:pt x="2038938" y="3828568"/>
                </a:lnTo>
                <a:lnTo>
                  <a:pt x="2003824" y="3842614"/>
                </a:lnTo>
                <a:lnTo>
                  <a:pt x="1967540" y="3851978"/>
                </a:lnTo>
                <a:lnTo>
                  <a:pt x="1930086" y="3855489"/>
                </a:lnTo>
                <a:lnTo>
                  <a:pt x="1892631" y="3851978"/>
                </a:lnTo>
                <a:lnTo>
                  <a:pt x="1856347" y="3842614"/>
                </a:lnTo>
                <a:lnTo>
                  <a:pt x="1821233" y="3828568"/>
                </a:lnTo>
                <a:lnTo>
                  <a:pt x="1784949" y="3811011"/>
                </a:lnTo>
                <a:lnTo>
                  <a:pt x="1751005" y="3791114"/>
                </a:lnTo>
                <a:lnTo>
                  <a:pt x="1715892" y="3770045"/>
                </a:lnTo>
                <a:lnTo>
                  <a:pt x="1680778" y="3751318"/>
                </a:lnTo>
                <a:lnTo>
                  <a:pt x="1645664" y="3732591"/>
                </a:lnTo>
                <a:lnTo>
                  <a:pt x="1610550" y="3718545"/>
                </a:lnTo>
                <a:lnTo>
                  <a:pt x="1574266" y="3709182"/>
                </a:lnTo>
                <a:lnTo>
                  <a:pt x="1537982" y="3704500"/>
                </a:lnTo>
                <a:lnTo>
                  <a:pt x="1499357" y="3704500"/>
                </a:lnTo>
                <a:lnTo>
                  <a:pt x="1459561" y="3706841"/>
                </a:lnTo>
                <a:lnTo>
                  <a:pt x="1419766" y="3711523"/>
                </a:lnTo>
                <a:lnTo>
                  <a:pt x="1379970" y="3717375"/>
                </a:lnTo>
                <a:lnTo>
                  <a:pt x="1340175" y="3722057"/>
                </a:lnTo>
                <a:lnTo>
                  <a:pt x="1300379" y="3725568"/>
                </a:lnTo>
                <a:lnTo>
                  <a:pt x="1262924" y="3724398"/>
                </a:lnTo>
                <a:lnTo>
                  <a:pt x="1226640" y="3719716"/>
                </a:lnTo>
                <a:lnTo>
                  <a:pt x="1191526" y="3709182"/>
                </a:lnTo>
                <a:lnTo>
                  <a:pt x="1162265" y="3693966"/>
                </a:lnTo>
                <a:lnTo>
                  <a:pt x="1134174" y="3674068"/>
                </a:lnTo>
                <a:lnTo>
                  <a:pt x="1109594" y="3650659"/>
                </a:lnTo>
                <a:lnTo>
                  <a:pt x="1085015" y="3623738"/>
                </a:lnTo>
                <a:lnTo>
                  <a:pt x="1062776" y="3595647"/>
                </a:lnTo>
                <a:lnTo>
                  <a:pt x="1040537" y="3566386"/>
                </a:lnTo>
                <a:lnTo>
                  <a:pt x="1018299" y="3537124"/>
                </a:lnTo>
                <a:lnTo>
                  <a:pt x="996060" y="3509033"/>
                </a:lnTo>
                <a:lnTo>
                  <a:pt x="972651" y="3482113"/>
                </a:lnTo>
                <a:lnTo>
                  <a:pt x="945730" y="3458704"/>
                </a:lnTo>
                <a:lnTo>
                  <a:pt x="919980" y="3437635"/>
                </a:lnTo>
                <a:lnTo>
                  <a:pt x="890719" y="3421249"/>
                </a:lnTo>
                <a:lnTo>
                  <a:pt x="859116" y="3407203"/>
                </a:lnTo>
                <a:lnTo>
                  <a:pt x="825173" y="3395499"/>
                </a:lnTo>
                <a:lnTo>
                  <a:pt x="790059" y="3384965"/>
                </a:lnTo>
                <a:lnTo>
                  <a:pt x="754946" y="3375601"/>
                </a:lnTo>
                <a:lnTo>
                  <a:pt x="718662" y="3366237"/>
                </a:lnTo>
                <a:lnTo>
                  <a:pt x="684718" y="3355703"/>
                </a:lnTo>
                <a:lnTo>
                  <a:pt x="650775" y="3343999"/>
                </a:lnTo>
                <a:lnTo>
                  <a:pt x="619173" y="3329953"/>
                </a:lnTo>
                <a:lnTo>
                  <a:pt x="591082" y="3312396"/>
                </a:lnTo>
                <a:lnTo>
                  <a:pt x="565332" y="3291328"/>
                </a:lnTo>
                <a:lnTo>
                  <a:pt x="544263" y="3265578"/>
                </a:lnTo>
                <a:lnTo>
                  <a:pt x="526706" y="3237487"/>
                </a:lnTo>
                <a:lnTo>
                  <a:pt x="512661" y="3205885"/>
                </a:lnTo>
                <a:lnTo>
                  <a:pt x="500956" y="3171941"/>
                </a:lnTo>
                <a:lnTo>
                  <a:pt x="490422" y="3137998"/>
                </a:lnTo>
                <a:lnTo>
                  <a:pt x="481059" y="3101714"/>
                </a:lnTo>
                <a:lnTo>
                  <a:pt x="471695" y="3066600"/>
                </a:lnTo>
                <a:lnTo>
                  <a:pt x="461161" y="3031486"/>
                </a:lnTo>
                <a:lnTo>
                  <a:pt x="449456" y="2997543"/>
                </a:lnTo>
                <a:lnTo>
                  <a:pt x="435411" y="2965941"/>
                </a:lnTo>
                <a:lnTo>
                  <a:pt x="419024" y="2936679"/>
                </a:lnTo>
                <a:lnTo>
                  <a:pt x="397956" y="2910929"/>
                </a:lnTo>
                <a:lnTo>
                  <a:pt x="374547" y="2884009"/>
                </a:lnTo>
                <a:lnTo>
                  <a:pt x="347626" y="2860599"/>
                </a:lnTo>
                <a:lnTo>
                  <a:pt x="318365" y="2838361"/>
                </a:lnTo>
                <a:lnTo>
                  <a:pt x="289103" y="2816122"/>
                </a:lnTo>
                <a:lnTo>
                  <a:pt x="259842" y="2793883"/>
                </a:lnTo>
                <a:lnTo>
                  <a:pt x="231751" y="2771645"/>
                </a:lnTo>
                <a:lnTo>
                  <a:pt x="204830" y="2747065"/>
                </a:lnTo>
                <a:lnTo>
                  <a:pt x="181421" y="2722485"/>
                </a:lnTo>
                <a:lnTo>
                  <a:pt x="161523" y="2694394"/>
                </a:lnTo>
                <a:lnTo>
                  <a:pt x="146308" y="2665133"/>
                </a:lnTo>
                <a:lnTo>
                  <a:pt x="135773" y="2630019"/>
                </a:lnTo>
                <a:lnTo>
                  <a:pt x="131092" y="2593735"/>
                </a:lnTo>
                <a:lnTo>
                  <a:pt x="129921" y="2556280"/>
                </a:lnTo>
                <a:lnTo>
                  <a:pt x="133432" y="2516485"/>
                </a:lnTo>
                <a:lnTo>
                  <a:pt x="138114" y="2476689"/>
                </a:lnTo>
                <a:lnTo>
                  <a:pt x="143967" y="2436894"/>
                </a:lnTo>
                <a:lnTo>
                  <a:pt x="148648" y="2397098"/>
                </a:lnTo>
                <a:lnTo>
                  <a:pt x="150989" y="2357302"/>
                </a:lnTo>
                <a:lnTo>
                  <a:pt x="150989" y="2318677"/>
                </a:lnTo>
                <a:lnTo>
                  <a:pt x="146308" y="2282393"/>
                </a:lnTo>
                <a:lnTo>
                  <a:pt x="136944" y="2246109"/>
                </a:lnTo>
                <a:lnTo>
                  <a:pt x="122898" y="2212166"/>
                </a:lnTo>
                <a:lnTo>
                  <a:pt x="105341" y="2177052"/>
                </a:lnTo>
                <a:lnTo>
                  <a:pt x="85444" y="2141938"/>
                </a:lnTo>
                <a:lnTo>
                  <a:pt x="64375" y="2106824"/>
                </a:lnTo>
                <a:lnTo>
                  <a:pt x="44478" y="2072881"/>
                </a:lnTo>
                <a:lnTo>
                  <a:pt x="26921" y="2036597"/>
                </a:lnTo>
                <a:lnTo>
                  <a:pt x="12875" y="2001483"/>
                </a:lnTo>
                <a:lnTo>
                  <a:pt x="3512" y="1965199"/>
                </a:lnTo>
                <a:lnTo>
                  <a:pt x="0" y="1927744"/>
                </a:lnTo>
                <a:lnTo>
                  <a:pt x="3512" y="1890290"/>
                </a:lnTo>
                <a:lnTo>
                  <a:pt x="12875" y="1854005"/>
                </a:lnTo>
                <a:lnTo>
                  <a:pt x="26921" y="1818892"/>
                </a:lnTo>
                <a:lnTo>
                  <a:pt x="44478" y="1782608"/>
                </a:lnTo>
                <a:lnTo>
                  <a:pt x="64375" y="1748664"/>
                </a:lnTo>
                <a:lnTo>
                  <a:pt x="85444" y="1713550"/>
                </a:lnTo>
                <a:lnTo>
                  <a:pt x="105341" y="1678437"/>
                </a:lnTo>
                <a:lnTo>
                  <a:pt x="122898" y="1643323"/>
                </a:lnTo>
                <a:lnTo>
                  <a:pt x="136944" y="1609380"/>
                </a:lnTo>
                <a:lnTo>
                  <a:pt x="146308" y="1573096"/>
                </a:lnTo>
                <a:lnTo>
                  <a:pt x="150989" y="1536811"/>
                </a:lnTo>
                <a:lnTo>
                  <a:pt x="150989" y="1498186"/>
                </a:lnTo>
                <a:lnTo>
                  <a:pt x="148648" y="1458391"/>
                </a:lnTo>
                <a:lnTo>
                  <a:pt x="143967" y="1418595"/>
                </a:lnTo>
                <a:lnTo>
                  <a:pt x="138114" y="1378799"/>
                </a:lnTo>
                <a:lnTo>
                  <a:pt x="133432" y="1339004"/>
                </a:lnTo>
                <a:lnTo>
                  <a:pt x="129921" y="1299208"/>
                </a:lnTo>
                <a:lnTo>
                  <a:pt x="131092" y="1261754"/>
                </a:lnTo>
                <a:lnTo>
                  <a:pt x="135773" y="1225469"/>
                </a:lnTo>
                <a:lnTo>
                  <a:pt x="146308" y="1190356"/>
                </a:lnTo>
                <a:lnTo>
                  <a:pt x="161523" y="1161094"/>
                </a:lnTo>
                <a:lnTo>
                  <a:pt x="181421" y="1133003"/>
                </a:lnTo>
                <a:lnTo>
                  <a:pt x="204830" y="1108424"/>
                </a:lnTo>
                <a:lnTo>
                  <a:pt x="231751" y="1083844"/>
                </a:lnTo>
                <a:lnTo>
                  <a:pt x="259842" y="1061605"/>
                </a:lnTo>
                <a:lnTo>
                  <a:pt x="289103" y="1039367"/>
                </a:lnTo>
                <a:lnTo>
                  <a:pt x="318365" y="1017128"/>
                </a:lnTo>
                <a:lnTo>
                  <a:pt x="347626" y="994889"/>
                </a:lnTo>
                <a:lnTo>
                  <a:pt x="374547" y="971480"/>
                </a:lnTo>
                <a:lnTo>
                  <a:pt x="397956" y="944560"/>
                </a:lnTo>
                <a:lnTo>
                  <a:pt x="419024" y="918809"/>
                </a:lnTo>
                <a:lnTo>
                  <a:pt x="435411" y="889548"/>
                </a:lnTo>
                <a:lnTo>
                  <a:pt x="449456" y="857946"/>
                </a:lnTo>
                <a:lnTo>
                  <a:pt x="461161" y="824002"/>
                </a:lnTo>
                <a:lnTo>
                  <a:pt x="471695" y="788889"/>
                </a:lnTo>
                <a:lnTo>
                  <a:pt x="481059" y="753775"/>
                </a:lnTo>
                <a:lnTo>
                  <a:pt x="490422" y="717491"/>
                </a:lnTo>
                <a:lnTo>
                  <a:pt x="500956" y="683547"/>
                </a:lnTo>
                <a:lnTo>
                  <a:pt x="512661" y="649604"/>
                </a:lnTo>
                <a:lnTo>
                  <a:pt x="526706" y="618002"/>
                </a:lnTo>
                <a:lnTo>
                  <a:pt x="544263" y="589911"/>
                </a:lnTo>
                <a:lnTo>
                  <a:pt x="565332" y="564161"/>
                </a:lnTo>
                <a:lnTo>
                  <a:pt x="591082" y="543092"/>
                </a:lnTo>
                <a:lnTo>
                  <a:pt x="619173" y="525535"/>
                </a:lnTo>
                <a:lnTo>
                  <a:pt x="650775" y="511490"/>
                </a:lnTo>
                <a:lnTo>
                  <a:pt x="684718" y="499785"/>
                </a:lnTo>
                <a:lnTo>
                  <a:pt x="718662" y="489251"/>
                </a:lnTo>
                <a:lnTo>
                  <a:pt x="754946" y="479888"/>
                </a:lnTo>
                <a:lnTo>
                  <a:pt x="790059" y="470524"/>
                </a:lnTo>
                <a:lnTo>
                  <a:pt x="825173" y="459990"/>
                </a:lnTo>
                <a:lnTo>
                  <a:pt x="859116" y="448285"/>
                </a:lnTo>
                <a:lnTo>
                  <a:pt x="890719" y="434240"/>
                </a:lnTo>
                <a:lnTo>
                  <a:pt x="919980" y="417853"/>
                </a:lnTo>
                <a:lnTo>
                  <a:pt x="945730" y="396785"/>
                </a:lnTo>
                <a:lnTo>
                  <a:pt x="972651" y="373376"/>
                </a:lnTo>
                <a:lnTo>
                  <a:pt x="996060" y="346455"/>
                </a:lnTo>
                <a:lnTo>
                  <a:pt x="1018299" y="318364"/>
                </a:lnTo>
                <a:lnTo>
                  <a:pt x="1040537" y="289103"/>
                </a:lnTo>
                <a:lnTo>
                  <a:pt x="1062776" y="259841"/>
                </a:lnTo>
                <a:lnTo>
                  <a:pt x="1085015" y="231750"/>
                </a:lnTo>
                <a:lnTo>
                  <a:pt x="1109594" y="204830"/>
                </a:lnTo>
                <a:lnTo>
                  <a:pt x="1134174" y="181421"/>
                </a:lnTo>
                <a:lnTo>
                  <a:pt x="1162265" y="161523"/>
                </a:lnTo>
                <a:lnTo>
                  <a:pt x="1191526" y="146307"/>
                </a:lnTo>
                <a:lnTo>
                  <a:pt x="1226640" y="135773"/>
                </a:lnTo>
                <a:lnTo>
                  <a:pt x="1262924" y="131091"/>
                </a:lnTo>
                <a:lnTo>
                  <a:pt x="1300379" y="129921"/>
                </a:lnTo>
                <a:lnTo>
                  <a:pt x="1340175" y="133432"/>
                </a:lnTo>
                <a:lnTo>
                  <a:pt x="1379970" y="138114"/>
                </a:lnTo>
                <a:lnTo>
                  <a:pt x="1419766" y="143966"/>
                </a:lnTo>
                <a:lnTo>
                  <a:pt x="1459561" y="148648"/>
                </a:lnTo>
                <a:lnTo>
                  <a:pt x="1499357" y="150989"/>
                </a:lnTo>
                <a:lnTo>
                  <a:pt x="1537982" y="150989"/>
                </a:lnTo>
                <a:lnTo>
                  <a:pt x="1574266" y="146307"/>
                </a:lnTo>
                <a:lnTo>
                  <a:pt x="1610550" y="136943"/>
                </a:lnTo>
                <a:lnTo>
                  <a:pt x="1645664" y="122898"/>
                </a:lnTo>
                <a:lnTo>
                  <a:pt x="1680778" y="104171"/>
                </a:lnTo>
                <a:lnTo>
                  <a:pt x="1715892" y="85443"/>
                </a:lnTo>
                <a:lnTo>
                  <a:pt x="1751005" y="64375"/>
                </a:lnTo>
                <a:lnTo>
                  <a:pt x="1784949" y="44477"/>
                </a:lnTo>
                <a:lnTo>
                  <a:pt x="1821233" y="26920"/>
                </a:lnTo>
                <a:lnTo>
                  <a:pt x="1856347" y="12875"/>
                </a:lnTo>
                <a:lnTo>
                  <a:pt x="1892631" y="3511"/>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6291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A03EB9-E0D5-9E11-0F2C-21197D7E76F9}"/>
              </a:ext>
            </a:extLst>
          </p:cNvPr>
          <p:cNvSpPr>
            <a:spLocks noGrp="1"/>
          </p:cNvSpPr>
          <p:nvPr>
            <p:ph type="title"/>
          </p:nvPr>
        </p:nvSpPr>
        <p:spPr>
          <a:xfrm>
            <a:off x="5195727" y="382385"/>
            <a:ext cx="6335338" cy="1492132"/>
          </a:xfrm>
        </p:spPr>
        <p:txBody>
          <a:bodyPr>
            <a:normAutofit/>
          </a:bodyPr>
          <a:lstStyle/>
          <a:p>
            <a:r>
              <a:rPr lang="nl-BE" dirty="0"/>
              <a:t>Het bier</a:t>
            </a:r>
          </a:p>
        </p:txBody>
      </p:sp>
      <p:pic>
        <p:nvPicPr>
          <p:cNvPr id="4" name="Afbeelding 3">
            <a:extLst>
              <a:ext uri="{FF2B5EF4-FFF2-40B4-BE49-F238E27FC236}">
                <a16:creationId xmlns:a16="http://schemas.microsoft.com/office/drawing/2014/main" id="{72205CA2-51A9-C963-6565-E10EE90AB9C4}"/>
              </a:ext>
            </a:extLst>
          </p:cNvPr>
          <p:cNvPicPr>
            <a:picLocks noChangeAspect="1"/>
          </p:cNvPicPr>
          <p:nvPr/>
        </p:nvPicPr>
        <p:blipFill rotWithShape="1">
          <a:blip r:embed="rId2"/>
          <a:srcRect l="22879" r="32169" b="-1"/>
          <a:stretch/>
        </p:blipFill>
        <p:spPr>
          <a:xfrm>
            <a:off x="688434" y="-9525"/>
            <a:ext cx="4129822" cy="6867525"/>
          </a:xfrm>
          <a:prstGeom prst="rect">
            <a:avLst/>
          </a:prstGeom>
        </p:spPr>
      </p:pic>
      <p:sp>
        <p:nvSpPr>
          <p:cNvPr id="13" name="Freeform 6">
            <a:extLst>
              <a:ext uri="{FF2B5EF4-FFF2-40B4-BE49-F238E27FC236}">
                <a16:creationId xmlns:a16="http://schemas.microsoft.com/office/drawing/2014/main" id="{5402222E-F041-43A0-81BC-1B3F2EF765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3" name="Tijdelijke aanduiding voor inhoud 2">
            <a:extLst>
              <a:ext uri="{FF2B5EF4-FFF2-40B4-BE49-F238E27FC236}">
                <a16:creationId xmlns:a16="http://schemas.microsoft.com/office/drawing/2014/main" id="{C6171F80-044F-2767-932C-A565BBDBD155}"/>
              </a:ext>
            </a:extLst>
          </p:cNvPr>
          <p:cNvSpPr>
            <a:spLocks noGrp="1"/>
          </p:cNvSpPr>
          <p:nvPr>
            <p:ph idx="1"/>
          </p:nvPr>
        </p:nvSpPr>
        <p:spPr>
          <a:xfrm>
            <a:off x="5195727" y="1237673"/>
            <a:ext cx="6335338" cy="4641919"/>
          </a:xfrm>
        </p:spPr>
        <p:txBody>
          <a:bodyPr>
            <a:normAutofit fontScale="85000" lnSpcReduction="10000"/>
          </a:bodyPr>
          <a:lstStyle/>
          <a:p>
            <a:r>
              <a:rPr lang="nl-BE" sz="2800" b="0" i="0" dirty="0">
                <a:effectLst/>
                <a:latin typeface="Arial" panose="020B0604020202020204" pitchFamily="34" charset="0"/>
              </a:rPr>
              <a:t>OMER. Traditional Blond is een blond bier van </a:t>
            </a:r>
            <a:r>
              <a:rPr lang="nl-BE" sz="2800" b="0" i="0" u="none" strike="noStrike" dirty="0">
                <a:effectLst/>
                <a:latin typeface="Arial" panose="020B0604020202020204" pitchFamily="34" charset="0"/>
                <a:hlinkClick r:id="rId3" tooltip="Bovengisting"/>
              </a:rPr>
              <a:t>hoge gisting</a:t>
            </a:r>
            <a:r>
              <a:rPr lang="nl-BE" sz="2800" b="0" i="0" dirty="0">
                <a:effectLst/>
                <a:latin typeface="Arial" panose="020B0604020202020204" pitchFamily="34" charset="0"/>
              </a:rPr>
              <a:t> met nagisting op fles. </a:t>
            </a:r>
          </a:p>
          <a:p>
            <a:r>
              <a:rPr lang="nl-BE" sz="2800" b="0" i="0" dirty="0">
                <a:effectLst/>
                <a:latin typeface="Arial" panose="020B0604020202020204" pitchFamily="34" charset="0"/>
              </a:rPr>
              <a:t>Het heeft een </a:t>
            </a:r>
            <a:r>
              <a:rPr lang="nl-BE" sz="2800" b="0" i="0" u="none" strike="noStrike" dirty="0">
                <a:effectLst/>
                <a:latin typeface="Arial" panose="020B0604020202020204" pitchFamily="34" charset="0"/>
                <a:hlinkClick r:id="rId4" tooltip="Alcoholpercentage"/>
              </a:rPr>
              <a:t>alcoholpercentage</a:t>
            </a:r>
            <a:r>
              <a:rPr lang="nl-BE" sz="2800" b="0" i="0" dirty="0">
                <a:effectLst/>
                <a:latin typeface="Arial" panose="020B0604020202020204" pitchFamily="34" charset="0"/>
              </a:rPr>
              <a:t> van 8%. </a:t>
            </a:r>
          </a:p>
          <a:p>
            <a:r>
              <a:rPr lang="nl-BE" sz="2800" b="0" i="0" dirty="0">
                <a:effectLst/>
                <a:latin typeface="Arial" panose="020B0604020202020204" pitchFamily="34" charset="0"/>
              </a:rPr>
              <a:t>Het is gemaakt van gemalen gerst van de </a:t>
            </a:r>
            <a:r>
              <a:rPr lang="nl-BE" sz="2800" b="0" i="0" u="none" strike="noStrike" dirty="0">
                <a:effectLst/>
                <a:latin typeface="Arial" panose="020B0604020202020204" pitchFamily="34" charset="0"/>
                <a:hlinkClick r:id="rId5" tooltip="Loire (departement)"/>
              </a:rPr>
              <a:t>Loire-streek</a:t>
            </a:r>
            <a:r>
              <a:rPr lang="nl-BE" sz="2800" b="0" i="0" dirty="0">
                <a:effectLst/>
                <a:latin typeface="Arial" panose="020B0604020202020204" pitchFamily="34" charset="0"/>
              </a:rPr>
              <a:t>, drie soorten hop van </a:t>
            </a:r>
            <a:r>
              <a:rPr lang="nl-BE" sz="2800" b="0" i="0" u="none" strike="noStrike" dirty="0">
                <a:effectLst/>
                <a:latin typeface="Arial" panose="020B0604020202020204" pitchFamily="34" charset="0"/>
                <a:hlinkClick r:id="rId6" tooltip="Duitsland"/>
              </a:rPr>
              <a:t>Duitsland</a:t>
            </a:r>
            <a:r>
              <a:rPr lang="nl-BE" sz="2800" b="0" i="0" dirty="0">
                <a:effectLst/>
                <a:latin typeface="Arial" panose="020B0604020202020204" pitchFamily="34" charset="0"/>
              </a:rPr>
              <a:t>, </a:t>
            </a:r>
            <a:r>
              <a:rPr lang="nl-BE" sz="2800" b="0" i="0" u="none" strike="noStrike" dirty="0">
                <a:effectLst/>
                <a:latin typeface="Arial" panose="020B0604020202020204" pitchFamily="34" charset="0"/>
                <a:hlinkClick r:id="rId7" tooltip="Slovenië"/>
              </a:rPr>
              <a:t>Slovenië</a:t>
            </a:r>
            <a:r>
              <a:rPr lang="nl-BE" sz="2800" b="0" i="0" dirty="0">
                <a:effectLst/>
                <a:latin typeface="Arial" panose="020B0604020202020204" pitchFamily="34" charset="0"/>
              </a:rPr>
              <a:t> en </a:t>
            </a:r>
            <a:r>
              <a:rPr lang="nl-BE" sz="2800" b="0" i="0" u="none" strike="noStrike" dirty="0">
                <a:effectLst/>
                <a:latin typeface="Arial" panose="020B0604020202020204" pitchFamily="34" charset="0"/>
                <a:hlinkClick r:id="rId8" tooltip="Tsjechië"/>
              </a:rPr>
              <a:t>Tsjechië</a:t>
            </a:r>
            <a:r>
              <a:rPr lang="nl-BE" sz="2800" b="0" i="0" dirty="0">
                <a:effectLst/>
                <a:latin typeface="Arial" panose="020B0604020202020204" pitchFamily="34" charset="0"/>
              </a:rPr>
              <a:t> en puur water. </a:t>
            </a:r>
          </a:p>
          <a:p>
            <a:r>
              <a:rPr lang="nl-BE" sz="2800" b="0" i="0" dirty="0">
                <a:effectLst/>
                <a:latin typeface="Arial" panose="020B0604020202020204" pitchFamily="34" charset="0"/>
              </a:rPr>
              <a:t>Het bier bestaat enkel in een versie op fles en niet van het vat. Om dit tekort voor de Franse markt op te vangen werd de </a:t>
            </a:r>
            <a:r>
              <a:rPr lang="nl-BE" sz="2800" b="0" i="0" dirty="0" err="1">
                <a:effectLst/>
                <a:latin typeface="Arial" panose="020B0604020202020204" pitchFamily="34" charset="0"/>
              </a:rPr>
              <a:t>LeFort</a:t>
            </a:r>
            <a:r>
              <a:rPr lang="nl-BE" sz="2800" b="0" i="0" dirty="0">
                <a:effectLst/>
                <a:latin typeface="Arial" panose="020B0604020202020204" pitchFamily="34" charset="0"/>
              </a:rPr>
              <a:t> Tripel ontwikkeld.</a:t>
            </a:r>
          </a:p>
          <a:p>
            <a:endParaRPr lang="nl-BE" dirty="0"/>
          </a:p>
        </p:txBody>
      </p:sp>
      <p:sp>
        <p:nvSpPr>
          <p:cNvPr id="14" name="Rectangle 10">
            <a:extLst>
              <a:ext uri="{FF2B5EF4-FFF2-40B4-BE49-F238E27FC236}">
                <a16:creationId xmlns:a16="http://schemas.microsoft.com/office/drawing/2014/main" id="{B80D28A2-8EA4-4EF0-9056-3BDAA7290F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16021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93B3D315-2706-4149-873C-331EDFAFE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93FD5DF-DBDA-3E89-263E-C4EA8E26A50F}"/>
              </a:ext>
            </a:extLst>
          </p:cNvPr>
          <p:cNvSpPr>
            <a:spLocks noGrp="1"/>
          </p:cNvSpPr>
          <p:nvPr>
            <p:ph type="title"/>
          </p:nvPr>
        </p:nvSpPr>
        <p:spPr>
          <a:xfrm>
            <a:off x="1251678" y="949642"/>
            <a:ext cx="4882422" cy="1492132"/>
          </a:xfrm>
        </p:spPr>
        <p:txBody>
          <a:bodyPr>
            <a:normAutofit/>
          </a:bodyPr>
          <a:lstStyle/>
          <a:p>
            <a:r>
              <a:rPr lang="nl-BE" dirty="0"/>
              <a:t>Hapje </a:t>
            </a:r>
          </a:p>
        </p:txBody>
      </p:sp>
      <p:sp>
        <p:nvSpPr>
          <p:cNvPr id="3081" name="Rectangle 3080">
            <a:extLst>
              <a:ext uri="{FF2B5EF4-FFF2-40B4-BE49-F238E27FC236}">
                <a16:creationId xmlns:a16="http://schemas.microsoft.com/office/drawing/2014/main" id="{8D04E398-086D-467C-B390-9F9079FA7A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5BA57715-7279-0B52-CA8F-3B759F64D154}"/>
              </a:ext>
            </a:extLst>
          </p:cNvPr>
          <p:cNvSpPr>
            <a:spLocks noGrp="1"/>
          </p:cNvSpPr>
          <p:nvPr>
            <p:ph idx="1"/>
          </p:nvPr>
        </p:nvSpPr>
        <p:spPr>
          <a:xfrm>
            <a:off x="1251678" y="1681018"/>
            <a:ext cx="4964065" cy="4198574"/>
          </a:xfrm>
        </p:spPr>
        <p:txBody>
          <a:bodyPr>
            <a:normAutofit/>
          </a:bodyPr>
          <a:lstStyle/>
          <a:p>
            <a:r>
              <a:rPr lang="nl-BE" sz="3200" dirty="0" err="1">
                <a:solidFill>
                  <a:schemeClr val="tx1">
                    <a:lumMod val="85000"/>
                    <a:lumOff val="15000"/>
                  </a:schemeClr>
                </a:solidFill>
              </a:rPr>
              <a:t>Surimisalade</a:t>
            </a:r>
            <a:r>
              <a:rPr lang="nl-BE" sz="3200" dirty="0">
                <a:solidFill>
                  <a:schemeClr val="tx1">
                    <a:lumMod val="85000"/>
                    <a:lumOff val="15000"/>
                  </a:schemeClr>
                </a:solidFill>
              </a:rPr>
              <a:t> met appel + Rucola </a:t>
            </a:r>
          </a:p>
          <a:p>
            <a:r>
              <a:rPr lang="nl-BE" sz="3200" dirty="0">
                <a:solidFill>
                  <a:schemeClr val="tx1">
                    <a:lumMod val="85000"/>
                    <a:lumOff val="15000"/>
                  </a:schemeClr>
                </a:solidFill>
                <a:latin typeface="Mate"/>
              </a:rPr>
              <a:t>Een lichtfruitig koperkleurig bier met een zurige maar ook bittere en fijne kruidige toets</a:t>
            </a:r>
            <a:endParaRPr lang="nl-BE" sz="3200" dirty="0">
              <a:solidFill>
                <a:schemeClr val="tx1">
                  <a:lumMod val="85000"/>
                  <a:lumOff val="15000"/>
                </a:schemeClr>
              </a:solidFill>
            </a:endParaRPr>
          </a:p>
          <a:p>
            <a:endParaRPr lang="nl-BE" dirty="0">
              <a:solidFill>
                <a:schemeClr val="tx1">
                  <a:lumMod val="85000"/>
                  <a:lumOff val="15000"/>
                </a:schemeClr>
              </a:solidFill>
            </a:endParaRPr>
          </a:p>
        </p:txBody>
      </p:sp>
      <p:sp>
        <p:nvSpPr>
          <p:cNvPr id="3083" name="Freeform 6">
            <a:extLst>
              <a:ext uri="{FF2B5EF4-FFF2-40B4-BE49-F238E27FC236}">
                <a16:creationId xmlns:a16="http://schemas.microsoft.com/office/drawing/2014/main" id="{20E344BB-E23E-4198-B2C7-8E752C6A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90140"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pic>
        <p:nvPicPr>
          <p:cNvPr id="3074" name="Picture 2">
            <a:extLst>
              <a:ext uri="{FF2B5EF4-FFF2-40B4-BE49-F238E27FC236}">
                <a16:creationId xmlns:a16="http://schemas.microsoft.com/office/drawing/2014/main" id="{40EB41A9-FE2A-0153-13C8-E17C4E6F66D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99261" y="1800367"/>
            <a:ext cx="3217333" cy="28553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257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4103" name="Rectangle 4102">
            <a:extLst>
              <a:ext uri="{FF2B5EF4-FFF2-40B4-BE49-F238E27FC236}">
                <a16:creationId xmlns:a16="http://schemas.microsoft.com/office/drawing/2014/main" id="{374BD3A9-25D1-4691-BE05-149182EC4C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4105" name="Freeform 10">
            <a:extLst>
              <a:ext uri="{FF2B5EF4-FFF2-40B4-BE49-F238E27FC236}">
                <a16:creationId xmlns:a16="http://schemas.microsoft.com/office/drawing/2014/main" id="{8D49CF1A-01DD-4115-A6BB-CFA8F70453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2" name="Titel 1">
            <a:extLst>
              <a:ext uri="{FF2B5EF4-FFF2-40B4-BE49-F238E27FC236}">
                <a16:creationId xmlns:a16="http://schemas.microsoft.com/office/drawing/2014/main" id="{6DF71F4D-8BF5-655C-6167-96D6E14E1D10}"/>
              </a:ext>
            </a:extLst>
          </p:cNvPr>
          <p:cNvSpPr>
            <a:spLocks noGrp="1"/>
          </p:cNvSpPr>
          <p:nvPr>
            <p:ph type="title"/>
          </p:nvPr>
        </p:nvSpPr>
        <p:spPr>
          <a:xfrm>
            <a:off x="754144" y="484631"/>
            <a:ext cx="6340519" cy="1638469"/>
          </a:xfrm>
        </p:spPr>
        <p:txBody>
          <a:bodyPr>
            <a:normAutofit/>
          </a:bodyPr>
          <a:lstStyle/>
          <a:p>
            <a:r>
              <a:rPr lang="nl-BE" dirty="0"/>
              <a:t>KRIEK </a:t>
            </a:r>
          </a:p>
        </p:txBody>
      </p:sp>
      <p:sp>
        <p:nvSpPr>
          <p:cNvPr id="4107" name="Rectangle 4106">
            <a:extLst>
              <a:ext uri="{FF2B5EF4-FFF2-40B4-BE49-F238E27FC236}">
                <a16:creationId xmlns:a16="http://schemas.microsoft.com/office/drawing/2014/main" id="{5FDAFA16-9D2D-4BEC-89D0-B4EABEE91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41D39F32-AD4D-FD1D-C181-6E73330E9650}"/>
              </a:ext>
            </a:extLst>
          </p:cNvPr>
          <p:cNvSpPr>
            <a:spLocks noGrp="1"/>
          </p:cNvSpPr>
          <p:nvPr>
            <p:ph idx="1"/>
          </p:nvPr>
        </p:nvSpPr>
        <p:spPr>
          <a:xfrm>
            <a:off x="765051" y="1302328"/>
            <a:ext cx="6306309" cy="5071040"/>
          </a:xfrm>
        </p:spPr>
        <p:txBody>
          <a:bodyPr>
            <a:normAutofit/>
          </a:bodyPr>
          <a:lstStyle/>
          <a:p>
            <a:r>
              <a:rPr lang="nl-BE" sz="2800" b="0" i="0" dirty="0">
                <a:solidFill>
                  <a:schemeClr val="tx1"/>
                </a:solidFill>
                <a:effectLst/>
                <a:latin typeface="Arial" panose="020B0604020202020204" pitchFamily="34" charset="0"/>
              </a:rPr>
              <a:t>Het bier wordt gebrouwen in </a:t>
            </a:r>
            <a:r>
              <a:rPr lang="nl-BE" sz="2800" dirty="0">
                <a:solidFill>
                  <a:srgbClr val="46B2B5"/>
                </a:solidFill>
                <a:latin typeface="Arial" panose="020B0604020202020204" pitchFamily="34" charset="0"/>
              </a:rPr>
              <a:t>Brouwerij Omer Vander </a:t>
            </a:r>
            <a:r>
              <a:rPr lang="nl-BE" sz="2800" dirty="0" err="1">
                <a:solidFill>
                  <a:schemeClr val="tx1"/>
                </a:solidFill>
                <a:latin typeface="Arial" panose="020B0604020202020204" pitchFamily="34" charset="0"/>
              </a:rPr>
              <a:t>Ghinste</a:t>
            </a:r>
            <a:r>
              <a:rPr lang="nl-BE" sz="2800" b="0" i="0" dirty="0">
                <a:solidFill>
                  <a:schemeClr val="tx1"/>
                </a:solidFill>
                <a:effectLst/>
                <a:latin typeface="Arial" panose="020B0604020202020204" pitchFamily="34" charset="0"/>
              </a:rPr>
              <a:t> te </a:t>
            </a:r>
            <a:r>
              <a:rPr lang="nl-BE" sz="2800" dirty="0">
                <a:solidFill>
                  <a:schemeClr val="tx1"/>
                </a:solidFill>
                <a:latin typeface="Arial" panose="020B0604020202020204" pitchFamily="34" charset="0"/>
              </a:rPr>
              <a:t>Bellegem</a:t>
            </a:r>
            <a:r>
              <a:rPr lang="nl-BE" sz="2800" b="0" i="0" dirty="0">
                <a:solidFill>
                  <a:schemeClr val="tx1"/>
                </a:solidFill>
                <a:effectLst/>
                <a:latin typeface="Arial" panose="020B0604020202020204" pitchFamily="34" charset="0"/>
              </a:rPr>
              <a:t>. </a:t>
            </a:r>
          </a:p>
          <a:p>
            <a:endParaRPr lang="nl-BE" sz="2800" dirty="0">
              <a:solidFill>
                <a:schemeClr val="tx1"/>
              </a:solidFill>
              <a:latin typeface="Arial" panose="020B0604020202020204" pitchFamily="34" charset="0"/>
            </a:endParaRPr>
          </a:p>
          <a:p>
            <a:r>
              <a:rPr lang="nl-BE" sz="2800" b="0" i="0" dirty="0">
                <a:solidFill>
                  <a:schemeClr val="tx1"/>
                </a:solidFill>
                <a:effectLst/>
                <a:latin typeface="Arial" panose="020B0604020202020204" pitchFamily="34" charset="0"/>
              </a:rPr>
              <a:t>In 2002 wordt eerst Kriek Max uitgebracht, op basis van </a:t>
            </a:r>
            <a:r>
              <a:rPr lang="nl-BE" sz="2800" dirty="0">
                <a:solidFill>
                  <a:schemeClr val="tx1"/>
                </a:solidFill>
                <a:latin typeface="Arial" panose="020B0604020202020204" pitchFamily="34" charset="0"/>
              </a:rPr>
              <a:t>lambiek</a:t>
            </a:r>
            <a:r>
              <a:rPr lang="nl-BE" sz="2800" b="0" i="0" dirty="0">
                <a:solidFill>
                  <a:schemeClr val="tx1"/>
                </a:solidFill>
                <a:effectLst/>
                <a:latin typeface="Arial" panose="020B0604020202020204" pitchFamily="34" charset="0"/>
              </a:rPr>
              <a:t> met 25% krieken. </a:t>
            </a:r>
          </a:p>
        </p:txBody>
      </p:sp>
      <p:pic>
        <p:nvPicPr>
          <p:cNvPr id="4098" name="Picture 2" descr="Kriek Max bottle + glass web 2021">
            <a:extLst>
              <a:ext uri="{FF2B5EF4-FFF2-40B4-BE49-F238E27FC236}">
                <a16:creationId xmlns:a16="http://schemas.microsoft.com/office/drawing/2014/main" id="{5A0D00AE-6192-CF8A-0CB1-056D6F65650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97735" y="5110"/>
            <a:ext cx="3562685" cy="6368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57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6232AF-ECB3-E48C-7370-6AFA0A76465E}"/>
              </a:ext>
            </a:extLst>
          </p:cNvPr>
          <p:cNvSpPr>
            <a:spLocks noGrp="1"/>
          </p:cNvSpPr>
          <p:nvPr>
            <p:ph type="title"/>
          </p:nvPr>
        </p:nvSpPr>
        <p:spPr>
          <a:xfrm>
            <a:off x="1251677" y="645105"/>
            <a:ext cx="4357499" cy="1320855"/>
          </a:xfrm>
        </p:spPr>
        <p:txBody>
          <a:bodyPr>
            <a:normAutofit/>
          </a:bodyPr>
          <a:lstStyle/>
          <a:p>
            <a:r>
              <a:rPr lang="nl-BE" sz="4400"/>
              <a:t>Het bier </a:t>
            </a:r>
          </a:p>
        </p:txBody>
      </p:sp>
      <p:sp>
        <p:nvSpPr>
          <p:cNvPr id="3" name="Tijdelijke aanduiding voor inhoud 2">
            <a:extLst>
              <a:ext uri="{FF2B5EF4-FFF2-40B4-BE49-F238E27FC236}">
                <a16:creationId xmlns:a16="http://schemas.microsoft.com/office/drawing/2014/main" id="{DC7AAB7E-D10C-7F9C-8F92-CF7833724FAC}"/>
              </a:ext>
            </a:extLst>
          </p:cNvPr>
          <p:cNvSpPr>
            <a:spLocks noGrp="1"/>
          </p:cNvSpPr>
          <p:nvPr>
            <p:ph idx="1"/>
          </p:nvPr>
        </p:nvSpPr>
        <p:spPr>
          <a:xfrm>
            <a:off x="1251678" y="1388769"/>
            <a:ext cx="4363595" cy="4490824"/>
          </a:xfrm>
        </p:spPr>
        <p:txBody>
          <a:bodyPr>
            <a:normAutofit lnSpcReduction="10000"/>
          </a:bodyPr>
          <a:lstStyle/>
          <a:p>
            <a:r>
              <a:rPr lang="nl-BE" sz="2400" b="0" i="0" dirty="0">
                <a:solidFill>
                  <a:schemeClr val="tx1"/>
                </a:solidFill>
                <a:effectLst/>
                <a:latin typeface="proxima-nova"/>
              </a:rPr>
              <a:t>Kriek Max wordt gebrouwen op basis van spontane gisting, versneden met jong bier van hoge gisting. </a:t>
            </a:r>
          </a:p>
          <a:p>
            <a:r>
              <a:rPr lang="nl-BE" sz="2400" b="0" i="0" dirty="0">
                <a:solidFill>
                  <a:schemeClr val="tx1"/>
                </a:solidFill>
                <a:effectLst/>
                <a:latin typeface="proxima-nova"/>
              </a:rPr>
              <a:t>De perfecte combinatie van </a:t>
            </a:r>
            <a:r>
              <a:rPr lang="nl-BE" sz="2400" b="1" i="0" dirty="0">
                <a:solidFill>
                  <a:schemeClr val="tx1"/>
                </a:solidFill>
                <a:effectLst/>
                <a:latin typeface="proxima-nova"/>
              </a:rPr>
              <a:t>25% natuurlijke kriekensappen</a:t>
            </a:r>
            <a:r>
              <a:rPr lang="nl-BE" sz="2400" b="0" i="0" dirty="0">
                <a:solidFill>
                  <a:schemeClr val="tx1"/>
                </a:solidFill>
                <a:effectLst/>
                <a:latin typeface="proxima-nova"/>
              </a:rPr>
              <a:t>, samen met het basisbier (lambiek) bezorgen deze kriek niet enkel zijn uitstekende smaak maar ook zijn aangenaam aroma.</a:t>
            </a:r>
            <a:endParaRPr lang="nl-BE" sz="2400" dirty="0">
              <a:solidFill>
                <a:schemeClr val="tx1"/>
              </a:solidFill>
            </a:endParaRPr>
          </a:p>
        </p:txBody>
      </p:sp>
      <p:pic>
        <p:nvPicPr>
          <p:cNvPr id="5122" name="Picture 2" descr="Kersen - Assortiment - Special Fruit">
            <a:extLst>
              <a:ext uri="{FF2B5EF4-FFF2-40B4-BE49-F238E27FC236}">
                <a16:creationId xmlns:a16="http://schemas.microsoft.com/office/drawing/2014/main" id="{639A819D-E0DE-8B77-D249-7F7DF934848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8193" y="1196717"/>
            <a:ext cx="5176744" cy="449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564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155" name="Rectangle 6154">
            <a:extLst>
              <a:ext uri="{FF2B5EF4-FFF2-40B4-BE49-F238E27FC236}">
                <a16:creationId xmlns:a16="http://schemas.microsoft.com/office/drawing/2014/main" id="{93B3D315-2706-4149-873C-331EDFAFEF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200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AE26634-D9BD-2B3A-BA88-B5AC8D6DCECA}"/>
              </a:ext>
            </a:extLst>
          </p:cNvPr>
          <p:cNvSpPr>
            <a:spLocks noGrp="1"/>
          </p:cNvSpPr>
          <p:nvPr>
            <p:ph type="title"/>
          </p:nvPr>
        </p:nvSpPr>
        <p:spPr>
          <a:xfrm>
            <a:off x="1251678" y="949642"/>
            <a:ext cx="4882422" cy="1492132"/>
          </a:xfrm>
        </p:spPr>
        <p:txBody>
          <a:bodyPr>
            <a:normAutofit/>
          </a:bodyPr>
          <a:lstStyle/>
          <a:p>
            <a:r>
              <a:rPr lang="nl-BE"/>
              <a:t>Hapje </a:t>
            </a:r>
            <a:endParaRPr lang="nl-BE" dirty="0"/>
          </a:p>
        </p:txBody>
      </p:sp>
      <p:sp>
        <p:nvSpPr>
          <p:cNvPr id="6157" name="Rectangle 6156">
            <a:extLst>
              <a:ext uri="{FF2B5EF4-FFF2-40B4-BE49-F238E27FC236}">
                <a16:creationId xmlns:a16="http://schemas.microsoft.com/office/drawing/2014/main" id="{8D04E398-086D-467C-B390-9F9079FA7A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C2E8FCC1-DF4A-24F0-92F9-590B16AB05A9}"/>
              </a:ext>
            </a:extLst>
          </p:cNvPr>
          <p:cNvSpPr>
            <a:spLocks noGrp="1"/>
          </p:cNvSpPr>
          <p:nvPr>
            <p:ph idx="1"/>
          </p:nvPr>
        </p:nvSpPr>
        <p:spPr>
          <a:xfrm>
            <a:off x="1251678" y="1819564"/>
            <a:ext cx="4964065" cy="4060028"/>
          </a:xfrm>
        </p:spPr>
        <p:txBody>
          <a:bodyPr>
            <a:normAutofit/>
          </a:bodyPr>
          <a:lstStyle/>
          <a:p>
            <a:r>
              <a:rPr lang="nl-BE" sz="3200" dirty="0">
                <a:solidFill>
                  <a:schemeClr val="tx1">
                    <a:lumMod val="85000"/>
                    <a:lumOff val="15000"/>
                  </a:schemeClr>
                </a:solidFill>
              </a:rPr>
              <a:t>Kruidenkaas met aardbeienconfituur </a:t>
            </a:r>
          </a:p>
          <a:p>
            <a:r>
              <a:rPr lang="nl-BE" sz="3200" dirty="0">
                <a:solidFill>
                  <a:schemeClr val="tx1">
                    <a:lumMod val="85000"/>
                    <a:lumOff val="15000"/>
                  </a:schemeClr>
                </a:solidFill>
              </a:rPr>
              <a:t>Het zoute en het zoete brengt de krieksmaak perfect in balans </a:t>
            </a:r>
          </a:p>
        </p:txBody>
      </p:sp>
      <p:sp>
        <p:nvSpPr>
          <p:cNvPr id="6159" name="Freeform 6">
            <a:extLst>
              <a:ext uri="{FF2B5EF4-FFF2-40B4-BE49-F238E27FC236}">
                <a16:creationId xmlns:a16="http://schemas.microsoft.com/office/drawing/2014/main" id="{20E344BB-E23E-4198-B2C7-8E752C6A95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90140" y="61344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pic>
        <p:nvPicPr>
          <p:cNvPr id="6150" name="Picture 6" descr="Donkerrode aardbeienconfituur Recept | Dr. Oetker">
            <a:extLst>
              <a:ext uri="{FF2B5EF4-FFF2-40B4-BE49-F238E27FC236}">
                <a16:creationId xmlns:a16="http://schemas.microsoft.com/office/drawing/2014/main" id="{E9177187-F57A-1E8E-19F0-8FC7E1D397A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99261" y="2262859"/>
            <a:ext cx="3217333" cy="1930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73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CA77D789-9DE0-43A3-B196-F13CFECFAC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75C80F6-9520-9B8D-7101-05C12A1601F8}"/>
              </a:ext>
            </a:extLst>
          </p:cNvPr>
          <p:cNvSpPr>
            <a:spLocks noGrp="1"/>
          </p:cNvSpPr>
          <p:nvPr>
            <p:ph type="title"/>
          </p:nvPr>
        </p:nvSpPr>
        <p:spPr>
          <a:xfrm>
            <a:off x="765051" y="382385"/>
            <a:ext cx="6015897" cy="1492132"/>
          </a:xfrm>
        </p:spPr>
        <p:txBody>
          <a:bodyPr>
            <a:normAutofit/>
          </a:bodyPr>
          <a:lstStyle/>
          <a:p>
            <a:r>
              <a:rPr lang="nl-BE" dirty="0"/>
              <a:t>Sint </a:t>
            </a:r>
            <a:r>
              <a:rPr lang="nl-BE" dirty="0" err="1"/>
              <a:t>bernardus</a:t>
            </a:r>
            <a:r>
              <a:rPr lang="nl-BE" dirty="0"/>
              <a:t> </a:t>
            </a:r>
          </a:p>
        </p:txBody>
      </p:sp>
      <p:sp>
        <p:nvSpPr>
          <p:cNvPr id="20" name="Rectangle 19">
            <a:extLst>
              <a:ext uri="{FF2B5EF4-FFF2-40B4-BE49-F238E27FC236}">
                <a16:creationId xmlns:a16="http://schemas.microsoft.com/office/drawing/2014/main" id="{F9BC648B-BC3C-4674-B1FD-2F9F1C6D75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jdelijke aanduiding voor inhoud 2">
            <a:extLst>
              <a:ext uri="{FF2B5EF4-FFF2-40B4-BE49-F238E27FC236}">
                <a16:creationId xmlns:a16="http://schemas.microsoft.com/office/drawing/2014/main" id="{DD7B3D89-B623-AD68-F29C-0F74B75F5E4A}"/>
              </a:ext>
            </a:extLst>
          </p:cNvPr>
          <p:cNvSpPr>
            <a:spLocks noGrp="1"/>
          </p:cNvSpPr>
          <p:nvPr>
            <p:ph idx="1"/>
          </p:nvPr>
        </p:nvSpPr>
        <p:spPr>
          <a:xfrm>
            <a:off x="765051" y="1366983"/>
            <a:ext cx="6015897" cy="4512610"/>
          </a:xfrm>
        </p:spPr>
        <p:txBody>
          <a:bodyPr>
            <a:normAutofit/>
          </a:bodyPr>
          <a:lstStyle/>
          <a:p>
            <a:pPr fontAlgn="base"/>
            <a:r>
              <a:rPr lang="nl-BE" sz="2400" b="0" dirty="0" err="1">
                <a:effectLst/>
                <a:latin typeface="Arial" panose="020B0604020202020204" pitchFamily="34" charset="0"/>
                <a:cs typeface="Arial" panose="020B0604020202020204" pitchFamily="34" charset="0"/>
              </a:rPr>
              <a:t>St.Bernardus</a:t>
            </a:r>
            <a:r>
              <a:rPr lang="nl-BE" sz="2400" b="0" dirty="0">
                <a:effectLst/>
                <a:latin typeface="Arial" panose="020B0604020202020204" pitchFamily="34" charset="0"/>
                <a:cs typeface="Arial" panose="020B0604020202020204" pitchFamily="34" charset="0"/>
              </a:rPr>
              <a:t> Abt 12 wordt aanzien als één van de beste bieren ter wereld en is dan ook het paradepaardje van onze brouwerij, de absolute top in de hiërarchie van de St. Bernardus bieren. Het is gebrouwen in de klassieke ‘Quadrupel’ stijl volgens het originele recept uit 1946.</a:t>
            </a:r>
            <a:endParaRPr lang="nl-BE" sz="2400" dirty="0">
              <a:latin typeface="Arial" panose="020B0604020202020204" pitchFamily="34" charset="0"/>
              <a:cs typeface="Arial" panose="020B0604020202020204" pitchFamily="34" charset="0"/>
            </a:endParaRPr>
          </a:p>
          <a:p>
            <a:pPr marL="0" indent="0" fontAlgn="base">
              <a:buNone/>
            </a:pPr>
            <a:endParaRPr lang="nl-BE" b="0" dirty="0">
              <a:effectLst/>
              <a:latin typeface="Arial" panose="020B0604020202020204" pitchFamily="34" charset="0"/>
              <a:cs typeface="Arial" panose="020B0604020202020204" pitchFamily="34" charset="0"/>
            </a:endParaRPr>
          </a:p>
          <a:p>
            <a:endParaRPr lang="nl-BE" dirty="0"/>
          </a:p>
        </p:txBody>
      </p:sp>
      <p:pic>
        <p:nvPicPr>
          <p:cNvPr id="5" name="Afbeelding 4">
            <a:extLst>
              <a:ext uri="{FF2B5EF4-FFF2-40B4-BE49-F238E27FC236}">
                <a16:creationId xmlns:a16="http://schemas.microsoft.com/office/drawing/2014/main" id="{F8CEA74D-30A7-AE08-341F-CA483BBFAD3B}"/>
              </a:ext>
            </a:extLst>
          </p:cNvPr>
          <p:cNvPicPr>
            <a:picLocks noChangeAspect="1"/>
          </p:cNvPicPr>
          <p:nvPr/>
        </p:nvPicPr>
        <p:blipFill rotWithShape="1">
          <a:blip r:embed="rId2"/>
          <a:srcRect l="26904" r="33708"/>
          <a:stretch/>
        </p:blipFill>
        <p:spPr>
          <a:xfrm>
            <a:off x="7389812" y="10"/>
            <a:ext cx="4802188" cy="6857990"/>
          </a:xfrm>
          <a:custGeom>
            <a:avLst/>
            <a:gdLst/>
            <a:ahLst/>
            <a:cxnLst/>
            <a:rect l="l" t="t" r="r" b="b"/>
            <a:pathLst>
              <a:path w="4802188" h="6858000">
                <a:moveTo>
                  <a:pt x="0" y="0"/>
                </a:moveTo>
                <a:lnTo>
                  <a:pt x="4802188" y="0"/>
                </a:lnTo>
                <a:lnTo>
                  <a:pt x="4802188" y="6858000"/>
                </a:lnTo>
                <a:lnTo>
                  <a:pt x="0" y="6858000"/>
                </a:lnTo>
                <a:lnTo>
                  <a:pt x="4763" y="6791325"/>
                </a:lnTo>
                <a:lnTo>
                  <a:pt x="12700" y="6735762"/>
                </a:lnTo>
                <a:lnTo>
                  <a:pt x="22225" y="6683375"/>
                </a:lnTo>
                <a:lnTo>
                  <a:pt x="38100" y="6640512"/>
                </a:lnTo>
                <a:lnTo>
                  <a:pt x="53975" y="6597650"/>
                </a:lnTo>
                <a:lnTo>
                  <a:pt x="73025" y="6561137"/>
                </a:lnTo>
                <a:lnTo>
                  <a:pt x="92075" y="6523037"/>
                </a:lnTo>
                <a:lnTo>
                  <a:pt x="109538" y="6488112"/>
                </a:lnTo>
                <a:lnTo>
                  <a:pt x="127000" y="6448425"/>
                </a:lnTo>
                <a:lnTo>
                  <a:pt x="142875" y="6407150"/>
                </a:lnTo>
                <a:lnTo>
                  <a:pt x="157163" y="6361112"/>
                </a:lnTo>
                <a:lnTo>
                  <a:pt x="168275" y="6311900"/>
                </a:lnTo>
                <a:lnTo>
                  <a:pt x="176213" y="6251575"/>
                </a:lnTo>
                <a:lnTo>
                  <a:pt x="179388" y="6183312"/>
                </a:lnTo>
                <a:lnTo>
                  <a:pt x="176213" y="6113462"/>
                </a:lnTo>
                <a:lnTo>
                  <a:pt x="168275" y="6056312"/>
                </a:lnTo>
                <a:lnTo>
                  <a:pt x="157163" y="6003925"/>
                </a:lnTo>
                <a:lnTo>
                  <a:pt x="142875" y="5956300"/>
                </a:lnTo>
                <a:lnTo>
                  <a:pt x="127000" y="5915025"/>
                </a:lnTo>
                <a:lnTo>
                  <a:pt x="107950" y="5876925"/>
                </a:lnTo>
                <a:lnTo>
                  <a:pt x="88900" y="5840412"/>
                </a:lnTo>
                <a:lnTo>
                  <a:pt x="69850" y="5802312"/>
                </a:lnTo>
                <a:lnTo>
                  <a:pt x="52388" y="5762625"/>
                </a:lnTo>
                <a:lnTo>
                  <a:pt x="34925" y="5721350"/>
                </a:lnTo>
                <a:lnTo>
                  <a:pt x="20638" y="5675312"/>
                </a:lnTo>
                <a:lnTo>
                  <a:pt x="11113" y="5622925"/>
                </a:lnTo>
                <a:lnTo>
                  <a:pt x="1588" y="5562600"/>
                </a:lnTo>
                <a:lnTo>
                  <a:pt x="0" y="5494337"/>
                </a:lnTo>
                <a:lnTo>
                  <a:pt x="1588" y="5426075"/>
                </a:lnTo>
                <a:lnTo>
                  <a:pt x="11113" y="5365750"/>
                </a:lnTo>
                <a:lnTo>
                  <a:pt x="20638" y="5313362"/>
                </a:lnTo>
                <a:lnTo>
                  <a:pt x="34925" y="5268912"/>
                </a:lnTo>
                <a:lnTo>
                  <a:pt x="52388" y="5226050"/>
                </a:lnTo>
                <a:lnTo>
                  <a:pt x="69850" y="5186362"/>
                </a:lnTo>
                <a:lnTo>
                  <a:pt x="88900" y="5149850"/>
                </a:lnTo>
                <a:lnTo>
                  <a:pt x="107950" y="5114925"/>
                </a:lnTo>
                <a:lnTo>
                  <a:pt x="127000" y="5075237"/>
                </a:lnTo>
                <a:lnTo>
                  <a:pt x="142875" y="5033962"/>
                </a:lnTo>
                <a:lnTo>
                  <a:pt x="157163" y="4987925"/>
                </a:lnTo>
                <a:lnTo>
                  <a:pt x="168275" y="4935537"/>
                </a:lnTo>
                <a:lnTo>
                  <a:pt x="176213" y="4875212"/>
                </a:lnTo>
                <a:lnTo>
                  <a:pt x="179388" y="4806950"/>
                </a:lnTo>
                <a:lnTo>
                  <a:pt x="176213" y="4738687"/>
                </a:lnTo>
                <a:lnTo>
                  <a:pt x="168275" y="4678362"/>
                </a:lnTo>
                <a:lnTo>
                  <a:pt x="157163" y="4625975"/>
                </a:lnTo>
                <a:lnTo>
                  <a:pt x="142875" y="4579937"/>
                </a:lnTo>
                <a:lnTo>
                  <a:pt x="127000" y="4537075"/>
                </a:lnTo>
                <a:lnTo>
                  <a:pt x="107950" y="4498975"/>
                </a:lnTo>
                <a:lnTo>
                  <a:pt x="69850" y="4424362"/>
                </a:lnTo>
                <a:lnTo>
                  <a:pt x="52388" y="4386262"/>
                </a:lnTo>
                <a:lnTo>
                  <a:pt x="34925" y="4343400"/>
                </a:lnTo>
                <a:lnTo>
                  <a:pt x="20638" y="4297362"/>
                </a:lnTo>
                <a:lnTo>
                  <a:pt x="11113" y="4244975"/>
                </a:lnTo>
                <a:lnTo>
                  <a:pt x="1588" y="4186237"/>
                </a:lnTo>
                <a:lnTo>
                  <a:pt x="0" y="4116387"/>
                </a:lnTo>
                <a:lnTo>
                  <a:pt x="1588" y="4048125"/>
                </a:lnTo>
                <a:lnTo>
                  <a:pt x="11113" y="3987800"/>
                </a:lnTo>
                <a:lnTo>
                  <a:pt x="20638" y="3935412"/>
                </a:lnTo>
                <a:lnTo>
                  <a:pt x="34925" y="3890962"/>
                </a:lnTo>
                <a:lnTo>
                  <a:pt x="52388" y="3848100"/>
                </a:lnTo>
                <a:lnTo>
                  <a:pt x="69850" y="3811587"/>
                </a:lnTo>
                <a:lnTo>
                  <a:pt x="107950" y="3736975"/>
                </a:lnTo>
                <a:lnTo>
                  <a:pt x="127000" y="3697287"/>
                </a:lnTo>
                <a:lnTo>
                  <a:pt x="142875" y="3656012"/>
                </a:lnTo>
                <a:lnTo>
                  <a:pt x="157163" y="3609975"/>
                </a:lnTo>
                <a:lnTo>
                  <a:pt x="168275" y="3557587"/>
                </a:lnTo>
                <a:lnTo>
                  <a:pt x="176213" y="3497262"/>
                </a:lnTo>
                <a:lnTo>
                  <a:pt x="179388" y="3427412"/>
                </a:lnTo>
                <a:lnTo>
                  <a:pt x="176213" y="3360737"/>
                </a:lnTo>
                <a:lnTo>
                  <a:pt x="168275" y="3300412"/>
                </a:lnTo>
                <a:lnTo>
                  <a:pt x="157163" y="3248025"/>
                </a:lnTo>
                <a:lnTo>
                  <a:pt x="142875" y="3201987"/>
                </a:lnTo>
                <a:lnTo>
                  <a:pt x="127000" y="3160712"/>
                </a:lnTo>
                <a:lnTo>
                  <a:pt x="107950" y="3121025"/>
                </a:lnTo>
                <a:lnTo>
                  <a:pt x="88900" y="3084512"/>
                </a:lnTo>
                <a:lnTo>
                  <a:pt x="69850" y="3046412"/>
                </a:lnTo>
                <a:lnTo>
                  <a:pt x="52388" y="3009900"/>
                </a:lnTo>
                <a:lnTo>
                  <a:pt x="34925" y="2967037"/>
                </a:lnTo>
                <a:lnTo>
                  <a:pt x="20638" y="2922587"/>
                </a:lnTo>
                <a:lnTo>
                  <a:pt x="11113" y="2868612"/>
                </a:lnTo>
                <a:lnTo>
                  <a:pt x="1588" y="2809875"/>
                </a:lnTo>
                <a:lnTo>
                  <a:pt x="0" y="2741612"/>
                </a:lnTo>
                <a:lnTo>
                  <a:pt x="1588" y="2671762"/>
                </a:lnTo>
                <a:lnTo>
                  <a:pt x="11113" y="2613025"/>
                </a:lnTo>
                <a:lnTo>
                  <a:pt x="20638" y="2560637"/>
                </a:lnTo>
                <a:lnTo>
                  <a:pt x="34925" y="2513012"/>
                </a:lnTo>
                <a:lnTo>
                  <a:pt x="52388" y="2471737"/>
                </a:lnTo>
                <a:lnTo>
                  <a:pt x="69850" y="2433637"/>
                </a:lnTo>
                <a:lnTo>
                  <a:pt x="88900" y="2395537"/>
                </a:lnTo>
                <a:lnTo>
                  <a:pt x="107950" y="2359025"/>
                </a:lnTo>
                <a:lnTo>
                  <a:pt x="127000" y="2319337"/>
                </a:lnTo>
                <a:lnTo>
                  <a:pt x="142875" y="2278062"/>
                </a:lnTo>
                <a:lnTo>
                  <a:pt x="157163" y="2232025"/>
                </a:lnTo>
                <a:lnTo>
                  <a:pt x="168275" y="2179637"/>
                </a:lnTo>
                <a:lnTo>
                  <a:pt x="176213" y="2119312"/>
                </a:lnTo>
                <a:lnTo>
                  <a:pt x="179388" y="2051050"/>
                </a:lnTo>
                <a:lnTo>
                  <a:pt x="176213" y="1982787"/>
                </a:lnTo>
                <a:lnTo>
                  <a:pt x="168275" y="1922462"/>
                </a:lnTo>
                <a:lnTo>
                  <a:pt x="157163" y="1870075"/>
                </a:lnTo>
                <a:lnTo>
                  <a:pt x="142875" y="1824037"/>
                </a:lnTo>
                <a:lnTo>
                  <a:pt x="127000" y="1782762"/>
                </a:lnTo>
                <a:lnTo>
                  <a:pt x="107950" y="1743075"/>
                </a:lnTo>
                <a:lnTo>
                  <a:pt x="88900" y="1708150"/>
                </a:lnTo>
                <a:lnTo>
                  <a:pt x="69850" y="1671637"/>
                </a:lnTo>
                <a:lnTo>
                  <a:pt x="52388" y="1631950"/>
                </a:lnTo>
                <a:lnTo>
                  <a:pt x="34925" y="1589087"/>
                </a:lnTo>
                <a:lnTo>
                  <a:pt x="20638" y="1544637"/>
                </a:lnTo>
                <a:lnTo>
                  <a:pt x="11113" y="1492250"/>
                </a:lnTo>
                <a:lnTo>
                  <a:pt x="1588" y="1431925"/>
                </a:lnTo>
                <a:lnTo>
                  <a:pt x="0" y="1363662"/>
                </a:lnTo>
                <a:lnTo>
                  <a:pt x="1588" y="1295400"/>
                </a:lnTo>
                <a:lnTo>
                  <a:pt x="11113" y="1235075"/>
                </a:lnTo>
                <a:lnTo>
                  <a:pt x="20638" y="1182687"/>
                </a:lnTo>
                <a:lnTo>
                  <a:pt x="34925" y="1136650"/>
                </a:lnTo>
                <a:lnTo>
                  <a:pt x="52388" y="1095375"/>
                </a:lnTo>
                <a:lnTo>
                  <a:pt x="69850" y="1055687"/>
                </a:lnTo>
                <a:lnTo>
                  <a:pt x="88900" y="1017587"/>
                </a:lnTo>
                <a:lnTo>
                  <a:pt x="107950" y="981075"/>
                </a:lnTo>
                <a:lnTo>
                  <a:pt x="127000" y="942975"/>
                </a:lnTo>
                <a:lnTo>
                  <a:pt x="142875" y="901700"/>
                </a:lnTo>
                <a:lnTo>
                  <a:pt x="157163" y="854075"/>
                </a:lnTo>
                <a:lnTo>
                  <a:pt x="168275" y="801687"/>
                </a:lnTo>
                <a:lnTo>
                  <a:pt x="176213" y="744537"/>
                </a:lnTo>
                <a:lnTo>
                  <a:pt x="179388" y="673100"/>
                </a:lnTo>
                <a:lnTo>
                  <a:pt x="176213" y="606425"/>
                </a:lnTo>
                <a:lnTo>
                  <a:pt x="168275" y="546100"/>
                </a:lnTo>
                <a:lnTo>
                  <a:pt x="157163" y="496887"/>
                </a:lnTo>
                <a:lnTo>
                  <a:pt x="142875" y="450850"/>
                </a:lnTo>
                <a:lnTo>
                  <a:pt x="127000" y="409575"/>
                </a:lnTo>
                <a:lnTo>
                  <a:pt x="109538" y="369887"/>
                </a:lnTo>
                <a:lnTo>
                  <a:pt x="92075" y="334962"/>
                </a:lnTo>
                <a:lnTo>
                  <a:pt x="73025" y="296862"/>
                </a:lnTo>
                <a:lnTo>
                  <a:pt x="53975" y="260350"/>
                </a:lnTo>
                <a:lnTo>
                  <a:pt x="38100" y="217487"/>
                </a:lnTo>
                <a:lnTo>
                  <a:pt x="22225" y="174625"/>
                </a:lnTo>
                <a:lnTo>
                  <a:pt x="12700" y="122237"/>
                </a:lnTo>
                <a:lnTo>
                  <a:pt x="4763" y="66675"/>
                </a:lnTo>
                <a:close/>
              </a:path>
            </a:pathLst>
          </a:custGeom>
        </p:spPr>
      </p:pic>
    </p:spTree>
    <p:extLst>
      <p:ext uri="{BB962C8B-B14F-4D97-AF65-F5344CB8AC3E}">
        <p14:creationId xmlns:p14="http://schemas.microsoft.com/office/powerpoint/2010/main" val="2600414139"/>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
  <TotalTime>350</TotalTime>
  <Words>816</Words>
  <Application>Microsoft Office PowerPoint</Application>
  <PresentationFormat>Breedbeeld</PresentationFormat>
  <Paragraphs>81</Paragraphs>
  <Slides>19</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19</vt:i4>
      </vt:variant>
    </vt:vector>
  </HeadingPairs>
  <TitlesOfParts>
    <vt:vector size="25" baseType="lpstr">
      <vt:lpstr>Arial</vt:lpstr>
      <vt:lpstr>Gill Sans MT</vt:lpstr>
      <vt:lpstr>Impact</vt:lpstr>
      <vt:lpstr>Mate</vt:lpstr>
      <vt:lpstr>proxima-nova</vt:lpstr>
      <vt:lpstr>Badge</vt:lpstr>
      <vt:lpstr>Bierproeverij</vt:lpstr>
      <vt:lpstr>Omer </vt:lpstr>
      <vt:lpstr>Achtergrond </vt:lpstr>
      <vt:lpstr>Het bier</vt:lpstr>
      <vt:lpstr>Hapje </vt:lpstr>
      <vt:lpstr>KRIEK </vt:lpstr>
      <vt:lpstr>Het bier </vt:lpstr>
      <vt:lpstr>Hapje </vt:lpstr>
      <vt:lpstr>Sint bernardus </vt:lpstr>
      <vt:lpstr>Het bier </vt:lpstr>
      <vt:lpstr>Hapje </vt:lpstr>
      <vt:lpstr>Rodenbach </vt:lpstr>
      <vt:lpstr>Het bier </vt:lpstr>
      <vt:lpstr>Hapje </vt:lpstr>
      <vt:lpstr>een kleine katerquiz </vt:lpstr>
      <vt:lpstr>een kleine katerquiz </vt:lpstr>
      <vt:lpstr>een kleine katerquiz </vt:lpstr>
      <vt:lpstr>een kleine katerquiz </vt:lpstr>
      <vt:lpstr>Einde </vt:lpstr>
    </vt:vector>
  </TitlesOfParts>
  <Company>Stad Menen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Bierproeverij</dc:title>
  <dc:creator>Ellen Deleu</dc:creator>
  <cp:lastModifiedBy>Ellen Deleu</cp:lastModifiedBy>
  <cp:revision>16</cp:revision>
  <dcterms:created xsi:type="dcterms:W3CDTF">2023-06-05T07:21:01Z</dcterms:created>
  <dcterms:modified xsi:type="dcterms:W3CDTF">2023-06-06T10:31:53Z</dcterms:modified>
</cp:coreProperties>
</file>