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71" r:id="rId10"/>
    <p:sldId id="263" r:id="rId11"/>
    <p:sldId id="264" r:id="rId12"/>
    <p:sldId id="265" r:id="rId13"/>
    <p:sldId id="266" r:id="rId14"/>
    <p:sldId id="267" r:id="rId15"/>
    <p:sldId id="268" r:id="rId16"/>
    <p:sldId id="275" r:id="rId17"/>
    <p:sldId id="276" r:id="rId18"/>
    <p:sldId id="269" r:id="rId19"/>
    <p:sldId id="272" r:id="rId20"/>
    <p:sldId id="273" r:id="rId21"/>
    <p:sldId id="274" r:id="rId22"/>
    <p:sldId id="278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A108A-6773-480D-9AA5-0694D42684D0}" type="datetimeFigureOut">
              <a:rPr lang="nl-BE" smtClean="0"/>
              <a:t>8/01/2024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6299B-05F9-4C35-A9E8-D922B91BAA3A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44368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A108A-6773-480D-9AA5-0694D42684D0}" type="datetimeFigureOut">
              <a:rPr lang="nl-BE" smtClean="0"/>
              <a:t>8/01/2024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6299B-05F9-4C35-A9E8-D922B91BAA3A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82357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A108A-6773-480D-9AA5-0694D42684D0}" type="datetimeFigureOut">
              <a:rPr lang="nl-BE" smtClean="0"/>
              <a:t>8/01/2024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6299B-05F9-4C35-A9E8-D922B91BAA3A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15593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A108A-6773-480D-9AA5-0694D42684D0}" type="datetimeFigureOut">
              <a:rPr lang="nl-BE" smtClean="0"/>
              <a:t>8/01/2024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6299B-05F9-4C35-A9E8-D922B91BAA3A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52809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A108A-6773-480D-9AA5-0694D42684D0}" type="datetimeFigureOut">
              <a:rPr lang="nl-BE" smtClean="0"/>
              <a:t>8/01/2024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6299B-05F9-4C35-A9E8-D922B91BAA3A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90795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A108A-6773-480D-9AA5-0694D42684D0}" type="datetimeFigureOut">
              <a:rPr lang="nl-BE" smtClean="0"/>
              <a:t>8/01/2024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6299B-05F9-4C35-A9E8-D922B91BAA3A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3035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A108A-6773-480D-9AA5-0694D42684D0}" type="datetimeFigureOut">
              <a:rPr lang="nl-BE" smtClean="0"/>
              <a:t>8/01/2024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6299B-05F9-4C35-A9E8-D922B91BAA3A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96894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A108A-6773-480D-9AA5-0694D42684D0}" type="datetimeFigureOut">
              <a:rPr lang="nl-BE" smtClean="0"/>
              <a:t>8/01/2024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6299B-05F9-4C35-A9E8-D922B91BAA3A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5021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A108A-6773-480D-9AA5-0694D42684D0}" type="datetimeFigureOut">
              <a:rPr lang="nl-BE" smtClean="0"/>
              <a:t>8/01/2024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6299B-05F9-4C35-A9E8-D922B91BAA3A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51728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A108A-6773-480D-9AA5-0694D42684D0}" type="datetimeFigureOut">
              <a:rPr lang="nl-BE" smtClean="0"/>
              <a:t>8/01/2024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6299B-05F9-4C35-A9E8-D922B91BAA3A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98469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A108A-6773-480D-9AA5-0694D42684D0}" type="datetimeFigureOut">
              <a:rPr lang="nl-BE" smtClean="0"/>
              <a:t>8/01/2024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6299B-05F9-4C35-A9E8-D922B91BAA3A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63718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A108A-6773-480D-9AA5-0694D42684D0}" type="datetimeFigureOut">
              <a:rPr lang="nl-BE" smtClean="0"/>
              <a:t>8/01/2024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6299B-05F9-4C35-A9E8-D922B91BAA3A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58617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sz="8800" b="1" dirty="0" smtClean="0"/>
              <a:t>Waar of </a:t>
            </a:r>
            <a:r>
              <a:rPr lang="nl-BE" sz="8000" b="1" dirty="0" smtClean="0"/>
              <a:t>niet</a:t>
            </a:r>
            <a:r>
              <a:rPr lang="nl-BE" sz="8800" b="1" dirty="0" smtClean="0"/>
              <a:t> Waar</a:t>
            </a:r>
            <a:endParaRPr lang="nl-BE" sz="8800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257586"/>
          </a:xfrm>
        </p:spPr>
        <p:txBody>
          <a:bodyPr>
            <a:noAutofit/>
          </a:bodyPr>
          <a:lstStyle/>
          <a:p>
            <a:r>
              <a:rPr lang="nl-BE" sz="6600" b="1" dirty="0" smtClean="0"/>
              <a:t>Thema </a:t>
            </a:r>
          </a:p>
          <a:p>
            <a:r>
              <a:rPr lang="nl-BE" sz="6600" b="1" dirty="0" smtClean="0"/>
              <a:t>Winter</a:t>
            </a:r>
          </a:p>
        </p:txBody>
      </p:sp>
    </p:spTree>
    <p:extLst>
      <p:ext uri="{BB962C8B-B14F-4D97-AF65-F5344CB8AC3E}">
        <p14:creationId xmlns:p14="http://schemas.microsoft.com/office/powerpoint/2010/main" val="2627774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/>
            </a:r>
            <a:br>
              <a:rPr lang="nl-BE" sz="4000" b="1" dirty="0"/>
            </a:br>
            <a:r>
              <a:rPr lang="nl-BE" sz="4000" b="1" dirty="0" smtClean="0"/>
              <a:t>Waar of niet Waar?</a:t>
            </a:r>
            <a:endParaRPr lang="nl-BE" sz="40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Op 21 december hebben we de langste nacht?</a:t>
            </a:r>
          </a:p>
        </p:txBody>
      </p:sp>
      <p:pic>
        <p:nvPicPr>
          <p:cNvPr id="3074" name="Picture 2" descr="Nuit des étoiles: notre sélection d'applications pour mieux observer le cie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544894"/>
            <a:ext cx="5181600" cy="291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148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4000" b="1" dirty="0" smtClean="0"/>
              <a:t>Op 21 december hebben we de langste nacht?</a:t>
            </a:r>
            <a:endParaRPr lang="nl-BE" sz="4000" b="1" dirty="0" smtClean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Wordt ook wel de kortste dag genoem</a:t>
            </a:r>
            <a:r>
              <a:rPr lang="nl-BE" sz="3600" b="1" dirty="0" smtClean="0"/>
              <a:t>d. Het is licht vanaf 8u46 tot 16u29.</a:t>
            </a:r>
            <a:endParaRPr lang="nl-BE" sz="3600" b="1" dirty="0" smtClean="0"/>
          </a:p>
          <a:p>
            <a:endParaRPr lang="nl-BE" sz="3600" b="1" dirty="0"/>
          </a:p>
        </p:txBody>
      </p:sp>
    </p:spTree>
    <p:extLst>
      <p:ext uri="{BB962C8B-B14F-4D97-AF65-F5344CB8AC3E}">
        <p14:creationId xmlns:p14="http://schemas.microsoft.com/office/powerpoint/2010/main" val="3984412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/>
            </a:r>
            <a:br>
              <a:rPr lang="nl-BE" sz="4000" b="1" dirty="0"/>
            </a:br>
            <a:r>
              <a:rPr lang="nl-BE" sz="4000" b="1" dirty="0" smtClean="0"/>
              <a:t>Waar of niet Waar?</a:t>
            </a:r>
            <a:endParaRPr lang="nl-BE" sz="40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Het huis van een </a:t>
            </a:r>
            <a:r>
              <a:rPr lang="nl-BE" sz="3600" b="1" dirty="0" err="1" smtClean="0"/>
              <a:t>ekismo</a:t>
            </a:r>
            <a:r>
              <a:rPr lang="nl-BE" sz="3600" b="1" dirty="0" smtClean="0"/>
              <a:t> heet een ijshut?</a:t>
            </a:r>
          </a:p>
        </p:txBody>
      </p:sp>
      <p:pic>
        <p:nvPicPr>
          <p:cNvPr id="4098" name="Picture 2" descr="How do Eskimos keep warm? | Bushcraft Buddy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182614"/>
            <a:ext cx="5181600" cy="3456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155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4000" b="1" dirty="0" smtClean="0"/>
              <a:t>Het huis van een </a:t>
            </a:r>
            <a:r>
              <a:rPr lang="nl-BE" sz="4000" b="1" dirty="0"/>
              <a:t>E</a:t>
            </a:r>
            <a:r>
              <a:rPr lang="nl-BE" sz="4000" b="1" dirty="0" smtClean="0"/>
              <a:t>skimo heet een ijshut?</a:t>
            </a:r>
            <a:r>
              <a:rPr lang="nl-BE" b="1" dirty="0" smtClean="0"/>
              <a:t/>
            </a:r>
            <a:br>
              <a:rPr lang="nl-BE" b="1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Niet waar!</a:t>
            </a:r>
          </a:p>
          <a:p>
            <a:r>
              <a:rPr lang="nl-BE" sz="3600" b="1" dirty="0" smtClean="0"/>
              <a:t>Een iglo</a:t>
            </a:r>
          </a:p>
        </p:txBody>
      </p:sp>
      <p:pic>
        <p:nvPicPr>
          <p:cNvPr id="6146" name="Picture 2" descr="Datoteka:Eskimo family and their igloo cph.3c36050.jpg – Wikipedija /  Википедиј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173" y="1896508"/>
            <a:ext cx="4475205" cy="357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1022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4000" b="1" dirty="0" smtClean="0"/>
              <a:t>Waar of niet waar?</a:t>
            </a:r>
            <a:endParaRPr lang="nl-BE" sz="40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Een huisjesslak doet een winterslaap om te kunnen overleven tijdens de winter?</a:t>
            </a:r>
            <a:endParaRPr lang="nl-BE" sz="3600" b="1" dirty="0"/>
          </a:p>
        </p:txBody>
      </p:sp>
      <p:pic>
        <p:nvPicPr>
          <p:cNvPr id="7170" name="Picture 2" descr="Slakken zijn ook dieren die een winterslaap houde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812325"/>
            <a:ext cx="5181600" cy="436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93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4000" b="1" dirty="0" smtClean="0"/>
              <a:t>Een huisjesslak doet een winterslaap om te kunnen overleven tijdens de winter?</a:t>
            </a:r>
            <a:endParaRPr lang="nl-BE" sz="40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Ze bedekken de opening van het huis met slijm waardoor ze beschut blijven.</a:t>
            </a:r>
          </a:p>
          <a:p>
            <a:r>
              <a:rPr lang="nl-BE" sz="3600" b="1" dirty="0" smtClean="0"/>
              <a:t>De winterslaap kan een jaar duren.</a:t>
            </a:r>
          </a:p>
          <a:p>
            <a:pPr marL="0" indent="0">
              <a:buNone/>
            </a:pPr>
            <a:endParaRPr lang="nl-BE" sz="3600" b="1" dirty="0" smtClean="0"/>
          </a:p>
        </p:txBody>
      </p:sp>
      <p:pic>
        <p:nvPicPr>
          <p:cNvPr id="8194" name="Picture 2" descr="Huisslak Als Huisdier - Vogel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75509"/>
            <a:ext cx="5181600" cy="405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574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Pinguïns zijn een vogelsoort. Ze kunnen dus net zoals alle vogels vliegen?</a:t>
            </a:r>
            <a:endParaRPr lang="nl-BE" sz="3600" b="1" dirty="0"/>
          </a:p>
        </p:txBody>
      </p:sp>
      <p:pic>
        <p:nvPicPr>
          <p:cNvPr id="15362" name="Picture 2" descr="Tekort aan vrouwtjes drijft mannelijke pinguïns in elkaars armen | Het  Belang van Limburg Mobil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825624"/>
            <a:ext cx="5181600" cy="383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6705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Pinguïns zijn een vogelsoort. Ze kunnen dus net zoals alle vogels vliegen?</a:t>
            </a:r>
            <a:br>
              <a:rPr lang="nl-BE" b="1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Niet waar!</a:t>
            </a:r>
          </a:p>
          <a:p>
            <a:r>
              <a:rPr lang="nl-BE" sz="3600" b="1" dirty="0" smtClean="0"/>
              <a:t>De vleugels zijn te klein om het zware lijf te laten opstijgen.</a:t>
            </a:r>
          </a:p>
          <a:p>
            <a:r>
              <a:rPr lang="nl-BE" sz="3600" b="1" dirty="0" smtClean="0"/>
              <a:t>Ze kunnen wel zwemmen.</a:t>
            </a:r>
            <a:endParaRPr lang="nl-BE" sz="3600" b="1" dirty="0"/>
          </a:p>
        </p:txBody>
      </p:sp>
      <p:pic>
        <p:nvPicPr>
          <p:cNvPr id="16386" name="Picture 2" descr="Het dilemma van de natuurdocumentairemaker: pinguïns redden of laten  doodvriezen?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666" y="1825625"/>
            <a:ext cx="5437212" cy="3987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3370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4000" b="1" dirty="0" smtClean="0"/>
              <a:t>Waar of niet waar?</a:t>
            </a:r>
            <a:endParaRPr lang="nl-BE" sz="40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Levertraan werd vroeger gegeven in de winter omdat er veel vitamines in zitten?</a:t>
            </a:r>
            <a:endParaRPr lang="nl-BE" sz="3600" dirty="0"/>
          </a:p>
        </p:txBody>
      </p:sp>
      <p:pic>
        <p:nvPicPr>
          <p:cNvPr id="9218" name="Picture 2" descr="Levertraan – Minnertsga Vroeg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672" y="1825625"/>
            <a:ext cx="210865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9982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Levertraan werd vroeger gegeven in de winter omdat er veel vitamines in zitten?</a:t>
            </a:r>
            <a:br>
              <a:rPr lang="nl-BE" b="1" dirty="0" smtClean="0"/>
            </a:br>
            <a:endParaRPr lang="nl-BE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Rijk aan vitamine A en vitamine D</a:t>
            </a:r>
          </a:p>
          <a:p>
            <a:r>
              <a:rPr lang="nl-BE" sz="3600" b="1" dirty="0" smtClean="0"/>
              <a:t>Levertraan wordt gemaakt van de lever van kabeljauw, schelvis of heilbot.</a:t>
            </a:r>
          </a:p>
          <a:p>
            <a:pPr marL="0" indent="0">
              <a:buNone/>
            </a:pPr>
            <a:endParaRPr lang="nl-BE" b="1" dirty="0"/>
          </a:p>
        </p:txBody>
      </p:sp>
      <p:pic>
        <p:nvPicPr>
          <p:cNvPr id="10242" name="Picture 2" descr="De 'R' komt in de maand; in de cryo.. | Ridderkerk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627" y="1949193"/>
            <a:ext cx="4796254" cy="392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004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4000" b="1" dirty="0" err="1" smtClean="0"/>
              <a:t>Waar</a:t>
            </a:r>
            <a:r>
              <a:rPr lang="fr-BE" sz="4000" b="1" dirty="0" smtClean="0"/>
              <a:t> of niet </a:t>
            </a:r>
            <a:r>
              <a:rPr lang="fr-BE" sz="4000" b="1" dirty="0" err="1" smtClean="0"/>
              <a:t>waar</a:t>
            </a:r>
            <a:r>
              <a:rPr lang="fr-BE" sz="4000" b="1" dirty="0" smtClean="0"/>
              <a:t>?</a:t>
            </a:r>
            <a:endParaRPr lang="nl-BE" sz="4000" b="1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fr-BE" sz="3600" b="1" dirty="0" err="1" smtClean="0"/>
              <a:t>Vrouwen</a:t>
            </a:r>
            <a:r>
              <a:rPr lang="fr-BE" sz="3600" b="1" dirty="0" smtClean="0"/>
              <a:t> </a:t>
            </a:r>
            <a:r>
              <a:rPr lang="fr-BE" sz="3600" b="1" dirty="0" err="1" smtClean="0"/>
              <a:t>hebben</a:t>
            </a:r>
            <a:r>
              <a:rPr lang="fr-BE" sz="3600" b="1" dirty="0" smtClean="0"/>
              <a:t> het </a:t>
            </a:r>
            <a:r>
              <a:rPr lang="fr-BE" sz="3600" b="1" dirty="0" err="1" smtClean="0"/>
              <a:t>vaker</a:t>
            </a:r>
            <a:r>
              <a:rPr lang="fr-BE" sz="3600" b="1" dirty="0" smtClean="0"/>
              <a:t> </a:t>
            </a:r>
            <a:r>
              <a:rPr lang="fr-BE" sz="3600" b="1" dirty="0" err="1" smtClean="0"/>
              <a:t>koud</a:t>
            </a:r>
            <a:r>
              <a:rPr lang="fr-BE" sz="3600" b="1" dirty="0" smtClean="0"/>
              <a:t> dan </a:t>
            </a:r>
            <a:r>
              <a:rPr lang="fr-BE" sz="3600" b="1" dirty="0" err="1" smtClean="0"/>
              <a:t>mannen</a:t>
            </a:r>
            <a:r>
              <a:rPr lang="fr-BE" sz="3600" b="1" dirty="0" smtClean="0"/>
              <a:t>?</a:t>
            </a:r>
            <a:endParaRPr lang="nl-BE" sz="3600" b="1" dirty="0"/>
          </a:p>
        </p:txBody>
      </p:sp>
      <p:pic>
        <p:nvPicPr>
          <p:cNvPr id="2050" name="Picture 2" descr="Afbeeldingsresultaat voor man en vrouw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188" y="1482566"/>
            <a:ext cx="5841370" cy="367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1243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De poolvos leeft in het koude IJsland. Daarom is zijn vacht altijd wit?</a:t>
            </a:r>
            <a:endParaRPr lang="nl-BE" sz="3600" b="1" dirty="0"/>
          </a:p>
        </p:txBody>
      </p:sp>
      <p:pic>
        <p:nvPicPr>
          <p:cNvPr id="13318" name="Picture 6" descr="Poolvos (Heimskautarefur). | Poolvos, Dieren, Paarde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825625"/>
            <a:ext cx="5181600" cy="345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0029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De poolvos leeft in het koude IJsland. Daarom is zijn vacht altijd wit?</a:t>
            </a:r>
            <a:br>
              <a:rPr lang="nl-BE" b="1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Niet waar!</a:t>
            </a:r>
          </a:p>
          <a:p>
            <a:r>
              <a:rPr lang="nl-BE" sz="3600" b="1" dirty="0" smtClean="0"/>
              <a:t>In de zomer krijgt de poolvos een bruine vacht.</a:t>
            </a:r>
          </a:p>
        </p:txBody>
      </p:sp>
      <p:pic>
        <p:nvPicPr>
          <p:cNvPr id="14338" name="Picture 2" descr="Poolvos - foto van svandorp - Dieren - Zoom.n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199" y="1825625"/>
            <a:ext cx="5484341" cy="421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2260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sz="8000" b="1" dirty="0" smtClean="0"/>
              <a:t>Waar of niet Waar</a:t>
            </a:r>
            <a:endParaRPr lang="nl-BE" sz="800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l-BE" sz="6600" b="1" dirty="0" smtClean="0"/>
              <a:t>Thema Nieuwjaar</a:t>
            </a:r>
            <a:endParaRPr lang="nl-BE" sz="6600" b="1" dirty="0"/>
          </a:p>
        </p:txBody>
      </p:sp>
    </p:spTree>
    <p:extLst>
      <p:ext uri="{BB962C8B-B14F-4D97-AF65-F5344CB8AC3E}">
        <p14:creationId xmlns:p14="http://schemas.microsoft.com/office/powerpoint/2010/main" val="32716172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Overal in de wereld wordt nieuwjaar gevierd op 1 januari?</a:t>
            </a:r>
            <a:endParaRPr lang="nl-BE" sz="3600" b="1" dirty="0"/>
          </a:p>
        </p:txBody>
      </p:sp>
      <p:pic>
        <p:nvPicPr>
          <p:cNvPr id="17410" name="Picture 2" descr="Moderne nieuwjaarskaart 2024 gelukkig nieuwjaar | Kaartje2g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837" y="1825625"/>
            <a:ext cx="5181600" cy="367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6697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Overal in de wereld wordt nieuwjaar gevierd op 1 januari?</a:t>
            </a:r>
            <a:endParaRPr lang="nl-BE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Niet waar!</a:t>
            </a:r>
          </a:p>
          <a:p>
            <a:r>
              <a:rPr lang="nl-BE" sz="3600" b="1" dirty="0" smtClean="0"/>
              <a:t>Het islamitisch nieuwjaar wordt elk jaar op een andere dag gevierd.</a:t>
            </a:r>
          </a:p>
          <a:p>
            <a:r>
              <a:rPr lang="nl-BE" sz="3600" b="1" dirty="0" smtClean="0"/>
              <a:t>In 2023: 19 juli</a:t>
            </a:r>
          </a:p>
          <a:p>
            <a:r>
              <a:rPr lang="nl-BE" sz="3600" b="1" dirty="0" smtClean="0"/>
              <a:t>In 2024: 6 juli</a:t>
            </a:r>
            <a:endParaRPr lang="nl-BE" sz="3600" b="1" dirty="0"/>
          </a:p>
        </p:txBody>
      </p:sp>
      <p:pic>
        <p:nvPicPr>
          <p:cNvPr id="18434" name="Picture 2" descr="Islamitisch nieuwjaar 226550 Vectorkunst bij Vecteezy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49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Vuurwerk werd oorspronkelijk gebruikt voor het verjagen van boze geesten?</a:t>
            </a:r>
            <a:endParaRPr lang="nl-BE" sz="3600" b="1" dirty="0"/>
          </a:p>
        </p:txBody>
      </p:sp>
      <p:pic>
        <p:nvPicPr>
          <p:cNvPr id="20482" name="Picture 2" descr="40 Quotes over het Nieuwe Jaar | Nieuwjaar | Vriendenboeke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825625"/>
            <a:ext cx="5181600" cy="30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8666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Vuurwerk werd oorspronkelijk gebruikt voor het verjagen van boze geesten?</a:t>
            </a:r>
            <a:br>
              <a:rPr lang="nl-BE" b="1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Vroeger dacht men dat de lucht tussen Kerstmis en Oud en Nieuw vol zat met boze geesten.</a:t>
            </a:r>
          </a:p>
          <a:p>
            <a:r>
              <a:rPr lang="nl-BE" sz="3600" b="1" dirty="0" smtClean="0"/>
              <a:t>Door veel lawaai te maken konden ze de geesten wegjagen.</a:t>
            </a:r>
            <a:endParaRPr lang="nl-BE" sz="3600" b="1" dirty="0"/>
          </a:p>
        </p:txBody>
      </p:sp>
      <p:pic>
        <p:nvPicPr>
          <p:cNvPr id="19458" name="Picture 2" descr="Oud en nieuw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341983"/>
            <a:ext cx="5181600" cy="3610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83461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Katten en honden zijn bang voor vuurwerk?</a:t>
            </a:r>
            <a:endParaRPr lang="nl-BE" sz="3600" b="1" dirty="0"/>
          </a:p>
        </p:txBody>
      </p:sp>
      <p:pic>
        <p:nvPicPr>
          <p:cNvPr id="21506" name="Picture 2" descr="https://www.rtlnieuws.nl/sites/default/files/content/images/2023/12/21/hond%20vuurwerk.jpg?itok=dBUYOSKm&amp;width=1024&amp;height=576&amp;impolicy=semi_dynamic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825624"/>
            <a:ext cx="5181600" cy="394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1492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Katten en honden zijn bang voor vuurwerk?</a:t>
            </a:r>
            <a:br>
              <a:rPr lang="nl-BE" b="1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Belangrijk dat ze een rustige plek hebben weg van het raam.</a:t>
            </a:r>
          </a:p>
          <a:p>
            <a:r>
              <a:rPr lang="nl-BE" sz="3600" b="1" dirty="0" smtClean="0"/>
              <a:t>Troosten</a:t>
            </a:r>
            <a:endParaRPr lang="nl-BE" sz="3600" b="1" dirty="0"/>
          </a:p>
        </p:txBody>
      </p:sp>
      <p:pic>
        <p:nvPicPr>
          <p:cNvPr id="22530" name="Picture 2" descr="Vuurwerkangst | Dierenkliniek Overhage | Cuijk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062736"/>
            <a:ext cx="5181600" cy="381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3580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De </a:t>
            </a:r>
            <a:r>
              <a:rPr lang="nl-BE" sz="3600" b="1" dirty="0"/>
              <a:t>N</a:t>
            </a:r>
            <a:r>
              <a:rPr lang="nl-BE" sz="3600" b="1" dirty="0" smtClean="0"/>
              <a:t>ieuwjaarsduik ontstond in Canada?</a:t>
            </a:r>
            <a:endParaRPr lang="nl-BE" sz="3600" b="1" dirty="0"/>
          </a:p>
        </p:txBody>
      </p:sp>
      <p:pic>
        <p:nvPicPr>
          <p:cNvPr id="23554" name="Picture 2" descr="Eerste Nieuwjaarsduik | IsGeschiedeni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845" y="1825625"/>
            <a:ext cx="5295122" cy="339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958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4000" b="1" dirty="0" err="1" smtClean="0"/>
              <a:t>Vrouwen</a:t>
            </a:r>
            <a:r>
              <a:rPr lang="fr-BE" sz="4000" b="1" dirty="0" smtClean="0"/>
              <a:t> </a:t>
            </a:r>
            <a:r>
              <a:rPr lang="fr-BE" sz="4000" b="1" dirty="0" err="1" smtClean="0"/>
              <a:t>hebben</a:t>
            </a:r>
            <a:r>
              <a:rPr lang="fr-BE" sz="4000" b="1" dirty="0" smtClean="0"/>
              <a:t> het </a:t>
            </a:r>
            <a:r>
              <a:rPr lang="fr-BE" sz="4000" b="1" dirty="0" err="1" smtClean="0"/>
              <a:t>vaker</a:t>
            </a:r>
            <a:r>
              <a:rPr lang="fr-BE" sz="4000" b="1" dirty="0" smtClean="0"/>
              <a:t> </a:t>
            </a:r>
            <a:r>
              <a:rPr lang="fr-BE" sz="4000" b="1" dirty="0" err="1" smtClean="0"/>
              <a:t>koud</a:t>
            </a:r>
            <a:r>
              <a:rPr lang="fr-BE" sz="4000" b="1" dirty="0" smtClean="0"/>
              <a:t> dan </a:t>
            </a:r>
            <a:r>
              <a:rPr lang="fr-BE" sz="4000" b="1" dirty="0" err="1" smtClean="0"/>
              <a:t>mannen</a:t>
            </a:r>
            <a:r>
              <a:rPr lang="fr-BE" sz="4000" b="1" dirty="0" smtClean="0"/>
              <a:t>?</a:t>
            </a:r>
            <a:endParaRPr lang="nl-BE" sz="40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BE" sz="3600" b="1" dirty="0" err="1" smtClean="0"/>
              <a:t>Waar</a:t>
            </a:r>
            <a:r>
              <a:rPr lang="fr-BE" sz="3600" b="1" dirty="0" smtClean="0"/>
              <a:t>!</a:t>
            </a:r>
          </a:p>
          <a:p>
            <a:r>
              <a:rPr lang="fr-BE" sz="3600" b="1" dirty="0" err="1" smtClean="0"/>
              <a:t>Bij</a:t>
            </a:r>
            <a:r>
              <a:rPr lang="fr-BE" sz="3600" b="1" dirty="0" smtClean="0"/>
              <a:t> </a:t>
            </a:r>
            <a:r>
              <a:rPr lang="fr-BE" sz="3600" b="1" dirty="0" err="1" smtClean="0"/>
              <a:t>vrouwen</a:t>
            </a:r>
            <a:r>
              <a:rPr lang="fr-BE" sz="3600" b="1" dirty="0" smtClean="0"/>
              <a:t> </a:t>
            </a:r>
            <a:r>
              <a:rPr lang="fr-BE" sz="3600" b="1" dirty="0" err="1" smtClean="0"/>
              <a:t>stroomt</a:t>
            </a:r>
            <a:r>
              <a:rPr lang="fr-BE" sz="3600" b="1" dirty="0" smtClean="0"/>
              <a:t> er </a:t>
            </a:r>
            <a:r>
              <a:rPr lang="fr-BE" sz="3600" b="1" dirty="0" err="1" smtClean="0"/>
              <a:t>minder</a:t>
            </a:r>
            <a:r>
              <a:rPr lang="fr-BE" sz="3600" b="1" dirty="0" smtClean="0"/>
              <a:t> </a:t>
            </a:r>
            <a:r>
              <a:rPr lang="fr-BE" sz="3600" b="1" dirty="0" err="1" smtClean="0"/>
              <a:t>bloed</a:t>
            </a:r>
            <a:r>
              <a:rPr lang="fr-BE" sz="3600" b="1" dirty="0" smtClean="0"/>
              <a:t> </a:t>
            </a:r>
            <a:r>
              <a:rPr lang="fr-BE" sz="3600" b="1" dirty="0" err="1" smtClean="0"/>
              <a:t>naar</a:t>
            </a:r>
            <a:r>
              <a:rPr lang="fr-BE" sz="3600" b="1" dirty="0" smtClean="0"/>
              <a:t> de </a:t>
            </a:r>
            <a:r>
              <a:rPr lang="fr-BE" sz="3600" b="1" dirty="0" err="1" smtClean="0"/>
              <a:t>handen</a:t>
            </a:r>
            <a:r>
              <a:rPr lang="fr-BE" sz="3600" b="1" dirty="0" smtClean="0"/>
              <a:t> en </a:t>
            </a:r>
            <a:r>
              <a:rPr lang="fr-BE" sz="3600" b="1" dirty="0" err="1" smtClean="0"/>
              <a:t>voeten</a:t>
            </a:r>
            <a:r>
              <a:rPr lang="fr-BE" sz="3600" b="1" dirty="0" smtClean="0"/>
              <a:t> en </a:t>
            </a:r>
            <a:r>
              <a:rPr lang="fr-BE" sz="3600" b="1" dirty="0" err="1" smtClean="0"/>
              <a:t>zo</a:t>
            </a:r>
            <a:r>
              <a:rPr lang="fr-BE" sz="3600" b="1" dirty="0" smtClean="0"/>
              <a:t> </a:t>
            </a:r>
            <a:r>
              <a:rPr lang="fr-BE" sz="3600" b="1" dirty="0" err="1" smtClean="0"/>
              <a:t>krijgen</a:t>
            </a:r>
            <a:r>
              <a:rPr lang="fr-BE" sz="3600" b="1" dirty="0" smtClean="0"/>
              <a:t> </a:t>
            </a:r>
            <a:r>
              <a:rPr lang="fr-BE" sz="3600" b="1" dirty="0" err="1" smtClean="0"/>
              <a:t>ze</a:t>
            </a:r>
            <a:r>
              <a:rPr lang="fr-BE" sz="3600" b="1" dirty="0" smtClean="0"/>
              <a:t> het </a:t>
            </a:r>
            <a:r>
              <a:rPr lang="fr-BE" sz="3600" b="1" dirty="0" err="1" smtClean="0"/>
              <a:t>sneller</a:t>
            </a:r>
            <a:r>
              <a:rPr lang="fr-BE" sz="3600" b="1" dirty="0" smtClean="0"/>
              <a:t> </a:t>
            </a:r>
            <a:r>
              <a:rPr lang="fr-BE" sz="3600" b="1" dirty="0" err="1" smtClean="0"/>
              <a:t>koud</a:t>
            </a:r>
            <a:r>
              <a:rPr lang="fr-BE" sz="3600" b="1" dirty="0" smtClean="0"/>
              <a:t>. </a:t>
            </a:r>
          </a:p>
          <a:p>
            <a:r>
              <a:rPr lang="fr-BE" sz="3600" b="1" dirty="0" err="1" smtClean="0"/>
              <a:t>Ook</a:t>
            </a:r>
            <a:r>
              <a:rPr lang="fr-BE" sz="3600" b="1" dirty="0" smtClean="0"/>
              <a:t> de </a:t>
            </a:r>
            <a:r>
              <a:rPr lang="fr-BE" sz="3600" b="1" dirty="0" err="1" smtClean="0"/>
              <a:t>hormonen</a:t>
            </a:r>
            <a:r>
              <a:rPr lang="fr-BE" sz="3600" b="1" dirty="0" smtClean="0"/>
              <a:t> van de </a:t>
            </a:r>
            <a:r>
              <a:rPr lang="fr-BE" sz="3600" b="1" dirty="0" err="1" smtClean="0"/>
              <a:t>vrouw</a:t>
            </a:r>
            <a:r>
              <a:rPr lang="fr-BE" sz="3600" b="1" dirty="0" smtClean="0"/>
              <a:t> </a:t>
            </a:r>
            <a:r>
              <a:rPr lang="fr-BE" sz="3600" b="1" dirty="0" err="1" smtClean="0"/>
              <a:t>spelen</a:t>
            </a:r>
            <a:r>
              <a:rPr lang="fr-BE" sz="3600" b="1" dirty="0" smtClean="0"/>
              <a:t> </a:t>
            </a:r>
            <a:r>
              <a:rPr lang="fr-BE" sz="3600" b="1" dirty="0" err="1" smtClean="0"/>
              <a:t>een</a:t>
            </a:r>
            <a:r>
              <a:rPr lang="fr-BE" sz="3600" b="1" dirty="0" smtClean="0"/>
              <a:t> </a:t>
            </a:r>
            <a:r>
              <a:rPr lang="fr-BE" sz="3600" b="1" dirty="0" err="1" smtClean="0"/>
              <a:t>rol</a:t>
            </a:r>
            <a:r>
              <a:rPr lang="fr-BE" sz="3600" b="1" dirty="0" smtClean="0"/>
              <a:t>. </a:t>
            </a:r>
            <a:endParaRPr lang="nl-BE" sz="3600" b="1" dirty="0"/>
          </a:p>
        </p:txBody>
      </p:sp>
    </p:spTree>
    <p:extLst>
      <p:ext uri="{BB962C8B-B14F-4D97-AF65-F5344CB8AC3E}">
        <p14:creationId xmlns:p14="http://schemas.microsoft.com/office/powerpoint/2010/main" val="18747294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De Nieuwjaarsduik ontstond in Canada?</a:t>
            </a:r>
            <a:br>
              <a:rPr lang="nl-BE" b="1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Op 1 januari 1920.</a:t>
            </a:r>
          </a:p>
          <a:p>
            <a:r>
              <a:rPr lang="nl-BE" sz="3600" b="1" dirty="0" smtClean="0"/>
              <a:t>In 1960 plonsden de eerste Nederlanders in het koude water. </a:t>
            </a:r>
            <a:endParaRPr lang="nl-BE" sz="3600" b="1" dirty="0"/>
          </a:p>
        </p:txBody>
      </p:sp>
      <p:pic>
        <p:nvPicPr>
          <p:cNvPr id="24578" name="Picture 2" descr="Hier in en om Bergen op Zoom kun je een nieuwjaarsduik doe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860" y="1879503"/>
            <a:ext cx="5332445" cy="424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5360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In Spanje wordt er tijdens de jaarwisseling 12 druiven gegeten. Elke klokslag 1 druif.</a:t>
            </a:r>
            <a:endParaRPr lang="nl-BE" sz="3600" b="1" dirty="0"/>
          </a:p>
        </p:txBody>
      </p:sp>
      <p:pic>
        <p:nvPicPr>
          <p:cNvPr id="8" name="Picture 4" descr="Witte druif 'Witte van der Laan' kopen - Garmund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323" y="1620351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8205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65315"/>
            <a:ext cx="10515600" cy="1625374"/>
          </a:xfrm>
        </p:spPr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In Spanje wordt er tijdens de jaarwisseling 12 druiven gegeten. Elke klokslag 1 druif.</a:t>
            </a:r>
            <a:br>
              <a:rPr lang="nl-BE" b="1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Dit is een traditie in Spanje.</a:t>
            </a:r>
          </a:p>
          <a:p>
            <a:r>
              <a:rPr lang="nl-BE" sz="3600" b="1" dirty="0" smtClean="0"/>
              <a:t>Het zou geluk brengen voor het nieuwe jaar.</a:t>
            </a:r>
            <a:endParaRPr lang="nl-BE" sz="3600" b="1" dirty="0"/>
          </a:p>
        </p:txBody>
      </p:sp>
      <p:pic>
        <p:nvPicPr>
          <p:cNvPr id="5" name="Picture 2" descr="Vlag Spanje | Bestel uw Spaanse vlag bij MastenenVlaggen.n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163553"/>
            <a:ext cx="5181600" cy="367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8816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In een driekoningentaart wordt een witte boon of porseleinen beeldje verstopt?</a:t>
            </a:r>
          </a:p>
        </p:txBody>
      </p:sp>
      <p:pic>
        <p:nvPicPr>
          <p:cNvPr id="26630" name="Picture 6" descr="Voedselagentschap waarschuwt: 'Let op met bonen in Driekoningentaart' | De  Standaard Mobil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813" y="1825625"/>
            <a:ext cx="5181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277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In een driekoningentaart wordt een witte boon of porseleinen beeldje verstopt?</a:t>
            </a:r>
            <a:endParaRPr lang="nl-BE" b="1" dirty="0" smtClean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Wie de boon of porseleinen beeldje terug vindt in zijn stuk taart mag koning of koningin zijn voor 1 dag.</a:t>
            </a:r>
            <a:endParaRPr lang="nl-BE" sz="3600" b="1" dirty="0"/>
          </a:p>
        </p:txBody>
      </p:sp>
      <p:pic>
        <p:nvPicPr>
          <p:cNvPr id="5" name="Picture 6" descr="Voedselagentschap waarschuwt: 'Let op met bonen in Driekoningentaart' | De  Standaard Mobil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40767"/>
            <a:ext cx="5181600" cy="378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9398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In Denemarken wordt op 31 december servies tegen het huis van vrienden kapot gesmeten?</a:t>
            </a:r>
            <a:endParaRPr lang="nl-BE" sz="3600" b="1" dirty="0"/>
          </a:p>
        </p:txBody>
      </p:sp>
      <p:pic>
        <p:nvPicPr>
          <p:cNvPr id="28674" name="Picture 2" descr="6x Bijzondere nieuwjaarstradities van over de hele werel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167" y="2100927"/>
            <a:ext cx="5181600" cy="380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2322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In Denemarken wordt op 31 december servies tegen het huis van vrienden kapot gesmeten?</a:t>
            </a:r>
            <a:br>
              <a:rPr lang="nl-BE" b="1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Hoe meer scherven er voor je huis lag. Hoe meer geluk je zult hebben in het nieuw jaar.</a:t>
            </a:r>
            <a:endParaRPr lang="nl-BE" sz="3600" b="1" dirty="0"/>
          </a:p>
        </p:txBody>
      </p:sp>
      <p:pic>
        <p:nvPicPr>
          <p:cNvPr id="30722" name="Picture 2" descr="Sonido de quebrar platos - YouTub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286793"/>
            <a:ext cx="4572000" cy="389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8286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sz="8000" b="1" dirty="0" smtClean="0"/>
              <a:t>Waar of niet waar</a:t>
            </a:r>
            <a:endParaRPr lang="nl-BE" sz="8000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BE" sz="7100" b="1" dirty="0" smtClean="0"/>
              <a:t>Thema </a:t>
            </a:r>
          </a:p>
          <a:p>
            <a:r>
              <a:rPr lang="nl-BE" sz="7100" b="1" dirty="0" smtClean="0"/>
              <a:t>Kerst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429483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Jingle Bells is een kerstliedje?</a:t>
            </a:r>
            <a:endParaRPr lang="nl-BE" sz="3600" b="1" dirty="0"/>
          </a:p>
        </p:txBody>
      </p:sp>
      <p:pic>
        <p:nvPicPr>
          <p:cNvPr id="31746" name="Picture 2" descr="Jingle Bells | Disney Wiki | Fandom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997" y="1825625"/>
            <a:ext cx="5109190" cy="438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1963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Jingle Bells is een kerstliedje?</a:t>
            </a:r>
            <a:br>
              <a:rPr lang="nl-BE" b="1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Niet waar</a:t>
            </a:r>
          </a:p>
          <a:p>
            <a:r>
              <a:rPr lang="nl-BE" sz="3600" b="1" dirty="0" smtClean="0"/>
              <a:t>Het liedje gaat over </a:t>
            </a:r>
            <a:r>
              <a:rPr lang="nl-BE" sz="3600" b="1" dirty="0" err="1"/>
              <a:t>T</a:t>
            </a:r>
            <a:r>
              <a:rPr lang="nl-BE" sz="3600" b="1" dirty="0" err="1" smtClean="0"/>
              <a:t>hanksgiving</a:t>
            </a:r>
            <a:r>
              <a:rPr lang="nl-BE" sz="3600" b="1" dirty="0" smtClean="0"/>
              <a:t> en de winter.</a:t>
            </a:r>
          </a:p>
          <a:p>
            <a:r>
              <a:rPr lang="nl-BE" sz="3600" b="1" dirty="0" smtClean="0"/>
              <a:t>Het is geschreven door een Brit en het heette ‘</a:t>
            </a:r>
            <a:r>
              <a:rPr lang="nl-BE" sz="3600" b="1" dirty="0" err="1"/>
              <a:t>O</a:t>
            </a:r>
            <a:r>
              <a:rPr lang="nl-BE" sz="3600" b="1" dirty="0" err="1" smtClean="0"/>
              <a:t>ne</a:t>
            </a:r>
            <a:r>
              <a:rPr lang="nl-BE" sz="3600" b="1" dirty="0" smtClean="0"/>
              <a:t> Horse Open </a:t>
            </a:r>
            <a:r>
              <a:rPr lang="nl-BE" sz="3600" b="1" dirty="0" err="1"/>
              <a:t>S</a:t>
            </a:r>
            <a:r>
              <a:rPr lang="nl-BE" sz="3600" b="1" dirty="0" err="1" smtClean="0"/>
              <a:t>leigh</a:t>
            </a:r>
            <a:r>
              <a:rPr lang="nl-BE" sz="3600" b="1" dirty="0" smtClean="0"/>
              <a:t>’ (James </a:t>
            </a:r>
            <a:r>
              <a:rPr lang="nl-BE" sz="3600" b="1" dirty="0" err="1"/>
              <a:t>P</a:t>
            </a:r>
            <a:r>
              <a:rPr lang="nl-BE" sz="3600" b="1" dirty="0" err="1" smtClean="0"/>
              <a:t>ierpont</a:t>
            </a:r>
            <a:r>
              <a:rPr lang="nl-BE" sz="3600" b="1" dirty="0" smtClean="0"/>
              <a:t>, foto)</a:t>
            </a:r>
            <a:endParaRPr lang="nl-BE" sz="3600" b="1" dirty="0"/>
          </a:p>
        </p:txBody>
      </p:sp>
      <p:pic>
        <p:nvPicPr>
          <p:cNvPr id="32770" name="Picture 2" descr="Meet the American who wrote 'Jingle Bells': James Lord Pierpon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119" y="1956140"/>
            <a:ext cx="5181600" cy="331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075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/>
            </a:r>
            <a:br>
              <a:rPr lang="nl-BE" sz="4000" b="1" dirty="0"/>
            </a:br>
            <a:r>
              <a:rPr lang="nl-BE" sz="4000" b="1" dirty="0" smtClean="0"/>
              <a:t>Waar of niet Waar?</a:t>
            </a:r>
            <a:endParaRPr lang="nl-BE" sz="40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Tijdens de winter hebben we een tekort aan vitamine A?</a:t>
            </a:r>
            <a:endParaRPr lang="nl-BE" sz="3600" b="1" dirty="0"/>
          </a:p>
        </p:txBody>
      </p:sp>
      <p:pic>
        <p:nvPicPr>
          <p:cNvPr id="1026" name="Picture 2" descr="Wat zijn vitaminen, en hoe werken ze? - Cognition Booster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865" y="1825625"/>
            <a:ext cx="51816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5376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4000" b="1" dirty="0" smtClean="0"/>
              <a:t>Een echte kerstboom drinkt 1 liter per dag?</a:t>
            </a:r>
            <a:endParaRPr lang="nl-BE" sz="4000" b="1" dirty="0"/>
          </a:p>
        </p:txBody>
      </p:sp>
      <p:pic>
        <p:nvPicPr>
          <p:cNvPr id="33794" name="Picture 2" descr="versierde kerstboom (h)210 cm. huren? Van der Scho t Partyverhuur ...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887" y="1825625"/>
            <a:ext cx="3115059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0882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Een echte kerstboom drinkt 1 liter per dag?</a:t>
            </a:r>
            <a:br>
              <a:rPr lang="nl-BE" b="1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We geven de kerstboom vaak te weinig water waardoor hij snel zijn naalden verliest.</a:t>
            </a:r>
            <a:endParaRPr lang="nl-BE" sz="3600" b="1" dirty="0"/>
          </a:p>
        </p:txBody>
      </p:sp>
      <p:pic>
        <p:nvPicPr>
          <p:cNvPr id="5" name="Picture 2" descr="versierde kerstboom (h)210 cm. huren? Van der Scho t Partyverhuur ...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888" y="1825625"/>
            <a:ext cx="281822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4462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/>
              <a:t>In polen gebruiken ze spinnen en spinnenwebben om de kerstboom te versieren. Geen kerstballen? 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496564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In polen gebruiken ze spinnen en spinnenwebben om de kerstboom te versieren. Geen kerstballen? </a:t>
            </a:r>
            <a:br>
              <a:rPr lang="nl-BE" b="1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Het zijn natuurlijk valse spinnen/spinnenwebben.</a:t>
            </a:r>
          </a:p>
          <a:p>
            <a:r>
              <a:rPr lang="nl-BE" sz="3600" b="1" dirty="0"/>
              <a:t>In polen geloven ze dat de spin symbool staat voor geluk en </a:t>
            </a:r>
            <a:r>
              <a:rPr lang="nl-BE" sz="3600" b="1" dirty="0" smtClean="0"/>
              <a:t>voorspoed</a:t>
            </a:r>
            <a:endParaRPr lang="nl-BE" sz="3600" b="1" dirty="0"/>
          </a:p>
        </p:txBody>
      </p:sp>
      <p:pic>
        <p:nvPicPr>
          <p:cNvPr id="34820" name="Picture 4" descr="Zelfs in een schoon huis leven honderden spinnen, dit is waarom je ze juist  nu ziet - Omroep Gelderlan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135768"/>
            <a:ext cx="5181600" cy="349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8017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4000" b="1" dirty="0" smtClean="0"/>
              <a:t>Waar of niet waar?</a:t>
            </a:r>
            <a:endParaRPr lang="nl-BE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l-BE" sz="3600" b="1" dirty="0"/>
              <a:t>Negen maanden na kerst worden de meest baby’s </a:t>
            </a:r>
            <a:r>
              <a:rPr lang="nl-BE" sz="3600" b="1" dirty="0" smtClean="0"/>
              <a:t>geboren?</a:t>
            </a:r>
            <a:endParaRPr lang="nl-BE" dirty="0"/>
          </a:p>
        </p:txBody>
      </p:sp>
      <p:pic>
        <p:nvPicPr>
          <p:cNvPr id="36866" name="Picture 2" descr="Pasgeboren baby: alles wat jij moet weten over je baby | Davitamo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837" y="2291766"/>
            <a:ext cx="5181600" cy="288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2303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Negen maanden na kerst worden de meest baby’s geboren?</a:t>
            </a:r>
            <a:r>
              <a:rPr lang="nl-BE" dirty="0" smtClean="0"/>
              <a:t/>
            </a:r>
            <a:br>
              <a:rPr lang="nl-BE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We drinken teveel waardoor we onze anticonceptie vaker vergeten.</a:t>
            </a:r>
            <a:endParaRPr lang="nl-BE" sz="3600" b="1" dirty="0"/>
          </a:p>
        </p:txBody>
      </p:sp>
      <p:pic>
        <p:nvPicPr>
          <p:cNvPr id="37890" name="Picture 2" descr="De wereld door de ogen van je pasgeboren baby – 24Baby.n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74094"/>
            <a:ext cx="5181600" cy="345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14670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/>
              <a:t>Het geven van kerstcadeaus aan kinderen verwijst naar de 3 wijzen die cadeaus brachten aan kindeke jezus? </a:t>
            </a:r>
          </a:p>
        </p:txBody>
      </p:sp>
      <p:pic>
        <p:nvPicPr>
          <p:cNvPr id="38914" name="Picture 2" descr="https://images0.persgroep.net/rcs/PbJkfJiW8Vb_PiKjied2WBHonQU/diocontent/74141190/_fitwidth/694/?appId=21791a8992982cd8da851550a453bd7f&amp;quality=0.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942607"/>
            <a:ext cx="5181600" cy="294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1288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Het geven van kerstcadeaus aan kinderen verwijst naar de 3 wijzen die cadeaus brachten aan kindeke jezus? </a:t>
            </a:r>
            <a:br>
              <a:rPr lang="nl-BE" b="1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Toen Jezus geboren werd brachten de driekoningen geschenken naar Jezus.</a:t>
            </a:r>
            <a:endParaRPr lang="nl-BE" sz="3600" b="1" dirty="0"/>
          </a:p>
        </p:txBody>
      </p:sp>
      <p:pic>
        <p:nvPicPr>
          <p:cNvPr id="39938" name="Picture 2" descr="Eigen Keuze Kerstcadeau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72173"/>
            <a:ext cx="5181600" cy="345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527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Het Vrijheidsbeeld in Amerika is het grootste kerstcadeau ooit?</a:t>
            </a:r>
            <a:endParaRPr lang="nl-BE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l-BE" b="1" dirty="0" smtClean="0"/>
              <a:t>Het Vrijheidsbeeld in Amerika is het grootste kerstcadeau ooit?</a:t>
            </a:r>
            <a:endParaRPr lang="nl-BE" dirty="0"/>
          </a:p>
        </p:txBody>
      </p:sp>
      <p:pic>
        <p:nvPicPr>
          <p:cNvPr id="40962" name="Picture 2" descr="17 juni 1855 - Het Vrijheidsbeeld arriveert in New York - Geschiedeni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921" y="1825625"/>
            <a:ext cx="336215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4002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28600" lvl="0" indent="-228600">
              <a:spcBef>
                <a:spcPts val="1000"/>
              </a:spcBef>
            </a:pPr>
            <a:r>
              <a:rPr lang="nl-BE" sz="2800" b="1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nl-BE" sz="2800" b="1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r>
              <a:rPr lang="nl-BE" b="1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Het </a:t>
            </a:r>
            <a:r>
              <a:rPr lang="nl-BE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Vrijheidsbeeld in Amerika is het grootste kerstcadeau ooit?</a:t>
            </a:r>
            <a:r>
              <a:rPr lang="nl-BE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nl-BE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4000" b="1" dirty="0" smtClean="0"/>
              <a:t>Waar!</a:t>
            </a:r>
          </a:p>
          <a:p>
            <a:r>
              <a:rPr lang="nl-BE" sz="4000" b="1" dirty="0" smtClean="0"/>
              <a:t>Frankrijk gaf het beeld in 1886 aan Amerika als teken van vriendschap.</a:t>
            </a:r>
            <a:endParaRPr lang="nl-BE" sz="4000" b="1" dirty="0"/>
          </a:p>
        </p:txBody>
      </p:sp>
      <p:pic>
        <p:nvPicPr>
          <p:cNvPr id="41992" name="Picture 8" descr="▷ Het Vrijheidsbeeld New York - Hoe Te Betreden , Tickets &amp; Tip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199" y="1825624"/>
            <a:ext cx="5425751" cy="394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578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4000" b="1" dirty="0" smtClean="0"/>
              <a:t>Tijdens de winter hebben we een tekort aan vitamine A?</a:t>
            </a:r>
            <a:endParaRPr lang="nl-BE" sz="40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BE" sz="3200" b="1" dirty="0" smtClean="0"/>
              <a:t>Niet </a:t>
            </a:r>
            <a:r>
              <a:rPr lang="fr-BE" sz="3200" b="1" dirty="0" err="1" smtClean="0"/>
              <a:t>Waar</a:t>
            </a:r>
            <a:endParaRPr lang="fr-BE" sz="3200" b="1" dirty="0" smtClean="0"/>
          </a:p>
          <a:p>
            <a:r>
              <a:rPr lang="nl-BE" sz="3200" b="1" dirty="0" smtClean="0"/>
              <a:t>Tijdens de winter hebben we een tekort aan vitamine D omdat er te weinig zon is.</a:t>
            </a:r>
          </a:p>
          <a:p>
            <a:r>
              <a:rPr lang="nl-BE" sz="3200" b="1" dirty="0" smtClean="0"/>
              <a:t>Door 3 keer/week 20 tot 30 minuten in de zon te zitten krijgen we genoeg Vitamine D binnen. (niet achter het raam).</a:t>
            </a:r>
          </a:p>
          <a:p>
            <a:endParaRPr lang="nl-BE" sz="3600" b="1" dirty="0" smtClean="0"/>
          </a:p>
          <a:p>
            <a:endParaRPr lang="nl-BE" sz="3600" b="1" dirty="0"/>
          </a:p>
        </p:txBody>
      </p:sp>
    </p:spTree>
    <p:extLst>
      <p:ext uri="{BB962C8B-B14F-4D97-AF65-F5344CB8AC3E}">
        <p14:creationId xmlns:p14="http://schemas.microsoft.com/office/powerpoint/2010/main" val="1722328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4000" b="1" dirty="0"/>
              <a:t/>
            </a:r>
            <a:br>
              <a:rPr lang="nl-BE" sz="4000" b="1" dirty="0"/>
            </a:br>
            <a:r>
              <a:rPr lang="nl-BE" sz="4000" b="1" dirty="0" smtClean="0"/>
              <a:t>Waar of niet Waar?</a:t>
            </a:r>
            <a:endParaRPr lang="nl-BE" sz="40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In zweden werd de koudste nacht ooit gemeten. Een temperatuur van -43,6 graden.</a:t>
            </a:r>
            <a:endParaRPr lang="nl-BE" sz="3600" b="1" dirty="0"/>
          </a:p>
        </p:txBody>
      </p:sp>
      <p:pic>
        <p:nvPicPr>
          <p:cNvPr id="2050" name="Picture 2" descr="Koudste nacht in Zweden in januari in 25 jaar: -43,6 grade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303" y="1825625"/>
            <a:ext cx="5181600" cy="345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27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4000" b="1" dirty="0" smtClean="0"/>
              <a:t/>
            </a:r>
            <a:br>
              <a:rPr lang="nl-BE" sz="4000" b="1" dirty="0" smtClean="0"/>
            </a:br>
            <a:r>
              <a:rPr lang="nl-BE" sz="4000" b="1" dirty="0" smtClean="0"/>
              <a:t>In zweden werd de koudste nacht ooit gemeten. Een temperatuur van -43,6 graden.</a:t>
            </a:r>
            <a:br>
              <a:rPr lang="nl-BE" sz="4000" b="1" dirty="0" smtClean="0"/>
            </a:br>
            <a:endParaRPr lang="nl-BE" sz="4000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BE" sz="3600" b="1" dirty="0" smtClean="0"/>
              <a:t>Waar!</a:t>
            </a:r>
          </a:p>
          <a:p>
            <a:r>
              <a:rPr lang="nl-BE" sz="3600" b="1" dirty="0" smtClean="0"/>
              <a:t>In 1966 was het nog kouder in Zweden. Toen werden temperaturen gemeten van -52,6 graden.</a:t>
            </a:r>
          </a:p>
          <a:p>
            <a:endParaRPr lang="nl-BE" sz="3600" b="1" dirty="0" smtClean="0"/>
          </a:p>
          <a:p>
            <a:endParaRPr lang="nl-BE" sz="3600" b="1" dirty="0"/>
          </a:p>
        </p:txBody>
      </p:sp>
    </p:spTree>
    <p:extLst>
      <p:ext uri="{BB962C8B-B14F-4D97-AF65-F5344CB8AC3E}">
        <p14:creationId xmlns:p14="http://schemas.microsoft.com/office/powerpoint/2010/main" val="2600786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smtClean="0"/>
              <a:t>Waar of niet Waar?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Pinguïns leven op de Noordpool?</a:t>
            </a:r>
            <a:endParaRPr lang="nl-BE" sz="3600" b="1" dirty="0"/>
          </a:p>
        </p:txBody>
      </p:sp>
      <p:pic>
        <p:nvPicPr>
          <p:cNvPr id="11266" name="Picture 2" descr="Pinguïns | Soorten, leefgebied en andere weetje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825625"/>
            <a:ext cx="5181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573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>Pinguïns leven op de Noordpool?</a:t>
            </a:r>
            <a:br>
              <a:rPr lang="nl-BE" b="1" dirty="0" smtClean="0"/>
            </a:b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sz="3600" b="1" dirty="0" smtClean="0"/>
              <a:t>Niet waar!</a:t>
            </a:r>
          </a:p>
          <a:p>
            <a:r>
              <a:rPr lang="nl-BE" sz="3600" b="1" dirty="0" smtClean="0"/>
              <a:t>Ze leven op de zuidpool.</a:t>
            </a:r>
            <a:endParaRPr lang="nl-BE" sz="3600" b="1" dirty="0"/>
          </a:p>
        </p:txBody>
      </p:sp>
      <p:pic>
        <p:nvPicPr>
          <p:cNvPr id="12290" name="Picture 2" descr="Waarom waggelen pinguins zo? | Willem Wev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999" y="1614616"/>
            <a:ext cx="4726459" cy="424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75409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2607</TotalTime>
  <Words>922</Words>
  <Application>Microsoft Office PowerPoint</Application>
  <PresentationFormat>Breedbeeld</PresentationFormat>
  <Paragraphs>136</Paragraphs>
  <Slides>49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49</vt:i4>
      </vt:variant>
    </vt:vector>
  </HeadingPairs>
  <TitlesOfParts>
    <vt:vector size="53" baseType="lpstr">
      <vt:lpstr>Arial</vt:lpstr>
      <vt:lpstr>Calibri</vt:lpstr>
      <vt:lpstr>Calibri Light</vt:lpstr>
      <vt:lpstr>Kantoorthema</vt:lpstr>
      <vt:lpstr>Waar of niet Waar</vt:lpstr>
      <vt:lpstr>Waar of niet waar?</vt:lpstr>
      <vt:lpstr>Vrouwen hebben het vaker koud dan mannen?</vt:lpstr>
      <vt:lpstr> Waar of niet Waar?</vt:lpstr>
      <vt:lpstr>Tijdens de winter hebben we een tekort aan vitamine A?</vt:lpstr>
      <vt:lpstr> Waar of niet Waar?</vt:lpstr>
      <vt:lpstr> In zweden werd de koudste nacht ooit gemeten. Een temperatuur van -43,6 graden. </vt:lpstr>
      <vt:lpstr>Waar of niet Waar?</vt:lpstr>
      <vt:lpstr> Pinguïns leven op de Noordpool? </vt:lpstr>
      <vt:lpstr> Waar of niet Waar?</vt:lpstr>
      <vt:lpstr>Op 21 december hebben we de langste nacht?</vt:lpstr>
      <vt:lpstr> Waar of niet Waar?</vt:lpstr>
      <vt:lpstr>Het huis van een Eskimo heet een ijshut? </vt:lpstr>
      <vt:lpstr>Waar of niet waar?</vt:lpstr>
      <vt:lpstr>Een huisjesslak doet een winterslaap om te kunnen overleven tijdens de winter?</vt:lpstr>
      <vt:lpstr>Waar of niet waar?</vt:lpstr>
      <vt:lpstr> Pinguïns zijn een vogelsoort. Ze kunnen dus net zoals alle vogels vliegen? </vt:lpstr>
      <vt:lpstr>Waar of niet waar?</vt:lpstr>
      <vt:lpstr> Levertraan werd vroeger gegeven in de winter omdat er veel vitamines in zitten? </vt:lpstr>
      <vt:lpstr>Waar of niet waar?</vt:lpstr>
      <vt:lpstr> De poolvos leeft in het koude IJsland. Daarom is zijn vacht altijd wit? </vt:lpstr>
      <vt:lpstr>Waar of niet Waar</vt:lpstr>
      <vt:lpstr>Waar of niet waar?</vt:lpstr>
      <vt:lpstr>Overal in de wereld wordt nieuwjaar gevierd op 1 januari?</vt:lpstr>
      <vt:lpstr>Waar of niet waar?</vt:lpstr>
      <vt:lpstr> Vuurwerk werd oorspronkelijk gebruikt voor het verjagen van boze geesten? </vt:lpstr>
      <vt:lpstr>Waar of niet waar?</vt:lpstr>
      <vt:lpstr> Katten en honden zijn bang voor vuurwerk? </vt:lpstr>
      <vt:lpstr>Waar of niet waar?</vt:lpstr>
      <vt:lpstr> De Nieuwjaarsduik ontstond in Canada? </vt:lpstr>
      <vt:lpstr>Waar of niet waar?</vt:lpstr>
      <vt:lpstr> In Spanje wordt er tijdens de jaarwisseling 12 druiven gegeten. Elke klokslag 1 druif. </vt:lpstr>
      <vt:lpstr>Waar of niet waar?</vt:lpstr>
      <vt:lpstr>In een driekoningentaart wordt een witte boon of porseleinen beeldje verstopt?</vt:lpstr>
      <vt:lpstr>Waar of niet waar?</vt:lpstr>
      <vt:lpstr> In Denemarken wordt op 31 december servies tegen het huis van vrienden kapot gesmeten? </vt:lpstr>
      <vt:lpstr>Waar of niet waar</vt:lpstr>
      <vt:lpstr>Waar of niet waar?</vt:lpstr>
      <vt:lpstr> Jingle Bells is een kerstliedje? </vt:lpstr>
      <vt:lpstr>Waar of niet waar?</vt:lpstr>
      <vt:lpstr> Een echte kerstboom drinkt 1 liter per dag? </vt:lpstr>
      <vt:lpstr>Waar of niet waar?</vt:lpstr>
      <vt:lpstr> In polen gebruiken ze spinnen en spinnenwebben om de kerstboom te versieren. Geen kerstballen?  </vt:lpstr>
      <vt:lpstr>Waar of niet waar?</vt:lpstr>
      <vt:lpstr> Negen maanden na kerst worden de meest baby’s geboren? </vt:lpstr>
      <vt:lpstr>Waar of niet waar?</vt:lpstr>
      <vt:lpstr> Het geven van kerstcadeaus aan kinderen verwijst naar de 3 wijzen die cadeaus brachten aan kindeke jezus?  </vt:lpstr>
      <vt:lpstr>Het Vrijheidsbeeld in Amerika is het grootste kerstcadeau ooit?</vt:lpstr>
      <vt:lpstr> Het Vrijheidsbeeld in Amerika is het grootste kerstcadeau ooit?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Waar of niet Waar</dc:title>
  <dc:creator>Ergo_BH</dc:creator>
  <cp:lastModifiedBy>Ergo_BH</cp:lastModifiedBy>
  <cp:revision>28</cp:revision>
  <dcterms:created xsi:type="dcterms:W3CDTF">2024-01-08T14:33:18Z</dcterms:created>
  <dcterms:modified xsi:type="dcterms:W3CDTF">2024-01-10T10:00:59Z</dcterms:modified>
</cp:coreProperties>
</file>