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</p:sldIdLst>
  <p:sldSz cy="5143500" cx="9144000"/>
  <p:notesSz cx="6858000" cy="9144000"/>
  <p:embeddedFontLst>
    <p:embeddedFont>
      <p:font typeface="Playfair Display"/>
      <p:regular r:id="rId68"/>
      <p:bold r:id="rId69"/>
      <p:italic r:id="rId70"/>
      <p:boldItalic r:id="rId71"/>
    </p:embeddedFont>
    <p:embeddedFont>
      <p:font typeface="Lato"/>
      <p:regular r:id="rId72"/>
      <p:bold r:id="rId73"/>
      <p:italic r:id="rId74"/>
      <p:boldItalic r:id="rId7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font" Target="fonts/Lato-bold.fntdata"/><Relationship Id="rId72" Type="http://schemas.openxmlformats.org/officeDocument/2006/relationships/font" Target="fonts/Lato-regular.fntdata"/><Relationship Id="rId31" Type="http://schemas.openxmlformats.org/officeDocument/2006/relationships/slide" Target="slides/slide26.xml"/><Relationship Id="rId75" Type="http://schemas.openxmlformats.org/officeDocument/2006/relationships/font" Target="fonts/Lato-boldItalic.fntdata"/><Relationship Id="rId30" Type="http://schemas.openxmlformats.org/officeDocument/2006/relationships/slide" Target="slides/slide25.xml"/><Relationship Id="rId74" Type="http://schemas.openxmlformats.org/officeDocument/2006/relationships/font" Target="fonts/Lato-italic.fntdata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71" Type="http://schemas.openxmlformats.org/officeDocument/2006/relationships/font" Target="fonts/PlayfairDisplay-boldItalic.fntdata"/><Relationship Id="rId70" Type="http://schemas.openxmlformats.org/officeDocument/2006/relationships/font" Target="fonts/PlayfairDisplay-italic.fntdata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font" Target="fonts/PlayfairDisplay-regular.fntdata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font" Target="fonts/PlayfairDisplay-bold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e7c8cc21c0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e7c8cc21c0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e7c8cc21c0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e7c8cc21c0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e7c8cc21c0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e7c8cc21c0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e7c8cc21c0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e7c8cc21c0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e7c8cc21c0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e7c8cc21c0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e7c8cc21c0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e7c8cc21c0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e7c8cc21c0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e7c8cc21c0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e7c8cc21c0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2e7c8cc21c0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e7c8cc21c0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e7c8cc21c0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e7c8cc21c0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e7c8cc21c0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e7c8cc21c0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e7c8cc21c0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e7c8cc21c0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e7c8cc21c0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Eland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e7c8cc21c0_0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e7c8cc21c0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Eland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e7c8cc21c0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e7c8cc21c0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panter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2e7c8cc21c0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2e7c8cc21c0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ezel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e7c8cc21c0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2e7c8cc21c0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Slang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2e7c8cc21c0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2e7c8cc21c0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tijger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e7c8cc21c0_0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2e7c8cc21c0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paard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e7c8cc21c0_0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2e7c8cc21c0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Haan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e7c8cc21c0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2e7c8cc21c0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otter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e7c8cc21c0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2e7c8cc21c0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otter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e7c8cc21c0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e7c8cc21c0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e7c8cc21c0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2e7c8cc21c0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otter</a:t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e7c8cc21c0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e7c8cc21c0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otter</a:t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e7c8cc21c0_0_1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2e7c8cc21c0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otter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2e7c8cc21c0_0_1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2e7c8cc21c0_0_1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otter</a:t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e7c8cc21c0_0_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2e7c8cc21c0_0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otter</a:t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2e7c8cc21c0_0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2e7c8cc21c0_0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e7c8cc21c0_0_2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2e7c8cc21c0_0_2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2e7c8cc21c0_0_2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2e7c8cc21c0_0_2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e7c8cc21c0_0_2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2e7c8cc21c0_0_2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Vreugdevol</a:t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2e7c8cc21c0_0_2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2e7c8cc21c0_0_2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sTEMGEBRUIK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e7c8cc21c0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e7c8cc21c0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2e7c8cc21c0_0_2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2e7c8cc21c0_0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STRUBELING</a:t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2e7c8cc21c0_0_2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2e7c8cc21c0_0_2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AFVALVERWERKEND</a:t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2e7c8cc21c0_0_2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2e7c8cc21c0_0_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MUZIEKAVOND</a:t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2e7c8cc21c0_0_2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2e7c8cc21c0_0_2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VLEESVERWERKINGSBEDRIJF</a:t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e7c8cc21c0_0_2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2e7c8cc21c0_0_2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ADVERTENTIETARIEF</a:t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2e7c8cc21c0_0_2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2e7c8cc21c0_0_2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EETGELEGENHEID</a:t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2e7c8cc21c0_0_2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2e7c8cc21c0_0_2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BOVENGRONDS</a:t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2e7c8cc21c0_0_2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2e7c8cc21c0_0_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TERNEERGESLAGEN</a:t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2e7c8cc21c0_0_2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2e7c8cc21c0_0_2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2e7c8cc21c0_0_2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2e7c8cc21c0_0_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e7c8cc21c0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e7c8cc21c0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2e818ce05c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2e818ce05c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2e818ce05cb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2e818ce05cb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e818ce05cb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2e818ce05cb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e818ce05cb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2e818ce05c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2e818ce05cb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2e818ce05cb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2e818ce05cb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2e818ce05cb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2e818ce05cb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2e818ce05cb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2e818ce05cb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2e818ce05cb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2e818ce05cb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2e818ce05cb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2e818ce05cb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2e818ce05cb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e7c8cc21c0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e7c8cc21c0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2e818ce05cb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2e818ce05cb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2e818ce05cb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2e818ce05cb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2e818ce05cb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2e818ce05cb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REUZENSTOET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e7c8cc21c0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e7c8cc21c0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e7c8cc21c0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e7c8cc21c0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e7c8cc21c0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e7c8cc21c0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coral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2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3096300" y="17796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Woordspel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Windrichting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3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Hanengekraai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4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Mateloosheid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5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Jachtgrond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6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Schilferachtig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7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Vergiftigheid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8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Wetenschapsman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9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Azijnzuur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0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Postorderactiviteiten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1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Welke dieren zitten in deze zinnen verborgen?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Woorden in het woord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(Niet schuiven met de letters) 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2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Hij voelde land onder zijn voeten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3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Deze brandweerwagen is zeker vijftig jaar oud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4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Geef me vlug die pan, terwijl de kast nog open staat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5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Gaan we zelf op bezoek of komen zij?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6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Deze weg is lang, zeg.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7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Met hoog tij geraak je er zeker niet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8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Hij spaarde enorm veel geld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9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Ha, anders kom ik zeker niet!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0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Men brak dat krot terstond af.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1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Hij is de laatste tijd erg moe. Hij slaapt wel tot elf uur.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466575" y="1060500"/>
            <a:ext cx="8368200" cy="302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Levenssfeer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2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Normaal is hij goed in kegelen, maar vandaag niet.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3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Dirk oefent veel op de piano.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4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Dat dier is erg onaardig. Toch aait Lisa hem. 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5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Zij praten steeds door elkaar. Ze luisteren niet naar een ander.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6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Jasper werd eerste bij de spellingswedstrijd. 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7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Woordsamenstellingen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( combineer de woorden om een nieuw woord te vormen)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8"/>
          <p:cNvSpPr txBox="1"/>
          <p:nvPr>
            <p:ph type="title"/>
          </p:nvPr>
        </p:nvSpPr>
        <p:spPr>
          <a:xfrm>
            <a:off x="311700" y="391350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Fiets</a:t>
            </a:r>
            <a:endParaRPr/>
          </a:p>
        </p:txBody>
      </p:sp>
      <p:sp>
        <p:nvSpPr>
          <p:cNvPr id="235" name="Google Shape;235;p48"/>
          <p:cNvSpPr txBox="1"/>
          <p:nvPr>
            <p:ph type="title"/>
          </p:nvPr>
        </p:nvSpPr>
        <p:spPr>
          <a:xfrm>
            <a:off x="6445625" y="342400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Tas</a:t>
            </a:r>
            <a:endParaRPr/>
          </a:p>
        </p:txBody>
      </p:sp>
      <p:sp>
        <p:nvSpPr>
          <p:cNvPr id="236" name="Google Shape;236;p48"/>
          <p:cNvSpPr txBox="1"/>
          <p:nvPr>
            <p:ph type="title"/>
          </p:nvPr>
        </p:nvSpPr>
        <p:spPr>
          <a:xfrm>
            <a:off x="311700" y="4307175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Boeken</a:t>
            </a:r>
            <a:endParaRPr/>
          </a:p>
        </p:txBody>
      </p:sp>
      <p:sp>
        <p:nvSpPr>
          <p:cNvPr id="237" name="Google Shape;237;p48"/>
          <p:cNvSpPr txBox="1"/>
          <p:nvPr>
            <p:ph type="title"/>
          </p:nvPr>
        </p:nvSpPr>
        <p:spPr>
          <a:xfrm>
            <a:off x="6445625" y="4307175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Kast</a:t>
            </a:r>
            <a:endParaRPr/>
          </a:p>
        </p:txBody>
      </p:sp>
      <p:sp>
        <p:nvSpPr>
          <p:cNvPr id="238" name="Google Shape;238;p48"/>
          <p:cNvSpPr txBox="1"/>
          <p:nvPr>
            <p:ph type="title"/>
          </p:nvPr>
        </p:nvSpPr>
        <p:spPr>
          <a:xfrm>
            <a:off x="311700" y="1244150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School</a:t>
            </a:r>
            <a:endParaRPr/>
          </a:p>
        </p:txBody>
      </p:sp>
      <p:sp>
        <p:nvSpPr>
          <p:cNvPr id="239" name="Google Shape;239;p48"/>
          <p:cNvSpPr txBox="1"/>
          <p:nvPr>
            <p:ph type="title"/>
          </p:nvPr>
        </p:nvSpPr>
        <p:spPr>
          <a:xfrm>
            <a:off x="6445625" y="1244150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Uniform</a:t>
            </a:r>
            <a:endParaRPr/>
          </a:p>
        </p:txBody>
      </p:sp>
      <p:sp>
        <p:nvSpPr>
          <p:cNvPr id="240" name="Google Shape;240;p48"/>
          <p:cNvSpPr txBox="1"/>
          <p:nvPr>
            <p:ph type="title"/>
          </p:nvPr>
        </p:nvSpPr>
        <p:spPr>
          <a:xfrm>
            <a:off x="311700" y="3660975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Jas</a:t>
            </a:r>
            <a:endParaRPr/>
          </a:p>
        </p:txBody>
      </p:sp>
      <p:sp>
        <p:nvSpPr>
          <p:cNvPr id="241" name="Google Shape;241;p48"/>
          <p:cNvSpPr txBox="1"/>
          <p:nvPr>
            <p:ph type="title"/>
          </p:nvPr>
        </p:nvSpPr>
        <p:spPr>
          <a:xfrm>
            <a:off x="2160600" y="342400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Zak</a:t>
            </a:r>
            <a:endParaRPr/>
          </a:p>
        </p:txBody>
      </p:sp>
      <p:sp>
        <p:nvSpPr>
          <p:cNvPr id="242" name="Google Shape;242;p48"/>
          <p:cNvSpPr txBox="1"/>
          <p:nvPr>
            <p:ph type="title"/>
          </p:nvPr>
        </p:nvSpPr>
        <p:spPr>
          <a:xfrm>
            <a:off x="6445625" y="2057063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Deur</a:t>
            </a:r>
            <a:endParaRPr/>
          </a:p>
        </p:txBody>
      </p:sp>
      <p:sp>
        <p:nvSpPr>
          <p:cNvPr id="243" name="Google Shape;243;p48"/>
          <p:cNvSpPr txBox="1"/>
          <p:nvPr>
            <p:ph type="title"/>
          </p:nvPr>
        </p:nvSpPr>
        <p:spPr>
          <a:xfrm>
            <a:off x="6445625" y="2869975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Sport</a:t>
            </a:r>
            <a:endParaRPr/>
          </a:p>
        </p:txBody>
      </p:sp>
      <p:sp>
        <p:nvSpPr>
          <p:cNvPr id="244" name="Google Shape;244;p48"/>
          <p:cNvSpPr txBox="1"/>
          <p:nvPr>
            <p:ph type="title"/>
          </p:nvPr>
        </p:nvSpPr>
        <p:spPr>
          <a:xfrm>
            <a:off x="2160600" y="2025888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Band</a:t>
            </a:r>
            <a:endParaRPr/>
          </a:p>
        </p:txBody>
      </p:sp>
      <p:sp>
        <p:nvSpPr>
          <p:cNvPr id="245" name="Google Shape;245;p48"/>
          <p:cNvSpPr txBox="1"/>
          <p:nvPr>
            <p:ph type="title"/>
          </p:nvPr>
        </p:nvSpPr>
        <p:spPr>
          <a:xfrm>
            <a:off x="3800375" y="342388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Dag</a:t>
            </a:r>
            <a:endParaRPr/>
          </a:p>
        </p:txBody>
      </p:sp>
      <p:sp>
        <p:nvSpPr>
          <p:cNvPr id="246" name="Google Shape;246;p48"/>
          <p:cNvSpPr txBox="1"/>
          <p:nvPr>
            <p:ph type="title"/>
          </p:nvPr>
        </p:nvSpPr>
        <p:spPr>
          <a:xfrm>
            <a:off x="3800375" y="1244150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Tafel</a:t>
            </a:r>
            <a:endParaRPr/>
          </a:p>
        </p:txBody>
      </p:sp>
      <p:sp>
        <p:nvSpPr>
          <p:cNvPr id="247" name="Google Shape;247;p48"/>
          <p:cNvSpPr txBox="1"/>
          <p:nvPr>
            <p:ph type="title"/>
          </p:nvPr>
        </p:nvSpPr>
        <p:spPr>
          <a:xfrm>
            <a:off x="3800375" y="4234775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Lamp</a:t>
            </a:r>
            <a:endParaRPr/>
          </a:p>
        </p:txBody>
      </p:sp>
      <p:sp>
        <p:nvSpPr>
          <p:cNvPr id="248" name="Google Shape;248;p48"/>
          <p:cNvSpPr txBox="1"/>
          <p:nvPr>
            <p:ph type="title"/>
          </p:nvPr>
        </p:nvSpPr>
        <p:spPr>
          <a:xfrm>
            <a:off x="3800375" y="2057075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Tuin</a:t>
            </a:r>
            <a:endParaRPr/>
          </a:p>
        </p:txBody>
      </p:sp>
      <p:sp>
        <p:nvSpPr>
          <p:cNvPr id="249" name="Google Shape;249;p48"/>
          <p:cNvSpPr txBox="1"/>
          <p:nvPr>
            <p:ph type="title"/>
          </p:nvPr>
        </p:nvSpPr>
        <p:spPr>
          <a:xfrm>
            <a:off x="3800375" y="2807625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Stoel</a:t>
            </a:r>
            <a:endParaRPr/>
          </a:p>
        </p:txBody>
      </p:sp>
      <p:sp>
        <p:nvSpPr>
          <p:cNvPr id="250" name="Google Shape;250;p48"/>
          <p:cNvSpPr txBox="1"/>
          <p:nvPr>
            <p:ph type="title"/>
          </p:nvPr>
        </p:nvSpPr>
        <p:spPr>
          <a:xfrm>
            <a:off x="3800375" y="3521200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Speel</a:t>
            </a:r>
            <a:endParaRPr/>
          </a:p>
        </p:txBody>
      </p:sp>
      <p:sp>
        <p:nvSpPr>
          <p:cNvPr id="251" name="Google Shape;251;p48"/>
          <p:cNvSpPr txBox="1"/>
          <p:nvPr>
            <p:ph type="title"/>
          </p:nvPr>
        </p:nvSpPr>
        <p:spPr>
          <a:xfrm>
            <a:off x="2108950" y="1224200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Huis</a:t>
            </a:r>
            <a:endParaRPr/>
          </a:p>
        </p:txBody>
      </p:sp>
      <p:sp>
        <p:nvSpPr>
          <p:cNvPr id="252" name="Google Shape;252;p48"/>
          <p:cNvSpPr txBox="1"/>
          <p:nvPr>
            <p:ph type="title"/>
          </p:nvPr>
        </p:nvSpPr>
        <p:spPr>
          <a:xfrm>
            <a:off x="311700" y="2026150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Knuffel</a:t>
            </a:r>
            <a:endParaRPr/>
          </a:p>
        </p:txBody>
      </p:sp>
      <p:sp>
        <p:nvSpPr>
          <p:cNvPr id="253" name="Google Shape;253;p48"/>
          <p:cNvSpPr txBox="1"/>
          <p:nvPr>
            <p:ph type="title"/>
          </p:nvPr>
        </p:nvSpPr>
        <p:spPr>
          <a:xfrm>
            <a:off x="2160600" y="4307175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Was</a:t>
            </a:r>
            <a:endParaRPr/>
          </a:p>
        </p:txBody>
      </p:sp>
      <p:sp>
        <p:nvSpPr>
          <p:cNvPr id="254" name="Google Shape;254;p48"/>
          <p:cNvSpPr txBox="1"/>
          <p:nvPr>
            <p:ph type="title"/>
          </p:nvPr>
        </p:nvSpPr>
        <p:spPr>
          <a:xfrm>
            <a:off x="6445625" y="3588563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Beer</a:t>
            </a:r>
            <a:endParaRPr/>
          </a:p>
        </p:txBody>
      </p:sp>
      <p:sp>
        <p:nvSpPr>
          <p:cNvPr id="255" name="Google Shape;255;p48"/>
          <p:cNvSpPr txBox="1"/>
          <p:nvPr>
            <p:ph type="title"/>
          </p:nvPr>
        </p:nvSpPr>
        <p:spPr>
          <a:xfrm>
            <a:off x="311700" y="2843438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Rug</a:t>
            </a:r>
            <a:endParaRPr/>
          </a:p>
        </p:txBody>
      </p:sp>
      <p:sp>
        <p:nvSpPr>
          <p:cNvPr id="256" name="Google Shape;256;p48"/>
          <p:cNvSpPr txBox="1"/>
          <p:nvPr>
            <p:ph type="title"/>
          </p:nvPr>
        </p:nvSpPr>
        <p:spPr>
          <a:xfrm>
            <a:off x="2108950" y="3521188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Slaap</a:t>
            </a:r>
            <a:endParaRPr/>
          </a:p>
        </p:txBody>
      </p:sp>
      <p:sp>
        <p:nvSpPr>
          <p:cNvPr id="257" name="Google Shape;257;p48"/>
          <p:cNvSpPr txBox="1"/>
          <p:nvPr>
            <p:ph type="title"/>
          </p:nvPr>
        </p:nvSpPr>
        <p:spPr>
          <a:xfrm>
            <a:off x="2160600" y="2773538"/>
            <a:ext cx="24114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Stop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9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Vervolledig de woorden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(De klinkers zijn weggevallen)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50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VR..GD.V.L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51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ST.MG.BR..K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</a:t>
            </a:r>
            <a:r>
              <a:rPr lang="nl"/>
              <a:t>ruchtwateronderzoek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52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STR.BB.L.NG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53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.FV.LV.RW.RK.ND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54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M.Z..K.V.ND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5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VL..SV.RW.RK.NGSB.DR..F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6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.DV.RT.NT..T.R..F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57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..TG.L.G.NH..D</a:t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58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B.V.NGR.NDS</a:t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9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T.RN..RG.SL.G.N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60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R..Z.NST..T</a:t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61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Synoniem(en)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</a:t>
            </a:r>
            <a:r>
              <a:rPr lang="nl"/>
              <a:t>erblijfsvergunning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62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Geliefd</a:t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63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Kapot</a:t>
            </a: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64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Tegenstander</a:t>
            </a: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65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Olijk</a:t>
            </a:r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66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Angstaanjagend</a:t>
            </a:r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67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Boos</a:t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68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Herhalen</a:t>
            </a: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9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Vernielen</a:t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70"/>
          <p:cNvSpPr txBox="1"/>
          <p:nvPr>
            <p:ph type="title"/>
          </p:nvPr>
        </p:nvSpPr>
        <p:spPr>
          <a:xfrm>
            <a:off x="525775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Aversie</a:t>
            </a:r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71"/>
          <p:cNvSpPr txBox="1"/>
          <p:nvPr>
            <p:ph type="title"/>
          </p:nvPr>
        </p:nvSpPr>
        <p:spPr>
          <a:xfrm>
            <a:off x="525775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Storen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B</a:t>
            </a:r>
            <a:r>
              <a:rPr lang="nl"/>
              <a:t>ediendecontract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72"/>
          <p:cNvSpPr txBox="1"/>
          <p:nvPr>
            <p:ph type="title"/>
          </p:nvPr>
        </p:nvSpPr>
        <p:spPr>
          <a:xfrm>
            <a:off x="525775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Eenzaam</a:t>
            </a:r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73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Rennen</a:t>
            </a:r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74"/>
          <p:cNvSpPr txBox="1"/>
          <p:nvPr>
            <p:ph type="title"/>
          </p:nvPr>
        </p:nvSpPr>
        <p:spPr>
          <a:xfrm>
            <a:off x="490250" y="526350"/>
            <a:ext cx="83799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Wenen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Overstapkaartje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0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Gemeenteverordening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1"/>
          <p:cNvSpPr txBox="1"/>
          <p:nvPr>
            <p:ph type="title"/>
          </p:nvPr>
        </p:nvSpPr>
        <p:spPr>
          <a:xfrm>
            <a:off x="490250" y="526350"/>
            <a:ext cx="8249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Noodslachting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